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5" autoAdjust="0"/>
    <p:restoredTop sz="81432" autoAdjust="0"/>
  </p:normalViewPr>
  <p:slideViewPr>
    <p:cSldViewPr snapToGrid="0">
      <p:cViewPr varScale="1">
        <p:scale>
          <a:sx n="131" d="100"/>
          <a:sy n="131" d="100"/>
        </p:scale>
        <p:origin x="9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E37E-EEE5-45AD-A964-3492D1F9B2C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B257B-2E22-436D-A031-6BCBD368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关键点：为什么要这样收集数据，比现有的数据集有什么优势吗</a:t>
            </a:r>
            <a:endParaRPr lang="en-US" altLang="zh-CN" dirty="0"/>
          </a:p>
          <a:p>
            <a:r>
              <a:rPr lang="zh-CN" altLang="en-US" dirty="0"/>
              <a:t>这样分析数据的目的是什么？能得出什么新东西？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B257B-2E22-436D-A031-6BCBD3682B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1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当然还有没有 </a:t>
            </a:r>
            <a:r>
              <a:rPr lang="en-US" altLang="zh-CN" dirty="0"/>
              <a:t>ground truth </a:t>
            </a:r>
            <a:r>
              <a:rPr lang="zh-CN" altLang="en-US" dirty="0"/>
              <a:t>的问题，这个进一步研究的时候再说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B257B-2E22-436D-A031-6BCBD3682B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4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有何创新点？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B257B-2E22-436D-A031-6BCBD3682B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41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有何创新点？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B257B-2E22-436D-A031-6BCBD3682B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E31C0C2-A643-4AEE-A5FE-4FB522CA5B0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64952F6-5555-497D-8BCE-9AE733D851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950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C0C2-A643-4AEE-A5FE-4FB522CA5B0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52F6-5555-497D-8BCE-9AE733D8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0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C0C2-A643-4AEE-A5FE-4FB522CA5B0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52F6-5555-497D-8BCE-9AE733D8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C0C2-A643-4AEE-A5FE-4FB522CA5B0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52F6-5555-497D-8BCE-9AE733D8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2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C0C2-A643-4AEE-A5FE-4FB522CA5B0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52F6-5555-497D-8BCE-9AE733D851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273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C0C2-A643-4AEE-A5FE-4FB522CA5B0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52F6-5555-497D-8BCE-9AE733D8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3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C0C2-A643-4AEE-A5FE-4FB522CA5B0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52F6-5555-497D-8BCE-9AE733D8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C0C2-A643-4AEE-A5FE-4FB522CA5B0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52F6-5555-497D-8BCE-9AE733D8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7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C0C2-A643-4AEE-A5FE-4FB522CA5B0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52F6-5555-497D-8BCE-9AE733D8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7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C0C2-A643-4AEE-A5FE-4FB522CA5B0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52F6-5555-497D-8BCE-9AE733D8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1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C0C2-A643-4AEE-A5FE-4FB522CA5B0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52F6-5555-497D-8BCE-9AE733D8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3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E31C0C2-A643-4AEE-A5FE-4FB522CA5B05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64952F6-5555-497D-8BCE-9AE733D8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4811-3F16-486B-9C1B-287954736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多角度 </a:t>
            </a:r>
            <a:r>
              <a:rPr lang="en-US" altLang="zh-CN" dirty="0"/>
              <a:t>Web-PKI </a:t>
            </a:r>
            <a:r>
              <a:rPr lang="zh-CN" altLang="en-US" dirty="0"/>
              <a:t>感知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4CD9A-910B-4F93-A6B8-9EA9B8626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张天宇</a:t>
            </a:r>
            <a:endParaRPr lang="en-US" dirty="0"/>
          </a:p>
          <a:p>
            <a:pPr algn="r"/>
            <a:r>
              <a:rPr lang="en-US" dirty="0"/>
              <a:t>03/14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4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5570-1C7F-44A3-95AB-9E45964A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测绘背景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59A7D-B3F5-4296-9906-83B9ED65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在众多的 </a:t>
            </a:r>
            <a:r>
              <a:rPr lang="en-US" altLang="zh-CN" sz="2000" dirty="0"/>
              <a:t>Web-PKI </a:t>
            </a:r>
            <a:r>
              <a:rPr lang="zh-CN" altLang="en-US" sz="2000" dirty="0"/>
              <a:t>测绘文章中，不同团队使用了</a:t>
            </a:r>
            <a:r>
              <a:rPr lang="zh-CN" altLang="en-US" sz="2000" b="1" dirty="0">
                <a:solidFill>
                  <a:srgbClr val="FF0000"/>
                </a:solidFill>
              </a:rPr>
              <a:t>不同的证书获取方式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/>
              <a:t>1. </a:t>
            </a:r>
            <a:r>
              <a:rPr lang="zh-CN" altLang="en-US" sz="1800" dirty="0"/>
              <a:t>提供域名列表扫描证书：</a:t>
            </a:r>
            <a:r>
              <a:rPr lang="en-US" altLang="zh-CN" sz="1800" dirty="0"/>
              <a:t>Alexa Top 1M</a:t>
            </a:r>
          </a:p>
          <a:p>
            <a:pPr lvl="1"/>
            <a:r>
              <a:rPr lang="en-US" altLang="zh-CN" sz="1800" dirty="0"/>
              <a:t>2. </a:t>
            </a:r>
            <a:r>
              <a:rPr lang="zh-CN" altLang="en-US" sz="1800" dirty="0"/>
              <a:t>扫描 </a:t>
            </a:r>
            <a:r>
              <a:rPr lang="en-US" altLang="zh-CN" sz="1800" dirty="0"/>
              <a:t>IPv4 </a:t>
            </a:r>
            <a:r>
              <a:rPr lang="zh-CN" altLang="en-US" sz="1800" dirty="0"/>
              <a:t>全域获得证书：</a:t>
            </a:r>
            <a:r>
              <a:rPr lang="en-US" altLang="zh-CN" sz="1800" dirty="0" err="1"/>
              <a:t>Censys</a:t>
            </a:r>
            <a:r>
              <a:rPr lang="zh-CN" altLang="en-US" sz="1800" dirty="0"/>
              <a:t>，</a:t>
            </a:r>
            <a:r>
              <a:rPr lang="en-US" altLang="zh-CN" sz="1800" dirty="0"/>
              <a:t>Rapid7 with </a:t>
            </a:r>
            <a:r>
              <a:rPr lang="en-US" altLang="zh-CN" sz="1800" dirty="0" err="1"/>
              <a:t>Zmap</a:t>
            </a:r>
            <a:endParaRPr lang="en-US" altLang="zh-CN" sz="1800" dirty="0"/>
          </a:p>
          <a:p>
            <a:pPr lvl="1"/>
            <a:r>
              <a:rPr lang="en-US" altLang="zh-CN" sz="1800" dirty="0"/>
              <a:t>3. </a:t>
            </a:r>
            <a:r>
              <a:rPr lang="zh-CN" altLang="en-US" sz="1800" dirty="0"/>
              <a:t>从 </a:t>
            </a:r>
            <a:r>
              <a:rPr lang="en-US" altLang="zh-CN" sz="1800" dirty="0"/>
              <a:t>CT </a:t>
            </a:r>
            <a:r>
              <a:rPr lang="zh-CN" altLang="en-US" sz="1800" dirty="0"/>
              <a:t>日志中获取证书：</a:t>
            </a:r>
            <a:r>
              <a:rPr lang="en-US" altLang="zh-CN" sz="1800" dirty="0"/>
              <a:t>Google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CloudFlare</a:t>
            </a:r>
            <a:endParaRPr lang="en-US" altLang="zh-CN" sz="1800" dirty="0"/>
          </a:p>
          <a:p>
            <a:pPr lvl="1"/>
            <a:r>
              <a:rPr lang="en-US" sz="1800" dirty="0"/>
              <a:t>4. </a:t>
            </a:r>
            <a:r>
              <a:rPr lang="zh-CN" altLang="en-US" sz="1800" dirty="0"/>
              <a:t>监听骨干网，从流量中解析证书：</a:t>
            </a:r>
            <a:r>
              <a:rPr lang="en-US" altLang="zh-CN" sz="1800" dirty="0"/>
              <a:t>Michigan Backbone Network</a:t>
            </a:r>
          </a:p>
          <a:p>
            <a:endParaRPr lang="en-US" sz="2000" dirty="0"/>
          </a:p>
          <a:p>
            <a:r>
              <a:rPr lang="zh-CN" altLang="en-US" sz="2000" dirty="0"/>
              <a:t>每种获取证书的方式各有利弊，使用单一的数据获取方式无法全面感知 </a:t>
            </a:r>
            <a:r>
              <a:rPr lang="en-US" altLang="zh-CN" sz="2000" dirty="0"/>
              <a:t>Web-PKI</a:t>
            </a:r>
          </a:p>
          <a:p>
            <a:r>
              <a:rPr lang="zh-CN" altLang="en-US" sz="2000" dirty="0"/>
              <a:t>不同数据集不应该简单合并去重，而是应该通过之间互补的信息获得更全面的信息感知</a:t>
            </a:r>
            <a:endParaRPr lang="en-US" altLang="zh-CN" sz="2000" dirty="0"/>
          </a:p>
          <a:p>
            <a:r>
              <a:rPr lang="zh-CN" altLang="en-US" sz="2000" dirty="0"/>
              <a:t>所以如何构建一个全面的数据集是一个大问题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766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78F0-0D5A-46CA-8CB2-E7B62C8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证书收集不同方式比较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4C8EA-3C29-438F-A0C6-34ACDCB13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2C6CB7-8A2C-4DB1-927E-3525F476A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79154"/>
              </p:ext>
            </p:extLst>
          </p:nvPr>
        </p:nvGraphicFramePr>
        <p:xfrm>
          <a:off x="764589" y="2191180"/>
          <a:ext cx="1018992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931">
                  <a:extLst>
                    <a:ext uri="{9D8B030D-6E8A-4147-A177-3AD203B41FA5}">
                      <a16:colId xmlns:a16="http://schemas.microsoft.com/office/drawing/2014/main" val="2778296413"/>
                    </a:ext>
                  </a:extLst>
                </a:gridCol>
                <a:gridCol w="3558512">
                  <a:extLst>
                    <a:ext uri="{9D8B030D-6E8A-4147-A177-3AD203B41FA5}">
                      <a16:colId xmlns:a16="http://schemas.microsoft.com/office/drawing/2014/main" val="4206183852"/>
                    </a:ext>
                  </a:extLst>
                </a:gridCol>
                <a:gridCol w="4004480">
                  <a:extLst>
                    <a:ext uri="{9D8B030D-6E8A-4147-A177-3AD203B41FA5}">
                      <a16:colId xmlns:a16="http://schemas.microsoft.com/office/drawing/2014/main" val="2973424394"/>
                    </a:ext>
                  </a:extLst>
                </a:gridCol>
              </a:tblGrid>
              <a:tr h="2898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证书扫描方式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缺点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768380"/>
                  </a:ext>
                </a:extLst>
              </a:tr>
              <a:tr h="9419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提供域名列表主动扫描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能够得到名称相似域名的证书情况</a:t>
                      </a:r>
                      <a:endParaRPr lang="en-US" altLang="zh-CN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可以发现一个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地址的</a:t>
                      </a:r>
                      <a:r>
                        <a:rPr lang="en-US" altLang="zh-CN" dirty="0"/>
                        <a:t>SNI</a:t>
                      </a:r>
                      <a:r>
                        <a:rPr lang="zh-CN" altLang="en-US" dirty="0"/>
                        <a:t>部署情况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由于</a:t>
                      </a:r>
                      <a:r>
                        <a:rPr lang="en-US" altLang="zh-CN" dirty="0"/>
                        <a:t> CDN </a:t>
                      </a:r>
                      <a:r>
                        <a:rPr lang="zh-CN" altLang="en-US" dirty="0"/>
                        <a:t>的存在，在不同地点扫描的结果可能不同</a:t>
                      </a:r>
                      <a:endParaRPr lang="en-US" altLang="zh-CN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扫描范围相对较窄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689239"/>
                  </a:ext>
                </a:extLst>
              </a:tr>
              <a:tr h="941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根据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地址范围主动扫描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能够获取更多非活跃网站的证书</a:t>
                      </a:r>
                      <a:endParaRPr lang="en-US" altLang="zh-CN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能够获取到很多连入互联网设备的证书</a:t>
                      </a:r>
                      <a:endParaRPr lang="en-US" altLang="zh-CN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如果扫描了其他端口还可以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CN" dirty="0"/>
                        <a:t>SNI </a:t>
                      </a:r>
                      <a:r>
                        <a:rPr lang="zh-CN" altLang="en-US" dirty="0"/>
                        <a:t>的存在使得我们无法获取一个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的全部证书</a:t>
                      </a:r>
                      <a:endParaRPr lang="en-US" altLang="zh-CN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altLang="zh-CN" dirty="0"/>
                        <a:t>IPv6 </a:t>
                      </a:r>
                      <a:r>
                        <a:rPr lang="zh-CN" altLang="en-US" dirty="0"/>
                        <a:t>无法大规模扫描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820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26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9E2E-027C-4803-8059-EF0BF69A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证书收集不同方式比较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C2652A-3908-42D8-AC34-6C0EB58CC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234349"/>
              </p:ext>
            </p:extLst>
          </p:nvPr>
        </p:nvGraphicFramePr>
        <p:xfrm>
          <a:off x="591920" y="1828800"/>
          <a:ext cx="10189923" cy="2513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931">
                  <a:extLst>
                    <a:ext uri="{9D8B030D-6E8A-4147-A177-3AD203B41FA5}">
                      <a16:colId xmlns:a16="http://schemas.microsoft.com/office/drawing/2014/main" val="3352781658"/>
                    </a:ext>
                  </a:extLst>
                </a:gridCol>
                <a:gridCol w="3558512">
                  <a:extLst>
                    <a:ext uri="{9D8B030D-6E8A-4147-A177-3AD203B41FA5}">
                      <a16:colId xmlns:a16="http://schemas.microsoft.com/office/drawing/2014/main" val="1896856315"/>
                    </a:ext>
                  </a:extLst>
                </a:gridCol>
                <a:gridCol w="4004480">
                  <a:extLst>
                    <a:ext uri="{9D8B030D-6E8A-4147-A177-3AD203B41FA5}">
                      <a16:colId xmlns:a16="http://schemas.microsoft.com/office/drawing/2014/main" val="2141134765"/>
                    </a:ext>
                  </a:extLst>
                </a:gridCol>
              </a:tblGrid>
              <a:tr h="6626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证书扫描方式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缺点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708908"/>
                  </a:ext>
                </a:extLst>
              </a:tr>
              <a:tr h="6626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被动监听网络流量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通过流量工程相关工作，我们可以从数据流中得到更多信息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一个网络的用户流量很能有</a:t>
                      </a:r>
                      <a:r>
                        <a:rPr lang="en-US" altLang="zh-CN" dirty="0"/>
                        <a:t>bias</a:t>
                      </a:r>
                      <a:r>
                        <a:rPr lang="zh-CN" altLang="en-US" dirty="0"/>
                        <a:t>，不能代表整个互联网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249070"/>
                  </a:ext>
                </a:extLst>
              </a:tr>
              <a:tr h="106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从</a:t>
                      </a:r>
                      <a:r>
                        <a:rPr lang="en-US" altLang="zh-CN" dirty="0"/>
                        <a:t>CT</a:t>
                      </a:r>
                      <a:r>
                        <a:rPr lang="zh-CN" altLang="en-US" dirty="0"/>
                        <a:t>日志获取数据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证书数量多</a:t>
                      </a:r>
                      <a:endParaRPr lang="en-US" altLang="zh-CN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证书链齐全</a:t>
                      </a:r>
                      <a:endParaRPr lang="en-US" altLang="zh-CN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简单快捷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仅有证书，没有部署网站的任何其他信息</a:t>
                      </a:r>
                      <a:endParaRPr lang="en-US" altLang="zh-CN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许多网站可能不会使用</a:t>
                      </a:r>
                      <a:r>
                        <a:rPr lang="en-US" altLang="zh-CN" dirty="0"/>
                        <a:t>CT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/>
                        <a:t>证书太多，数据解析需要时间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95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71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5CCB-9055-4055-AD62-59D220C7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6CA-9AC3-4381-88B8-FF800E1B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通过不同的方式尽可能详尽收集证书数据，同时记录好证书的数据来源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目前可以考虑同一时间段单次扫描的情况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2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3E53-CF0D-4D1B-8B8B-030309D6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数据收集方式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AC8C9-000E-4C83-B089-B79C191FC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zh-CN" altLang="en-US" dirty="0"/>
              <a:t>当然还要与现有的数据集去比较，到底有什么优点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8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3E53-CF0D-4D1B-8B8B-030309D6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数据处理储存方式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AC8C9-000E-4C83-B089-B79C191FC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7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4361-54BA-4244-8290-F12472DE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E2DD-E346-49DD-B4EE-8D6EE9E2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一、不同的数据方式到底有什么不同</a:t>
            </a:r>
            <a:endParaRPr lang="en-US" dirty="0"/>
          </a:p>
          <a:p>
            <a:r>
              <a:rPr lang="en-US" dirty="0"/>
              <a:t>1. </a:t>
            </a:r>
            <a:r>
              <a:rPr lang="zh-CN" altLang="en-US" dirty="0"/>
              <a:t>证书数量对比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证书基本属性对比</a:t>
            </a:r>
            <a:endParaRPr lang="en-US" altLang="zh-CN" dirty="0"/>
          </a:p>
          <a:p>
            <a:r>
              <a:rPr lang="en-US" dirty="0"/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79514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9503-9747-46ED-AFEC-4CD2F85B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D9BC-0F0D-4B2C-BF67-DB9CF3BC2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二、（重点）不同来源的数据之间有什么联系，能否互补，互补之后能否发现什么新的特点？</a:t>
            </a:r>
            <a:endParaRPr lang="en-US" altLang="zh-CN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81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1284</TotalTime>
  <Words>469</Words>
  <Application>Microsoft Office PowerPoint</Application>
  <PresentationFormat>Widescreen</PresentationFormat>
  <Paragraphs>66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View</vt:lpstr>
      <vt:lpstr>多角度 Web-PKI 感知</vt:lpstr>
      <vt:lpstr>测绘背景</vt:lpstr>
      <vt:lpstr>证书收集不同方式比较</vt:lpstr>
      <vt:lpstr>证书收集不同方式比较</vt:lpstr>
      <vt:lpstr>目标</vt:lpstr>
      <vt:lpstr>数据收集方式</vt:lpstr>
      <vt:lpstr>数据处理储存方式</vt:lpstr>
      <vt:lpstr>数据分析</vt:lpstr>
      <vt:lpstr>数据分析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测绘文章大纲</dc:title>
  <dc:creator>张 天宇</dc:creator>
  <cp:lastModifiedBy>张 天宇</cp:lastModifiedBy>
  <cp:revision>11</cp:revision>
  <dcterms:created xsi:type="dcterms:W3CDTF">2024-03-13T06:11:33Z</dcterms:created>
  <dcterms:modified xsi:type="dcterms:W3CDTF">2024-03-14T04:13:41Z</dcterms:modified>
</cp:coreProperties>
</file>