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5" r:id="rId2"/>
    <p:sldId id="2634" r:id="rId3"/>
    <p:sldId id="2635" r:id="rId4"/>
    <p:sldId id="2624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Melissa" initials="ZM" lastIdx="1" clrIdx="0"/>
  <p:cmAuthor id="2" name="WU" initials="W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0B5FD1"/>
    <a:srgbClr val="005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F794-1567-4900-8C9B-93E69748BA5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872D-D00F-4C5A-B7AD-7454416F2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2619" y="1122363"/>
            <a:ext cx="9395381" cy="2387600"/>
          </a:xfrm>
        </p:spPr>
        <p:txBody>
          <a:bodyPr anchor="b">
            <a:normAutofit/>
          </a:bodyPr>
          <a:lstStyle>
            <a:lvl1pPr algn="ctr">
              <a:defRPr sz="5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7030A0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45" y="0"/>
            <a:ext cx="11804650" cy="114617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926" y="1338610"/>
            <a:ext cx="11359299" cy="4838353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p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2021/10/24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C97F67-1DB2-4B24-AC1E-A667ACE938F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0057A7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0"/>
            <a:ext cx="12193270" cy="1146175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提</a:t>
            </a:r>
            <a:r>
              <a:rPr lang="en-US" altLang="zh-CN" b="1" dirty="0"/>
              <a:t> </a:t>
            </a:r>
            <a:r>
              <a:rPr lang="zh-CN" altLang="en-US" b="1" dirty="0"/>
              <a:t>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项目进展和困难风险</a:t>
            </a:r>
            <a:endParaRPr lang="en-US" altLang="zh-CN" sz="3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项目目标完成情况</a:t>
            </a:r>
            <a:endParaRPr lang="en-US" altLang="zh-CN" sz="3000" b="1" dirty="0"/>
          </a:p>
          <a:p>
            <a:pPr marL="0" indent="0">
              <a:buNone/>
            </a:pPr>
            <a:endParaRPr lang="zh-CN" alt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12190730" cy="1146175"/>
          </a:xfrm>
        </p:spPr>
        <p:txBody>
          <a:bodyPr/>
          <a:lstStyle/>
          <a:p>
            <a:r>
              <a:rPr lang="en-US" altLang="zh-CN" sz="3600" b="1" dirty="0"/>
              <a:t> </a:t>
            </a:r>
            <a:r>
              <a:rPr lang="zh-CN" altLang="en-US" sz="3600" b="1" dirty="0"/>
              <a:t>项目</a:t>
            </a:r>
            <a:r>
              <a:rPr lang="en-US" altLang="zh-CN" sz="3600" b="1" dirty="0">
                <a:solidFill>
                  <a:srgbClr val="0B5FD1"/>
                </a:solidFill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</a:rPr>
              <a:t>多维深度态势感知</a:t>
            </a:r>
            <a:r>
              <a:rPr lang="en-US" altLang="zh-CN" sz="3600" b="1" dirty="0"/>
              <a:t>                    </a:t>
            </a:r>
            <a:r>
              <a:rPr lang="zh-CN" altLang="en-US" sz="3600" b="1" dirty="0"/>
              <a:t>进展和困难风险</a:t>
            </a:r>
            <a:r>
              <a:rPr lang="en-US" altLang="zh-CN" sz="3600" b="1" dirty="0"/>
              <a:t>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385" y="1384617"/>
            <a:ext cx="11038840" cy="412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n"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域名劫持方法研究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9E0E4F-4A8D-97DC-04D7-1587EB3BC32D}"/>
              </a:ext>
            </a:extLst>
          </p:cNvPr>
          <p:cNvSpPr txBox="1"/>
          <p:nvPr/>
        </p:nvSpPr>
        <p:spPr>
          <a:xfrm>
            <a:off x="346019" y="2075062"/>
            <a:ext cx="11619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通过自建域名对开放解析器进行探测，初步发现约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万个解析器存在全域劫持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构建重点域名解析基线，搭建递归服务器以迭代查询的方式获取重点域名记录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收集开放解析器的重点域名解析结果，初步发现有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17%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的域名存在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数据差异，需要进一步判断是否存在劫持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B51DB-314A-30FF-A95B-79A4F431544D}"/>
              </a:ext>
            </a:extLst>
          </p:cNvPr>
          <p:cNvSpPr txBox="1"/>
          <p:nvPr/>
        </p:nvSpPr>
        <p:spPr>
          <a:xfrm>
            <a:off x="8086725" y="6085474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基于解析器的重点域名差异数量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05B86D-383D-BC4E-6F04-1647AEA0F6FC}"/>
              </a:ext>
            </a:extLst>
          </p:cNvPr>
          <p:cNvSpPr txBox="1"/>
          <p:nvPr/>
        </p:nvSpPr>
        <p:spPr>
          <a:xfrm>
            <a:off x="914400" y="6085474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解析器全域劫持探测对比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96A587-9A4C-4467-329B-DB65406024C1}"/>
              </a:ext>
            </a:extLst>
          </p:cNvPr>
          <p:cNvSpPr txBox="1"/>
          <p:nvPr/>
        </p:nvSpPr>
        <p:spPr>
          <a:xfrm>
            <a:off x="4538663" y="6085474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解析器全域劫持目标统计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7F15D-2EE8-EA1B-5671-1B37A5D85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27598"/>
            <a:ext cx="3690352" cy="1620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9D3FFE-293B-0040-1078-B72D9E114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755903"/>
            <a:ext cx="3774113" cy="22329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5063C7-F5AF-3D37-B3E3-CAF743016E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29" y="3858098"/>
            <a:ext cx="2471015" cy="2165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F1194-F585-DB11-4AF3-5611C710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n"/>
            </a:pP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困难风险</a:t>
            </a:r>
            <a:endParaRPr lang="en-US" altLang="zh-CN" sz="3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困难：缺少外部数据支撑，深入分析劫持现象需要威胁情报库的辅助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应对措施：借助于免费的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进行少量数据爬取，但是存在次数限制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A42B7D7-7E46-88E6-68E6-7525625B960C}"/>
              </a:ext>
            </a:extLst>
          </p:cNvPr>
          <p:cNvSpPr txBox="1">
            <a:spLocks/>
          </p:cNvSpPr>
          <p:nvPr/>
        </p:nvSpPr>
        <p:spPr>
          <a:xfrm>
            <a:off x="1270" y="0"/>
            <a:ext cx="12190730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b="1" dirty="0"/>
              <a:t> </a:t>
            </a:r>
            <a:r>
              <a:rPr lang="zh-CN" altLang="en-US" sz="3600" b="1" dirty="0"/>
              <a:t>项目</a:t>
            </a:r>
            <a:r>
              <a:rPr lang="en-US" altLang="zh-CN" sz="3600" b="1" dirty="0">
                <a:solidFill>
                  <a:srgbClr val="0B5FD1"/>
                </a:solidFill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</a:rPr>
              <a:t>多维深度态势感知</a:t>
            </a:r>
            <a:r>
              <a:rPr lang="en-US" altLang="zh-CN" sz="3600" b="1" dirty="0"/>
              <a:t>                    </a:t>
            </a:r>
            <a:r>
              <a:rPr lang="zh-CN" altLang="en-US" sz="3600" b="1" dirty="0"/>
              <a:t>进展和困难风险</a:t>
            </a:r>
            <a:r>
              <a:rPr lang="en-US" altLang="zh-CN" sz="3600" b="1" dirty="0"/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2797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617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ym typeface="+mn-ea"/>
              </a:rPr>
              <a:t> </a:t>
            </a:r>
            <a:r>
              <a:rPr lang="zh-CN" altLang="en-US" sz="3600" b="1" dirty="0">
                <a:sym typeface="+mn-ea"/>
              </a:rPr>
              <a:t>项目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  <a:sym typeface="+mn-ea"/>
              </a:rPr>
              <a:t>多维深度态势感知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 </a:t>
            </a:r>
            <a:r>
              <a:rPr lang="en-US" altLang="zh-CN" sz="3600" b="1" dirty="0"/>
              <a:t>                      </a:t>
            </a:r>
            <a:r>
              <a:rPr lang="zh-CN" altLang="en-US" sz="3600" b="1" dirty="0"/>
              <a:t>目标完成情况</a:t>
            </a:r>
            <a:r>
              <a:rPr lang="en-US" altLang="zh-CN" sz="3600" b="1" dirty="0"/>
              <a:t>                                         </a:t>
            </a: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8723250"/>
              </p:ext>
            </p:extLst>
          </p:nvPr>
        </p:nvGraphicFramePr>
        <p:xfrm>
          <a:off x="168910" y="1278255"/>
          <a:ext cx="11854180" cy="5048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7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课题五目标及考核指标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阶段性完成情况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完成度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0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域名系统数据采集：</a:t>
                      </a:r>
                      <a:r>
                        <a:rPr lang="en-US" altLang="zh-CN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套互联网域名探测工具，域名覆盖</a:t>
                      </a:r>
                      <a:r>
                        <a:rPr lang="en-US" altLang="zh-CN" sz="1600" dirty="0" err="1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TOP1000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顶级域和</a:t>
                      </a:r>
                      <a:r>
                        <a:rPr lang="en-US" altLang="zh-CN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亿以上的域名，感知百万量级递归服务器，覆盖根服务器和权威服务器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研发</a:t>
                      </a:r>
                      <a:r>
                        <a:rPr lang="en-US" altLang="zh-CN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套全球</a:t>
                      </a:r>
                      <a:r>
                        <a:rPr lang="en-US" altLang="zh-CN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分布式探测工具，初步构建了全球</a:t>
                      </a:r>
                      <a:r>
                        <a:rPr lang="en-US" altLang="zh-CN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基础设施数据集（覆盖根、权威和百万量级的解析器）、完成</a:t>
                      </a:r>
                      <a:r>
                        <a:rPr lang="zh-CN" altLang="en-US" sz="1600" kern="12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中国重点域名数据收集。正在构建</a:t>
                      </a:r>
                      <a:r>
                        <a:rPr lang="en-US" altLang="zh-CN" sz="1600" kern="12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kern="1200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安全事件集。</a:t>
                      </a:r>
                      <a:endParaRPr lang="zh-CN" altLang="en-US" sz="1600" dirty="0">
                        <a:solidFill>
                          <a:srgbClr val="38572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solidFill>
                            <a:srgbClr val="38572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80%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域名基础态势分析：完成互联网域名系统数据关联方法，支持开放解析服务验证和依赖路径还原，具备域名基础态势感知能力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支持开放解析服务验证，初步完成互联网域名系统数据关联方法，构建全球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基础设施地图，覆盖加密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技术的测量、终端用户根使用场景的测量，完成两个展示界面的设计。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65%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域名安全态势分析：支持互联网域名安全技术部署状态感知和解析路径脆弱性分析，支持域名可用性事件、完整性事件（例如域名劫持） 与滥用事件监测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支持对三种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加密技术、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DNSSEC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 Cookie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等安全技术部署状态感知、支持面向解析器的全域劫持方法检测，完成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一个展示界面的设计。正在开展对中国重点域名劫持的监测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55%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知识产权：论文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篇、专利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项、软件著作权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DoH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等加密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技术的测量、中国重点域名的测量和分析等方面提出理论和应用创新，已经撰写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篇学术论文正在投稿；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篇专利提交申请，进入实质审查阶段。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65%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72210" y="6968688"/>
            <a:ext cx="9847580" cy="454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注：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完成度较计划滞后，用红色；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按计划执行，用黑色；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较计划超额完成，用绿色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5ODk2YjgyODAzNjViMThhZWI4MDRiMWNmMTZiN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2d465d-cb83-44c3-8314-07ad6739bc5f}"/>
  <p:tag name="TABLE_ENDDRAG_ORIGIN_RECT" val="933*308"/>
  <p:tag name="TABLE_ENDDRAG_RECT" val="13*100*933*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511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 提 纲</vt:lpstr>
      <vt:lpstr> 项目4.1.1-多维深度态势感知                    进展和困难风险                                     </vt:lpstr>
      <vt:lpstr>PowerPoint 演示文稿</vt:lpstr>
      <vt:lpstr> 项目4.1.1-多维深度态势感知                       目标完成情况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lidan</dc:creator>
  <cp:lastModifiedBy>lcl</cp:lastModifiedBy>
  <cp:revision>249</cp:revision>
  <dcterms:created xsi:type="dcterms:W3CDTF">2021-10-24T02:25:00Z</dcterms:created>
  <dcterms:modified xsi:type="dcterms:W3CDTF">2024-04-12T07:28:14Z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B820BDF33BEC4648942DA4E27F6DA617_13</vt:lpwstr>
  </property>
  <property fmtid="{D5CDD505-2E9C-101B-9397-08002B2CF9AE}" pid="3" name="KSOProductBuildVer">
    <vt:lpwstr>2052-12.1.0.16417</vt:lpwstr>
  </property>
</Properties>
</file>