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5" r:id="rId2"/>
    <p:sldId id="2634" r:id="rId3"/>
    <p:sldId id="2635" r:id="rId4"/>
    <p:sldId id="2624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Melissa" initials="ZM" lastIdx="1" clrIdx="0"/>
  <p:cmAuthor id="2" name="WU" initials="W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0057A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3" autoAdjust="0"/>
  </p:normalViewPr>
  <p:slideViewPr>
    <p:cSldViewPr snapToGrid="0">
      <p:cViewPr>
        <p:scale>
          <a:sx n="66" d="100"/>
          <a:sy n="66" d="100"/>
        </p:scale>
        <p:origin x="914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F794-1567-4900-8C9B-93E69748BA5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872D-D00F-4C5A-B7AD-7454416F2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A872D-D00F-4C5A-B7AD-7454416F2D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6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A872D-D00F-4C5A-B7AD-7454416F2D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1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A872D-D00F-4C5A-B7AD-7454416F2D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2619" y="1122363"/>
            <a:ext cx="9395381" cy="2387600"/>
          </a:xfrm>
        </p:spPr>
        <p:txBody>
          <a:bodyPr anchor="b">
            <a:normAutofit/>
          </a:bodyPr>
          <a:lstStyle>
            <a:lvl1pPr algn="ctr">
              <a:defRPr sz="5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7030A0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45" y="0"/>
            <a:ext cx="11804650" cy="114617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95926" y="1338610"/>
            <a:ext cx="11359299" cy="4838353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p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u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2021/10/24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C97F67-1DB2-4B24-AC1E-A667ACE938F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1146407"/>
            <a:ext cx="12192000" cy="0"/>
          </a:xfrm>
          <a:prstGeom prst="line">
            <a:avLst/>
          </a:prstGeom>
          <a:ln w="76200">
            <a:solidFill>
              <a:srgbClr val="0057A7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8B4-640B-4D6C-B2B7-D503459F40D2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D95D-DD9B-4054-B8F7-E70FEC1AD2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35" y="0"/>
            <a:ext cx="12193270" cy="1146175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提</a:t>
            </a:r>
            <a:r>
              <a:rPr lang="en-US" altLang="zh-CN" b="1" dirty="0"/>
              <a:t> </a:t>
            </a:r>
            <a:r>
              <a:rPr lang="zh-CN" altLang="en-US" b="1" dirty="0"/>
              <a:t>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项目进展和困难风险</a:t>
            </a:r>
            <a:endParaRPr lang="en-US" altLang="zh-CN" sz="3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3000" b="1" dirty="0"/>
              <a:t> </a:t>
            </a:r>
            <a:r>
              <a:rPr lang="zh-CN" altLang="en-US" sz="3000" b="1" dirty="0"/>
              <a:t>项目目标完成情况</a:t>
            </a:r>
            <a:endParaRPr lang="en-US" altLang="zh-CN" sz="3000" b="1" dirty="0"/>
          </a:p>
          <a:p>
            <a:pPr marL="0" indent="0">
              <a:buNone/>
            </a:pPr>
            <a:endParaRPr lang="zh-CN" alt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12190730" cy="1146175"/>
          </a:xfrm>
        </p:spPr>
        <p:txBody>
          <a:bodyPr/>
          <a:lstStyle/>
          <a:p>
            <a:r>
              <a:rPr lang="en-US" altLang="zh-CN" sz="3600" b="1" dirty="0"/>
              <a:t> </a:t>
            </a:r>
            <a:r>
              <a:rPr lang="zh-CN" altLang="en-US" sz="3600" b="1" dirty="0"/>
              <a:t>项目</a:t>
            </a:r>
            <a:r>
              <a:rPr lang="en-US" altLang="zh-CN" sz="3600" b="1" dirty="0">
                <a:solidFill>
                  <a:srgbClr val="0B5FD1"/>
                </a:solidFill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</a:rPr>
              <a:t>多维深度态势感知</a:t>
            </a:r>
            <a:r>
              <a:rPr lang="en-US" altLang="zh-CN" sz="3600" b="1" dirty="0"/>
              <a:t>                    </a:t>
            </a:r>
            <a:r>
              <a:rPr lang="zh-CN" altLang="en-US" sz="3600" b="1" dirty="0"/>
              <a:t>进展和困难风险</a:t>
            </a:r>
            <a:r>
              <a:rPr lang="en-US" altLang="zh-CN" sz="3600" b="1" dirty="0"/>
              <a:t>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580" y="1297519"/>
            <a:ext cx="11038840" cy="52683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互联网证书系统威胁模型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当前的互联网证书系统：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在用户对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的访问过程存在证书劫持隐患（中间人攻击）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SSL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证书的签发过程中存在错误身份验证的隐患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之间的商业活动中存在不同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交叉信任的隐患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2010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年至今，国内外多次发生影响巨大的证书安全事件，包括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未经授权签发证书、证书过期导致重大经济损失，利用伪造证书进行证书劫持攻击等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根据真是安全事件和背后的攻击模型，构建互联网证书系统威胁模型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094F04-2BAF-43FE-97CD-07A25CAB2817}"/>
              </a:ext>
            </a:extLst>
          </p:cNvPr>
          <p:cNvGrpSpPr/>
          <p:nvPr/>
        </p:nvGrpSpPr>
        <p:grpSpPr>
          <a:xfrm>
            <a:off x="1578859" y="4184315"/>
            <a:ext cx="9034282" cy="2381555"/>
            <a:chOff x="1672237" y="2550894"/>
            <a:chExt cx="9359569" cy="2599954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F88DEAB-8354-435E-82D1-6D38EBB60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015"/>
            <a:stretch/>
          </p:blipFill>
          <p:spPr>
            <a:xfrm>
              <a:off x="1672237" y="2550894"/>
              <a:ext cx="6721890" cy="2599954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842C3FE-1FD1-47C3-939B-3FFB015A385B}"/>
                </a:ext>
              </a:extLst>
            </p:cNvPr>
            <p:cNvSpPr txBox="1"/>
            <p:nvPr/>
          </p:nvSpPr>
          <p:spPr>
            <a:xfrm>
              <a:off x="8449389" y="2574067"/>
              <a:ext cx="2582417" cy="1276804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/>
                <a:t>① </a:t>
              </a:r>
              <a:r>
                <a:rPr lang="zh-CN" altLang="en-US" sz="1400" b="1" dirty="0"/>
                <a:t>证书劫持攻击隐患</a:t>
              </a:r>
              <a:endParaRPr lang="en-US" sz="1400" b="1" dirty="0"/>
            </a:p>
            <a:p>
              <a:r>
                <a:rPr lang="en-US" sz="1400" b="1" dirty="0"/>
                <a:t>② </a:t>
              </a:r>
              <a:r>
                <a:rPr lang="zh-CN" altLang="en-US" sz="1400" b="1" dirty="0"/>
                <a:t>根证书注入隐患</a:t>
              </a:r>
              <a:endParaRPr lang="en-US" altLang="zh-CN" sz="1400" b="1" dirty="0"/>
            </a:p>
            <a:p>
              <a:r>
                <a:rPr lang="en-US" sz="1400" b="1" dirty="0"/>
                <a:t>③ </a:t>
              </a:r>
              <a:r>
                <a:rPr lang="zh-CN" altLang="en-US" sz="1400" b="1" dirty="0"/>
                <a:t>部署证书过期隐患</a:t>
              </a:r>
              <a:endParaRPr lang="en-US" sz="1400" b="1" dirty="0"/>
            </a:p>
            <a:p>
              <a:r>
                <a:rPr lang="en-US" sz="1400" b="1" dirty="0"/>
                <a:t>④ </a:t>
              </a:r>
              <a:r>
                <a:rPr lang="zh-CN" altLang="en-US" sz="1400" b="1" dirty="0"/>
                <a:t>身份验证错误隐患</a:t>
              </a:r>
              <a:endParaRPr lang="en-US" sz="1400" b="1" dirty="0"/>
            </a:p>
            <a:p>
              <a:r>
                <a:rPr lang="en-US" sz="1400" b="1" dirty="0"/>
                <a:t>⑤ </a:t>
              </a:r>
              <a:r>
                <a:rPr lang="zh-CN" altLang="en-US" sz="1400" b="1" dirty="0"/>
                <a:t>交叉信任隐患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0"/>
            <a:ext cx="12190730" cy="1146175"/>
          </a:xfrm>
        </p:spPr>
        <p:txBody>
          <a:bodyPr/>
          <a:lstStyle/>
          <a:p>
            <a:r>
              <a:rPr lang="en-US" altLang="zh-CN" sz="3600" b="1" dirty="0"/>
              <a:t> </a:t>
            </a:r>
            <a:r>
              <a:rPr lang="zh-CN" altLang="en-US" sz="3600" b="1" dirty="0"/>
              <a:t>项目</a:t>
            </a:r>
            <a:r>
              <a:rPr lang="en-US" altLang="zh-CN" sz="3600" b="1" dirty="0">
                <a:solidFill>
                  <a:srgbClr val="0B5FD1"/>
                </a:solidFill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</a:rPr>
              <a:t>多维深度态势感知</a:t>
            </a:r>
            <a:r>
              <a:rPr lang="en-US" altLang="zh-CN" sz="3600" b="1" dirty="0"/>
              <a:t>                    </a:t>
            </a:r>
            <a:r>
              <a:rPr lang="zh-CN" altLang="en-US" sz="3600" b="1" dirty="0"/>
              <a:t>进展和困难风险</a:t>
            </a:r>
            <a:r>
              <a:rPr lang="en-US" altLang="zh-CN" sz="3600" b="1" dirty="0"/>
              <a:t>                                  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580" y="1303306"/>
            <a:ext cx="11038840" cy="526835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困难风险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困难：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不能够对研究目标有明确的认识，导致没有清晰的研究框架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对于当前的证书系统的认识不够，未能明确研究切入点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全球范围内数据扫描收集实时性不足，会导致无法实时风险感知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应对措施：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从证书系统现实发生的安全事件入手，根据威胁模型构建态势感知框架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借鉴他人工作的思路，找到研究的切入点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在全球范围内设立多个数据扫描点，分摊扫描任务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371600" lvl="2" indent="-457200">
              <a:spcAft>
                <a:spcPts val="600"/>
              </a:spcAft>
              <a:buFont typeface="Wingdings" panose="05000000000000000000" charset="0"/>
              <a:buChar char="Ø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32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617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ym typeface="+mn-ea"/>
              </a:rPr>
              <a:t> </a:t>
            </a:r>
            <a:r>
              <a:rPr lang="zh-CN" altLang="en-US" sz="3600" b="1" dirty="0">
                <a:sym typeface="+mn-ea"/>
              </a:rPr>
              <a:t>项目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4.1.1-</a:t>
            </a:r>
            <a:r>
              <a:rPr lang="zh-CN" altLang="en-US" sz="3600" b="1" dirty="0">
                <a:solidFill>
                  <a:srgbClr val="0B5FD1"/>
                </a:solidFill>
                <a:sym typeface="+mn-ea"/>
              </a:rPr>
              <a:t>多维深度态势感知</a:t>
            </a:r>
            <a:r>
              <a:rPr lang="en-US" altLang="zh-CN" sz="3600" b="1" dirty="0">
                <a:solidFill>
                  <a:srgbClr val="0B5FD1"/>
                </a:solidFill>
                <a:sym typeface="+mn-ea"/>
              </a:rPr>
              <a:t> </a:t>
            </a:r>
            <a:r>
              <a:rPr lang="en-US" altLang="zh-CN" sz="3600" b="1" dirty="0"/>
              <a:t>                      </a:t>
            </a:r>
            <a:r>
              <a:rPr lang="zh-CN" altLang="en-US" sz="3600" b="1" dirty="0"/>
              <a:t>目标完成情况</a:t>
            </a:r>
            <a:r>
              <a:rPr lang="en-US" altLang="zh-CN" sz="3600" b="1" dirty="0"/>
              <a:t>                                         </a:t>
            </a:r>
          </a:p>
        </p:txBody>
      </p:sp>
      <p:graphicFrame>
        <p:nvGraphicFramePr>
          <p:cNvPr id="28" name="表格 2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3063243"/>
              </p:ext>
            </p:extLst>
          </p:nvPr>
        </p:nvGraphicFramePr>
        <p:xfrm>
          <a:off x="168910" y="1278255"/>
          <a:ext cx="11854180" cy="44280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3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目标及考核指标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阶段性完成情况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完成度</a:t>
                      </a:r>
                    </a:p>
                  </a:txBody>
                  <a:tcPr marL="91416" marR="91416" marT="45708" marB="45708" anchor="ctr">
                    <a:solidFill>
                      <a:srgbClr val="005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2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构建互联网证书系统的画像和图谱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070" marR="190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能够绘制全球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签发证书的基本画像，建立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签发证书模板；能够绘制全球证书部署的信任链关系，以及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CA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之间的证书信任关系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65%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2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初步建成全球证书系统多维深度态势感知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070" marR="190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能够从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IPv4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活跃地址、主流访问域名、证书透明度日志三个角度感知全球的证书系统，构建全球主要网站及中国重点域名证书数据集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65%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支持互联网证书系统的风险感知能力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070" marR="190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知晓互联网证书系统真实发生的各类重大安全事件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建立互联网证书系统的威胁模型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40%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51740086"/>
                  </a:ext>
                </a:extLst>
              </a:tr>
              <a:tr h="654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发表高水平论文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070" marR="1907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计划发表证书系统安全综述论文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篇，全球证书系统风险感知测量论文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篇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15%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申请发明专利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项，软件著作权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9070" marR="1907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已调研商业界相关软件的优缺点，后续根据调研结果对软件进行修改，计划申请专利和软件著作权</a:t>
                      </a:r>
                      <a:endParaRPr 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15%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5ODk2YjgyODAzNjViMThhZWI4MDRiMWNmMTZiN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2d465d-cb83-44c3-8314-07ad6739bc5f}"/>
  <p:tag name="TABLE_ENDDRAG_ORIGIN_RECT" val="933*308"/>
  <p:tag name="TABLE_ENDDRAG_RECT" val="13*100*933*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470</Words>
  <Application>Microsoft Office PowerPoint</Application>
  <PresentationFormat>Widescreen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Wingdings</vt:lpstr>
      <vt:lpstr>Office 主题​​</vt:lpstr>
      <vt:lpstr> 提 纲</vt:lpstr>
      <vt:lpstr> 项目4.1.1-多维深度态势感知                    进展和困难风险                                     </vt:lpstr>
      <vt:lpstr> 项目4.1.1-多维深度态势感知                    进展和困难风险                                     </vt:lpstr>
      <vt:lpstr> 项目4.1.1-多维深度态势感知                       目标完成情况    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lidan</dc:creator>
  <cp:lastModifiedBy>张 天宇</cp:lastModifiedBy>
  <cp:revision>194</cp:revision>
  <dcterms:created xsi:type="dcterms:W3CDTF">2021-10-24T02:25:00Z</dcterms:created>
  <dcterms:modified xsi:type="dcterms:W3CDTF">2024-04-12T11:59:16Z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B820BDF33BEC4648942DA4E27F6DA617_13</vt:lpwstr>
  </property>
  <property fmtid="{D5CDD505-2E9C-101B-9397-08002B2CF9AE}" pid="3" name="KSOProductBuildVer">
    <vt:lpwstr>2052-12.1.0.16417</vt:lpwstr>
  </property>
</Properties>
</file>