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5" r:id="rId2"/>
    <p:sldId id="2634" r:id="rId3"/>
    <p:sldId id="2624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Melissa" initials="ZM" lastIdx="1" clrIdx="0"/>
  <p:cmAuthor id="2" name="WU" initials="W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D1"/>
    <a:srgbClr val="0057A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8F794-1567-4900-8C9B-93E69748BA5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A872D-D00F-4C5A-B7AD-7454416F2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2619" y="1122363"/>
            <a:ext cx="9395381" cy="2387600"/>
          </a:xfrm>
        </p:spPr>
        <p:txBody>
          <a:bodyPr anchor="b">
            <a:normAutofit/>
          </a:bodyPr>
          <a:lstStyle>
            <a:lvl1pPr algn="ctr">
              <a:defRPr sz="5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AAD95D-DD9B-4054-B8F7-E70FEC1AD29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1146407"/>
            <a:ext cx="12192000" cy="0"/>
          </a:xfrm>
          <a:prstGeom prst="line">
            <a:avLst/>
          </a:prstGeom>
          <a:ln w="76200">
            <a:solidFill>
              <a:srgbClr val="7030A0"/>
            </a:solidFill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645" y="0"/>
            <a:ext cx="11804650" cy="1146175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95926" y="1338610"/>
            <a:ext cx="11359299" cy="4838353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p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u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2021/10/24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C97F67-1DB2-4B24-AC1E-A667ACE938FE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1146407"/>
            <a:ext cx="12192000" cy="0"/>
          </a:xfrm>
          <a:prstGeom prst="line">
            <a:avLst/>
          </a:prstGeom>
          <a:ln w="76200">
            <a:solidFill>
              <a:srgbClr val="0057A7"/>
            </a:solidFill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0"/>
            <a:ext cx="12193270" cy="1146175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zh-CN" altLang="en-US" b="1" dirty="0"/>
              <a:t>提</a:t>
            </a:r>
            <a:r>
              <a:rPr lang="en-US" altLang="zh-CN" b="1" dirty="0"/>
              <a:t> </a:t>
            </a:r>
            <a:r>
              <a:rPr lang="zh-CN" altLang="en-US" b="1" dirty="0"/>
              <a:t>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3000" b="1" dirty="0">
                <a:solidFill>
                  <a:srgbClr val="C00000"/>
                </a:solidFill>
              </a:rPr>
              <a:t> </a:t>
            </a:r>
            <a:r>
              <a:rPr lang="zh-CN" altLang="en-US" sz="3000" b="1" dirty="0">
                <a:solidFill>
                  <a:srgbClr val="C00000"/>
                </a:solidFill>
              </a:rPr>
              <a:t>项目进展和困难风险</a:t>
            </a:r>
            <a:endParaRPr lang="en-US" altLang="zh-CN" sz="3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3000" b="1" dirty="0"/>
              <a:t> </a:t>
            </a:r>
            <a:r>
              <a:rPr lang="zh-CN" altLang="en-US" sz="3000" b="1" dirty="0"/>
              <a:t>项目目标完成情况</a:t>
            </a:r>
            <a:endParaRPr lang="en-US" altLang="zh-CN" sz="3000" b="1" dirty="0"/>
          </a:p>
          <a:p>
            <a:pPr marL="0" indent="0">
              <a:buNone/>
            </a:pPr>
            <a:endParaRPr lang="zh-CN" altLang="en-US" sz="3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0"/>
            <a:ext cx="12190730" cy="1146175"/>
          </a:xfrm>
        </p:spPr>
        <p:txBody>
          <a:bodyPr/>
          <a:lstStyle/>
          <a:p>
            <a:r>
              <a:rPr lang="en-US" altLang="zh-CN" sz="3600" b="1" dirty="0"/>
              <a:t> </a:t>
            </a:r>
            <a:r>
              <a:rPr lang="zh-CN" altLang="en-US" sz="3600" b="1" dirty="0"/>
              <a:t>项目</a:t>
            </a:r>
            <a:r>
              <a:rPr lang="en-US" altLang="zh-CN" sz="3600" b="1" dirty="0">
                <a:solidFill>
                  <a:srgbClr val="0B5FD1"/>
                </a:solidFill>
              </a:rPr>
              <a:t>4.1.1-</a:t>
            </a:r>
            <a:r>
              <a:rPr lang="zh-CN" altLang="en-US" sz="3600" b="1" dirty="0">
                <a:solidFill>
                  <a:srgbClr val="0B5FD1"/>
                </a:solidFill>
              </a:rPr>
              <a:t>多维深度态势感知</a:t>
            </a:r>
            <a:r>
              <a:rPr lang="en-US" altLang="zh-CN" sz="3600" b="1" dirty="0"/>
              <a:t>                    </a:t>
            </a:r>
            <a:r>
              <a:rPr lang="zh-CN" altLang="en-US" sz="3600" b="1" dirty="0"/>
              <a:t>进展和困难风险</a:t>
            </a:r>
            <a:r>
              <a:rPr lang="en-US" altLang="zh-CN" sz="3600" b="1" dirty="0"/>
              <a:t>         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7366" y="1311905"/>
            <a:ext cx="11419840" cy="54389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前缀传播路径推断方法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现有路由策略模型过于简化，准确度差，无法区分前缀粒度路由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基于对全球域间路由传播路径和策略的测量分析，有机结合策略模型和拼接方法，设计学习模型，实现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前缀粒度路径和有谷路径推断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困难风险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困难：数据测量点数量较少，大规模开放平台的资源受限（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Atlas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）或非实时（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风险：有些大规模数据平面测量工作未来可能难以持续开展，需要建设或挖掘测量点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73DE7C-2DD0-4F47-B5AF-B2DCD113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2" y="3262817"/>
            <a:ext cx="5606838" cy="19691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FD543B-652C-4220-9296-CE4BDBF5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63" y="3170662"/>
            <a:ext cx="4274335" cy="2153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6175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ym typeface="+mn-ea"/>
              </a:rPr>
              <a:t> </a:t>
            </a:r>
            <a:r>
              <a:rPr lang="zh-CN" altLang="en-US" sz="3600" b="1" dirty="0">
                <a:sym typeface="+mn-ea"/>
              </a:rPr>
              <a:t>项目</a:t>
            </a:r>
            <a:r>
              <a:rPr lang="en-US" altLang="zh-CN" sz="3600" b="1" dirty="0">
                <a:solidFill>
                  <a:srgbClr val="0B5FD1"/>
                </a:solidFill>
                <a:sym typeface="+mn-ea"/>
              </a:rPr>
              <a:t>4.1.1-</a:t>
            </a:r>
            <a:r>
              <a:rPr lang="zh-CN" altLang="en-US" sz="3600" b="1" dirty="0">
                <a:solidFill>
                  <a:srgbClr val="0B5FD1"/>
                </a:solidFill>
                <a:sym typeface="+mn-ea"/>
              </a:rPr>
              <a:t>多维深度态势感知</a:t>
            </a:r>
            <a:r>
              <a:rPr lang="en-US" altLang="zh-CN" sz="3600" b="1" dirty="0">
                <a:solidFill>
                  <a:srgbClr val="0B5FD1"/>
                </a:solidFill>
                <a:sym typeface="+mn-ea"/>
              </a:rPr>
              <a:t> </a:t>
            </a:r>
            <a:r>
              <a:rPr lang="en-US" altLang="zh-CN" sz="3600" b="1" dirty="0"/>
              <a:t>                      </a:t>
            </a:r>
            <a:r>
              <a:rPr lang="zh-CN" altLang="en-US" sz="3600" b="1" dirty="0"/>
              <a:t>目标完成情况</a:t>
            </a:r>
            <a:r>
              <a:rPr lang="en-US" altLang="zh-CN" sz="3600" b="1" dirty="0"/>
              <a:t>                                         </a:t>
            </a:r>
          </a:p>
        </p:txBody>
      </p:sp>
      <p:graphicFrame>
        <p:nvGraphicFramePr>
          <p:cNvPr id="28" name="表格 2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9487218"/>
              </p:ext>
            </p:extLst>
          </p:nvPr>
        </p:nvGraphicFramePr>
        <p:xfrm>
          <a:off x="168910" y="1278255"/>
          <a:ext cx="11854180" cy="448244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5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9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目标及考核指标</a:t>
                      </a:r>
                    </a:p>
                  </a:txBody>
                  <a:tcPr marL="91416" marR="91416" marT="45708" marB="45708" anchor="ctr">
                    <a:solidFill>
                      <a:srgbClr val="0057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阶段性完成情况</a:t>
                      </a:r>
                    </a:p>
                  </a:txBody>
                  <a:tcPr marL="91416" marR="91416" marT="45708" marB="45708" anchor="ctr">
                    <a:solidFill>
                      <a:srgbClr val="0057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完成度</a:t>
                      </a:r>
                    </a:p>
                  </a:txBody>
                  <a:tcPr marL="91416" marR="91416" marT="45708" marB="45708" anchor="ctr">
                    <a:solidFill>
                      <a:srgbClr val="005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全球互联网路由系统探测工具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构建了全球互联网路由多源数据采集探测平台，集成多源数据采集探测，初步实现自动化，后续将进一步扩充数据源和测量点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70%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全球互联网域间路由基础态势和安全态势地图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数据集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正在完善与地理位置关联的路由基础态势和安全态势展示方案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60%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全球互联网域间路由安全态势探测分析理论与技术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融合路由领域经验知识和通用机器学习方法，提出细粒度的路由传播推断方法、双平面一致性分析方法、路由劫持检测方法等，以支持路由基础态势分析、路由安全事件发现以及安全态势分析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70%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7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全球互联网域间路由安全事件集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逐步积累分析中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60%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学术成果和知识产权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已发表多篇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CCF A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类论文，计划申请专利和软件著作权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70%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90930" y="6284595"/>
            <a:ext cx="9847580" cy="4546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注：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完成度较计划滞后，用红色；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按计划执行，用黑色；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较计划超额完成，用绿色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c5ODk2YjgyODAzNjViMThhZWI4MDRiMWNmMTZiN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b2d465d-cb83-44c3-8314-07ad6739bc5f}"/>
  <p:tag name="TABLE_ENDDRAG_ORIGIN_RECT" val="933*308"/>
  <p:tag name="TABLE_ENDDRAG_RECT" val="13*100*933*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331</Words>
  <Application>Microsoft Office PowerPoint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 提 纲</vt:lpstr>
      <vt:lpstr> 项目4.1.1-多维深度态势感知                    进展和困难风险                                     </vt:lpstr>
      <vt:lpstr> 项目4.1.1-多维深度态势感知                       目标完成情况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lidan</dc:creator>
  <cp:lastModifiedBy>xingang</cp:lastModifiedBy>
  <cp:revision>149</cp:revision>
  <dcterms:created xsi:type="dcterms:W3CDTF">2021-10-24T02:25:00Z</dcterms:created>
  <dcterms:modified xsi:type="dcterms:W3CDTF">2024-04-12T08:04:58Z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B820BDF33BEC4648942DA4E27F6DA617_13</vt:lpwstr>
  </property>
  <property fmtid="{D5CDD505-2E9C-101B-9397-08002B2CF9AE}" pid="3" name="KSOProductBuildVer">
    <vt:lpwstr>2052-12.1.0.16417</vt:lpwstr>
  </property>
</Properties>
</file>