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75" r:id="rId2"/>
    <p:sldId id="276" r:id="rId3"/>
    <p:sldId id="297" r:id="rId4"/>
    <p:sldId id="310" r:id="rId5"/>
    <p:sldId id="301" r:id="rId6"/>
    <p:sldId id="311" r:id="rId7"/>
    <p:sldId id="306" r:id="rId8"/>
    <p:sldId id="312" r:id="rId9"/>
    <p:sldId id="296" r:id="rId10"/>
    <p:sldId id="317" r:id="rId11"/>
    <p:sldId id="318" r:id="rId12"/>
    <p:sldId id="294" r:id="rId13"/>
    <p:sldId id="295" r:id="rId14"/>
    <p:sldId id="319" r:id="rId15"/>
    <p:sldId id="320" r:id="rId16"/>
    <p:sldId id="287" r:id="rId17"/>
    <p:sldId id="288" r:id="rId18"/>
    <p:sldId id="290" r:id="rId19"/>
    <p:sldId id="277" r:id="rId20"/>
    <p:sldId id="280" r:id="rId21"/>
    <p:sldId id="279" r:id="rId22"/>
  </p:sldIdLst>
  <p:sldSz cx="21599525" cy="10799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1214"/>
    <a:srgbClr val="93D2FB"/>
    <a:srgbClr val="E3F1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F86099-2A48-4CCB-B3E8-374F9F3F49AB}" v="154" dt="2024-02-20T12:40:43.778"/>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463" autoAdjust="0"/>
    <p:restoredTop sz="72906" autoAdjust="0"/>
  </p:normalViewPr>
  <p:slideViewPr>
    <p:cSldViewPr snapToGrid="0">
      <p:cViewPr varScale="1">
        <p:scale>
          <a:sx n="75" d="100"/>
          <a:sy n="75" d="100"/>
        </p:scale>
        <p:origin x="208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B888D6-4AE7-412A-A73C-7418D5163A52}" type="datetimeFigureOut">
              <a:rPr lang="zh-CN" altLang="en-US" smtClean="0"/>
              <a:t>2024/4/14</a:t>
            </a:fld>
            <a:endParaRPr lang="zh-CN" altLang="en-US"/>
          </a:p>
        </p:txBody>
      </p:sp>
      <p:sp>
        <p:nvSpPr>
          <p:cNvPr id="4" name="幻灯片图像占位符 3"/>
          <p:cNvSpPr>
            <a:spLocks noGrp="1" noRot="1" noChangeAspect="1"/>
          </p:cNvSpPr>
          <p:nvPr>
            <p:ph type="sldImg" idx="2"/>
          </p:nvPr>
        </p:nvSpPr>
        <p:spPr>
          <a:xfrm>
            <a:off x="342900" y="1143000"/>
            <a:ext cx="61722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2E4D2F-96C5-4F36-8D64-D0E5EE80B9AB}" type="slidenum">
              <a:rPr lang="zh-CN" altLang="en-US" smtClean="0"/>
              <a:t>‹#›</a:t>
            </a:fld>
            <a:endParaRPr lang="zh-CN" altLang="en-US"/>
          </a:p>
        </p:txBody>
      </p:sp>
    </p:spTree>
    <p:extLst>
      <p:ext uri="{BB962C8B-B14F-4D97-AF65-F5344CB8AC3E}">
        <p14:creationId xmlns:p14="http://schemas.microsoft.com/office/powerpoint/2010/main" val="1274736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b="1" dirty="0"/>
              <a:t>延迟缺失如何解决 </a:t>
            </a:r>
            <a:r>
              <a:rPr lang="en-US" altLang="zh-CN" b="1" dirty="0"/>
              <a:t>-&gt; </a:t>
            </a:r>
          </a:p>
          <a:p>
            <a:pPr marL="228600" indent="-228600">
              <a:buAutoNum type="arabicPeriod"/>
            </a:pPr>
            <a:r>
              <a:rPr lang="en-US" altLang="zh-CN" b="1" dirty="0"/>
              <a:t>Insight </a:t>
            </a:r>
            <a:r>
              <a:rPr lang="zh-CN" altLang="en-US" b="1" dirty="0"/>
              <a:t>还是不太清楚 </a:t>
            </a:r>
            <a:endParaRPr lang="en-US" altLang="zh-CN" b="1" dirty="0"/>
          </a:p>
        </p:txBody>
      </p:sp>
      <p:sp>
        <p:nvSpPr>
          <p:cNvPr id="4" name="灯片编号占位符 3"/>
          <p:cNvSpPr>
            <a:spLocks noGrp="1"/>
          </p:cNvSpPr>
          <p:nvPr>
            <p:ph type="sldNum" sz="quarter" idx="5"/>
          </p:nvPr>
        </p:nvSpPr>
        <p:spPr/>
        <p:txBody>
          <a:bodyPr/>
          <a:lstStyle/>
          <a:p>
            <a:fld id="{862E4D2F-96C5-4F36-8D64-D0E5EE80B9AB}" type="slidenum">
              <a:rPr lang="zh-CN" altLang="en-US" smtClean="0"/>
              <a:t>1</a:t>
            </a:fld>
            <a:endParaRPr lang="zh-CN" altLang="en-US"/>
          </a:p>
        </p:txBody>
      </p:sp>
    </p:spTree>
    <p:extLst>
      <p:ext uri="{BB962C8B-B14F-4D97-AF65-F5344CB8AC3E}">
        <p14:creationId xmlns:p14="http://schemas.microsoft.com/office/powerpoint/2010/main" val="2497773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E40794-7443-E8C0-8E7E-5849C4FCEEF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E7F470F-B04F-D914-96FF-A34D2C8EEF7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6C50598-932C-A85A-86B9-15D87C42E3C4}"/>
              </a:ext>
            </a:extLst>
          </p:cNvPr>
          <p:cNvSpPr>
            <a:spLocks noGrp="1"/>
          </p:cNvSpPr>
          <p:nvPr>
            <p:ph type="body" idx="1"/>
          </p:nvPr>
        </p:nvSpPr>
        <p:spPr/>
        <p:txBody>
          <a:bodyPr/>
          <a:lstStyle/>
          <a:p>
            <a:pPr marL="0" indent="0">
              <a:buNone/>
            </a:pPr>
            <a:r>
              <a:rPr lang="en-US" altLang="zh-CN" b="1" dirty="0"/>
              <a:t>2.7</a:t>
            </a:r>
            <a:r>
              <a:rPr lang="zh-CN" altLang="en-US" b="1" dirty="0"/>
              <a:t>讨论：</a:t>
            </a:r>
            <a:endParaRPr lang="en-US" altLang="zh-CN" b="1" dirty="0"/>
          </a:p>
          <a:p>
            <a:pPr marL="0" indent="0">
              <a:buNone/>
            </a:pPr>
            <a:r>
              <a:rPr lang="en-US" altLang="zh-CN" b="1" dirty="0"/>
              <a:t>***</a:t>
            </a:r>
          </a:p>
          <a:p>
            <a:pPr marL="0" indent="0">
              <a:buNone/>
            </a:pPr>
            <a:r>
              <a:rPr lang="en-US" altLang="zh-CN" b="1" dirty="0">
                <a:solidFill>
                  <a:srgbClr val="FF0000"/>
                </a:solidFill>
              </a:rPr>
              <a:t>10</a:t>
            </a:r>
            <a:r>
              <a:rPr lang="zh-CN" altLang="en-US" b="1" dirty="0">
                <a:solidFill>
                  <a:srgbClr val="FF0000"/>
                </a:solidFill>
              </a:rPr>
              <a:t>到</a:t>
            </a:r>
            <a:r>
              <a:rPr lang="en-US" altLang="zh-CN" b="1" dirty="0">
                <a:solidFill>
                  <a:srgbClr val="FF0000"/>
                </a:solidFill>
              </a:rPr>
              <a:t>20</a:t>
            </a:r>
            <a:r>
              <a:rPr lang="zh-CN" altLang="en-US" b="1" dirty="0">
                <a:solidFill>
                  <a:srgbClr val="FF0000"/>
                </a:solidFill>
              </a:rPr>
              <a:t>页</a:t>
            </a:r>
            <a:r>
              <a:rPr lang="en-US" altLang="zh-CN" b="1" dirty="0">
                <a:solidFill>
                  <a:srgbClr val="FF0000"/>
                </a:solidFill>
              </a:rPr>
              <a:t>PPT</a:t>
            </a:r>
            <a:r>
              <a:rPr lang="zh-CN" altLang="en-US" b="1" dirty="0">
                <a:solidFill>
                  <a:srgbClr val="FF0000"/>
                </a:solidFill>
              </a:rPr>
              <a:t>，把这些方法都讲清楚，有什么问题</a:t>
            </a:r>
            <a:endParaRPr lang="en-US" altLang="zh-CN" b="1" dirty="0">
              <a:solidFill>
                <a:srgbClr val="FF0000"/>
              </a:solidFill>
            </a:endParaRPr>
          </a:p>
          <a:p>
            <a:pPr marL="0" indent="0">
              <a:buNone/>
            </a:pPr>
            <a:r>
              <a:rPr lang="en-US" altLang="zh-CN" b="1" dirty="0">
                <a:solidFill>
                  <a:srgbClr val="FF0000"/>
                </a:solidFill>
              </a:rPr>
              <a:t>5-10</a:t>
            </a:r>
            <a:r>
              <a:rPr lang="zh-CN" altLang="en-US" b="1" dirty="0">
                <a:solidFill>
                  <a:srgbClr val="FF0000"/>
                </a:solidFill>
              </a:rPr>
              <a:t>页</a:t>
            </a:r>
            <a:r>
              <a:rPr lang="en-US" altLang="zh-CN" b="1" dirty="0">
                <a:solidFill>
                  <a:srgbClr val="FF0000"/>
                </a:solidFill>
              </a:rPr>
              <a:t>PPT</a:t>
            </a:r>
            <a:r>
              <a:rPr lang="zh-CN" altLang="en-US" b="1" dirty="0">
                <a:solidFill>
                  <a:srgbClr val="FF0000"/>
                </a:solidFill>
              </a:rPr>
              <a:t>，讲清楚自己的对这些方法的思考</a:t>
            </a:r>
            <a:endParaRPr lang="en-US" altLang="zh-CN" b="1" dirty="0">
              <a:solidFill>
                <a:srgbClr val="FF0000"/>
              </a:solidFill>
            </a:endParaRPr>
          </a:p>
          <a:p>
            <a:pPr marL="0" indent="0">
              <a:buNone/>
            </a:pPr>
            <a:r>
              <a:rPr lang="en-US" altLang="zh-CN" b="1" dirty="0">
                <a:solidFill>
                  <a:srgbClr val="FF0000"/>
                </a:solidFill>
              </a:rPr>
              <a:t>5</a:t>
            </a:r>
            <a:r>
              <a:rPr lang="zh-CN" altLang="en-US" b="1" dirty="0">
                <a:solidFill>
                  <a:srgbClr val="FF0000"/>
                </a:solidFill>
              </a:rPr>
              <a:t>页</a:t>
            </a:r>
            <a:r>
              <a:rPr lang="en-US" altLang="zh-CN" b="1" dirty="0">
                <a:solidFill>
                  <a:srgbClr val="FF0000"/>
                </a:solidFill>
              </a:rPr>
              <a:t>PPT</a:t>
            </a:r>
            <a:r>
              <a:rPr lang="zh-CN" altLang="en-US" b="1" dirty="0">
                <a:solidFill>
                  <a:srgbClr val="FF0000"/>
                </a:solidFill>
              </a:rPr>
              <a:t>，讲讲机器学习方法的好处是什么，为什么能够解决这个问题</a:t>
            </a:r>
            <a:endParaRPr lang="en-US" altLang="zh-CN" b="1" dirty="0">
              <a:solidFill>
                <a:srgbClr val="FF0000"/>
              </a:solidFill>
            </a:endParaRPr>
          </a:p>
          <a:p>
            <a:pPr marL="0" indent="0">
              <a:buNone/>
            </a:pPr>
            <a:r>
              <a:rPr lang="en-US" altLang="zh-CN" b="1"/>
              <a:t>***</a:t>
            </a:r>
            <a:endParaRPr lang="en-US" altLang="zh-CN" b="1" dirty="0"/>
          </a:p>
          <a:p>
            <a:pPr marL="228600" indent="-228600">
              <a:buAutoNum type="arabicPeriod"/>
            </a:pPr>
            <a:r>
              <a:rPr lang="zh-CN" altLang="en-US" b="0" dirty="0"/>
              <a:t>这些方法都要讲清楚，时延和距离到底是怎么估计的？</a:t>
            </a:r>
            <a:endParaRPr lang="en-US" altLang="zh-CN" b="0" dirty="0"/>
          </a:p>
          <a:p>
            <a:pPr marL="228600" indent="-228600">
              <a:buAutoNum type="arabicPeriod"/>
            </a:pPr>
            <a:r>
              <a:rPr lang="zh-CN" altLang="en-US" b="0" dirty="0"/>
              <a:t>展开讲讲，这些三角定位</a:t>
            </a:r>
            <a:r>
              <a:rPr lang="en-US" altLang="zh-CN" b="0" dirty="0"/>
              <a:t>TBG</a:t>
            </a:r>
            <a:r>
              <a:rPr lang="zh-CN" altLang="en-US" b="0" dirty="0"/>
              <a:t>等等方法的原理到底是什么</a:t>
            </a:r>
            <a:endParaRPr lang="en-US" altLang="zh-CN" b="0" dirty="0"/>
          </a:p>
          <a:p>
            <a:pPr marL="228600" indent="-228600">
              <a:buAutoNum type="arabicPeriod"/>
            </a:pPr>
            <a:r>
              <a:rPr lang="en-US" altLang="zh-CN" b="0" dirty="0" err="1"/>
              <a:t>Geoblocking</a:t>
            </a:r>
            <a:r>
              <a:rPr lang="zh-CN" altLang="en-US" b="0" dirty="0"/>
              <a:t>还是理解不够深入，再考虑考虑</a:t>
            </a:r>
            <a:endParaRPr lang="en-US" altLang="zh-CN" b="0" dirty="0"/>
          </a:p>
          <a:p>
            <a:pPr marL="228600" indent="-228600">
              <a:buAutoNum type="arabicPeriod"/>
            </a:pPr>
            <a:r>
              <a:rPr lang="zh-CN" altLang="en-US" b="0" dirty="0"/>
              <a:t>逻辑上还是要讲清楚，讲明白，展开深入讲讲，不然就会变成大杂烩</a:t>
            </a:r>
            <a:endParaRPr lang="en-US" altLang="zh-CN" b="0" dirty="0"/>
          </a:p>
        </p:txBody>
      </p:sp>
      <p:sp>
        <p:nvSpPr>
          <p:cNvPr id="4" name="灯片编号占位符 3">
            <a:extLst>
              <a:ext uri="{FF2B5EF4-FFF2-40B4-BE49-F238E27FC236}">
                <a16:creationId xmlns:a16="http://schemas.microsoft.com/office/drawing/2014/main" id="{CB4B3395-CF52-C727-330D-81C0A0C5C8A3}"/>
              </a:ext>
            </a:extLst>
          </p:cNvPr>
          <p:cNvSpPr>
            <a:spLocks noGrp="1"/>
          </p:cNvSpPr>
          <p:nvPr>
            <p:ph type="sldNum" sz="quarter" idx="5"/>
          </p:nvPr>
        </p:nvSpPr>
        <p:spPr/>
        <p:txBody>
          <a:bodyPr/>
          <a:lstStyle/>
          <a:p>
            <a:fld id="{862E4D2F-96C5-4F36-8D64-D0E5EE80B9AB}" type="slidenum">
              <a:rPr lang="zh-CN" altLang="en-US" smtClean="0"/>
              <a:t>11</a:t>
            </a:fld>
            <a:endParaRPr lang="zh-CN" altLang="en-US"/>
          </a:p>
        </p:txBody>
      </p:sp>
    </p:spTree>
    <p:extLst>
      <p:ext uri="{BB962C8B-B14F-4D97-AF65-F5344CB8AC3E}">
        <p14:creationId xmlns:p14="http://schemas.microsoft.com/office/powerpoint/2010/main" val="27566834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103DA0-B0CC-C541-71C7-21B64FC4B18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1CA817D-4508-12A4-C579-ABB317BDF51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832A1DAB-73C0-6AAB-0146-2A0B5A28F0B4}"/>
              </a:ext>
            </a:extLst>
          </p:cNvPr>
          <p:cNvSpPr>
            <a:spLocks noGrp="1"/>
          </p:cNvSpPr>
          <p:nvPr>
            <p:ph type="body" idx="1"/>
          </p:nvPr>
        </p:nvSpPr>
        <p:spPr/>
        <p:txBody>
          <a:bodyPr/>
          <a:lstStyle/>
          <a:p>
            <a:pPr marL="228600" indent="-228600">
              <a:buAutoNum type="arabicPeriod"/>
            </a:pPr>
            <a:r>
              <a:rPr lang="en-US" altLang="zh-CN" b="1" dirty="0"/>
              <a:t>Geo-blocking</a:t>
            </a:r>
            <a:r>
              <a:rPr lang="zh-CN" altLang="en-US" b="1" dirty="0"/>
              <a:t>？</a:t>
            </a:r>
            <a:endParaRPr lang="en-US" altLang="zh-CN" b="1" dirty="0"/>
          </a:p>
        </p:txBody>
      </p:sp>
      <p:sp>
        <p:nvSpPr>
          <p:cNvPr id="4" name="灯片编号占位符 3">
            <a:extLst>
              <a:ext uri="{FF2B5EF4-FFF2-40B4-BE49-F238E27FC236}">
                <a16:creationId xmlns:a16="http://schemas.microsoft.com/office/drawing/2014/main" id="{4D0E9527-3BB2-9AE8-34C0-B0798F124387}"/>
              </a:ext>
            </a:extLst>
          </p:cNvPr>
          <p:cNvSpPr>
            <a:spLocks noGrp="1"/>
          </p:cNvSpPr>
          <p:nvPr>
            <p:ph type="sldNum" sz="quarter" idx="5"/>
          </p:nvPr>
        </p:nvSpPr>
        <p:spPr/>
        <p:txBody>
          <a:bodyPr/>
          <a:lstStyle/>
          <a:p>
            <a:fld id="{862E4D2F-96C5-4F36-8D64-D0E5EE80B9AB}" type="slidenum">
              <a:rPr lang="zh-CN" altLang="en-US" smtClean="0"/>
              <a:t>12</a:t>
            </a:fld>
            <a:endParaRPr lang="zh-CN" altLang="en-US"/>
          </a:p>
        </p:txBody>
      </p:sp>
    </p:spTree>
    <p:extLst>
      <p:ext uri="{BB962C8B-B14F-4D97-AF65-F5344CB8AC3E}">
        <p14:creationId xmlns:p14="http://schemas.microsoft.com/office/powerpoint/2010/main" val="31835338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86C0DA-A602-66A4-097F-6F6613D3024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2814FB1-ED52-E2E6-00D7-36C0B773005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CDFD1E6F-3317-9D96-3202-45C510BBC517}"/>
              </a:ext>
            </a:extLst>
          </p:cNvPr>
          <p:cNvSpPr>
            <a:spLocks noGrp="1"/>
          </p:cNvSpPr>
          <p:nvPr>
            <p:ph type="body" idx="1"/>
          </p:nvPr>
        </p:nvSpPr>
        <p:spPr/>
        <p:txBody>
          <a:bodyPr/>
          <a:lstStyle/>
          <a:p>
            <a:pPr marL="228600" indent="-228600">
              <a:buAutoNum type="arabicPeriod"/>
            </a:pPr>
            <a:endParaRPr lang="en-US" altLang="zh-CN" b="1" dirty="0"/>
          </a:p>
        </p:txBody>
      </p:sp>
      <p:sp>
        <p:nvSpPr>
          <p:cNvPr id="4" name="灯片编号占位符 3">
            <a:extLst>
              <a:ext uri="{FF2B5EF4-FFF2-40B4-BE49-F238E27FC236}">
                <a16:creationId xmlns:a16="http://schemas.microsoft.com/office/drawing/2014/main" id="{AB7F50FA-14AD-3649-4453-DCBB4A2626D7}"/>
              </a:ext>
            </a:extLst>
          </p:cNvPr>
          <p:cNvSpPr>
            <a:spLocks noGrp="1"/>
          </p:cNvSpPr>
          <p:nvPr>
            <p:ph type="sldNum" sz="quarter" idx="5"/>
          </p:nvPr>
        </p:nvSpPr>
        <p:spPr/>
        <p:txBody>
          <a:bodyPr/>
          <a:lstStyle/>
          <a:p>
            <a:fld id="{862E4D2F-96C5-4F36-8D64-D0E5EE80B9AB}" type="slidenum">
              <a:rPr lang="zh-CN" altLang="en-US" smtClean="0"/>
              <a:t>13</a:t>
            </a:fld>
            <a:endParaRPr lang="zh-CN" altLang="en-US"/>
          </a:p>
        </p:txBody>
      </p:sp>
    </p:spTree>
    <p:extLst>
      <p:ext uri="{BB962C8B-B14F-4D97-AF65-F5344CB8AC3E}">
        <p14:creationId xmlns:p14="http://schemas.microsoft.com/office/powerpoint/2010/main" val="27258962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en-US" altLang="zh-CN" b="1" dirty="0"/>
          </a:p>
        </p:txBody>
      </p:sp>
      <p:sp>
        <p:nvSpPr>
          <p:cNvPr id="4" name="灯片编号占位符 3"/>
          <p:cNvSpPr>
            <a:spLocks noGrp="1"/>
          </p:cNvSpPr>
          <p:nvPr>
            <p:ph type="sldNum" sz="quarter" idx="5"/>
          </p:nvPr>
        </p:nvSpPr>
        <p:spPr/>
        <p:txBody>
          <a:bodyPr/>
          <a:lstStyle/>
          <a:p>
            <a:fld id="{862E4D2F-96C5-4F36-8D64-D0E5EE80B9AB}" type="slidenum">
              <a:rPr lang="zh-CN" altLang="en-US" smtClean="0"/>
              <a:t>16</a:t>
            </a:fld>
            <a:endParaRPr lang="zh-CN" altLang="en-US"/>
          </a:p>
        </p:txBody>
      </p:sp>
    </p:spTree>
    <p:extLst>
      <p:ext uri="{BB962C8B-B14F-4D97-AF65-F5344CB8AC3E}">
        <p14:creationId xmlns:p14="http://schemas.microsoft.com/office/powerpoint/2010/main" val="17441324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en-US" altLang="zh-CN" b="1" dirty="0"/>
          </a:p>
        </p:txBody>
      </p:sp>
      <p:sp>
        <p:nvSpPr>
          <p:cNvPr id="4" name="灯片编号占位符 3"/>
          <p:cNvSpPr>
            <a:spLocks noGrp="1"/>
          </p:cNvSpPr>
          <p:nvPr>
            <p:ph type="sldNum" sz="quarter" idx="5"/>
          </p:nvPr>
        </p:nvSpPr>
        <p:spPr/>
        <p:txBody>
          <a:bodyPr/>
          <a:lstStyle/>
          <a:p>
            <a:fld id="{862E4D2F-96C5-4F36-8D64-D0E5EE80B9AB}" type="slidenum">
              <a:rPr lang="zh-CN" altLang="en-US" smtClean="0"/>
              <a:t>17</a:t>
            </a:fld>
            <a:endParaRPr lang="zh-CN" altLang="en-US"/>
          </a:p>
        </p:txBody>
      </p:sp>
    </p:spTree>
    <p:extLst>
      <p:ext uri="{BB962C8B-B14F-4D97-AF65-F5344CB8AC3E}">
        <p14:creationId xmlns:p14="http://schemas.microsoft.com/office/powerpoint/2010/main" val="26096192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b="1" dirty="0"/>
              <a:t>1.19</a:t>
            </a:r>
            <a:r>
              <a:rPr lang="zh-CN" altLang="en-US" b="1" dirty="0"/>
              <a:t>讨论</a:t>
            </a:r>
            <a:endParaRPr lang="en-US" altLang="zh-CN" b="1" dirty="0"/>
          </a:p>
          <a:p>
            <a:pPr marL="228600" indent="-228600">
              <a:buAutoNum type="arabicPeriod"/>
            </a:pPr>
            <a:r>
              <a:rPr lang="zh-CN" altLang="en-US" b="1" dirty="0"/>
              <a:t>为什么要抵近，抵近为什么能解决这些问题？为什么非要用</a:t>
            </a:r>
            <a:r>
              <a:rPr lang="en-US" altLang="zh-CN" b="1" dirty="0"/>
              <a:t>CBG</a:t>
            </a:r>
            <a:r>
              <a:rPr lang="zh-CN" altLang="en-US" b="1" dirty="0"/>
              <a:t>？别人用为什么我也用？</a:t>
            </a:r>
            <a:endParaRPr lang="en-US" altLang="zh-CN" b="1" dirty="0"/>
          </a:p>
          <a:p>
            <a:pPr marL="228600" indent="-228600">
              <a:buAutoNum type="arabicPeriod"/>
            </a:pPr>
            <a:r>
              <a:rPr lang="zh-CN" altLang="en-US" b="1" dirty="0"/>
              <a:t>需要一些更明确的实证的数据做支撑，讲清楚为什么，这一段表述还是不清楚。</a:t>
            </a:r>
            <a:endParaRPr lang="en-US" altLang="zh-CN" b="1" dirty="0"/>
          </a:p>
          <a:p>
            <a:pPr marL="228600" indent="-228600">
              <a:buAutoNum type="arabicPeriod"/>
            </a:pPr>
            <a:r>
              <a:rPr lang="zh-CN" altLang="en-US" b="1" dirty="0"/>
              <a:t>整体工作要有一个较强的逻辑串起来，讲清楚，不要罗列一堆东西，没有实验的实证，定位部分可以开始做一些实验验证了。</a:t>
            </a:r>
            <a:endParaRPr lang="en-US" altLang="zh-CN" b="1" dirty="0"/>
          </a:p>
          <a:p>
            <a:pPr marL="228600" indent="-228600">
              <a:buAutoNum type="arabicPeriod"/>
            </a:pPr>
            <a:endParaRPr lang="en-US" altLang="zh-CN" b="1" dirty="0"/>
          </a:p>
          <a:p>
            <a:pPr marL="0" indent="0">
              <a:buNone/>
            </a:pPr>
            <a:r>
              <a:rPr lang="en-US" altLang="zh-CN" b="1" dirty="0"/>
              <a:t>1.26</a:t>
            </a:r>
            <a:r>
              <a:rPr lang="zh-CN" altLang="en-US" b="1" dirty="0"/>
              <a:t>讨论</a:t>
            </a:r>
            <a:endParaRPr lang="en-US" altLang="zh-CN" b="1" dirty="0"/>
          </a:p>
          <a:p>
            <a:pPr marL="228600" indent="-228600">
              <a:buAutoNum type="arabicPeriod"/>
            </a:pPr>
            <a:r>
              <a:rPr lang="en-US" altLang="zh-CN" b="1" dirty="0" err="1"/>
              <a:t>Geoblocking</a:t>
            </a:r>
            <a:r>
              <a:rPr lang="en-US" altLang="zh-CN" b="1" dirty="0"/>
              <a:t>/</a:t>
            </a:r>
            <a:r>
              <a:rPr lang="zh-CN" altLang="en-US" b="1" dirty="0"/>
              <a:t>时延偏差等等问题，这种问题有多少？如何用现有方法做弥补？</a:t>
            </a:r>
            <a:r>
              <a:rPr lang="en-US" altLang="zh-CN" b="1" dirty="0"/>
              <a:t>-&gt; </a:t>
            </a:r>
            <a:r>
              <a:rPr lang="zh-CN" altLang="en-US" b="1" dirty="0"/>
              <a:t>时延</a:t>
            </a:r>
            <a:r>
              <a:rPr lang="en-US" altLang="zh-CN" b="1" dirty="0"/>
              <a:t>/landmark</a:t>
            </a:r>
            <a:r>
              <a:rPr lang="zh-CN" altLang="en-US" b="1" dirty="0"/>
              <a:t>存在 数据丢失与数据错误，应该如何解决？ （做实验找</a:t>
            </a:r>
            <a:r>
              <a:rPr lang="en-US" altLang="zh-CN" b="1" dirty="0"/>
              <a:t>insight</a:t>
            </a:r>
            <a:r>
              <a:rPr lang="zh-CN" altLang="en-US" b="1" dirty="0"/>
              <a:t>：最长前缀匹配 </a:t>
            </a:r>
            <a:r>
              <a:rPr lang="en-US" altLang="zh-CN" b="1" dirty="0"/>
              <a:t>/ </a:t>
            </a:r>
            <a:r>
              <a:rPr lang="zh-CN" altLang="en-US" b="1" dirty="0"/>
              <a:t>最长公共路径匹配 </a:t>
            </a:r>
            <a:r>
              <a:rPr lang="en-US" altLang="zh-CN" b="1" dirty="0"/>
              <a:t>/ </a:t>
            </a:r>
            <a:r>
              <a:rPr lang="zh-CN" altLang="en-US" b="1" dirty="0"/>
              <a:t>错峰多次测量）</a:t>
            </a:r>
            <a:endParaRPr lang="en-US" altLang="zh-CN" b="1" dirty="0"/>
          </a:p>
          <a:p>
            <a:pPr marL="228600" indent="-228600">
              <a:buAutoNum type="arabicPeriod"/>
            </a:pPr>
            <a:r>
              <a:rPr lang="zh-CN" altLang="en-US" b="1" dirty="0"/>
              <a:t>如何用非线性的方案对关系进行拟合？ </a:t>
            </a:r>
            <a:r>
              <a:rPr lang="en-US" altLang="zh-CN" b="1" dirty="0"/>
              <a:t>-&gt; </a:t>
            </a:r>
            <a:r>
              <a:rPr lang="zh-CN" altLang="en-US" b="1" dirty="0"/>
              <a:t>验证时延和距离之间到底是什么关系：时延和距离、跳数、地理位置等等之间到底是什么关系？能否刻画清楚？之后再考虑模型选型等具体的方法</a:t>
            </a:r>
            <a:endParaRPr lang="en-US" altLang="zh-CN" b="1" dirty="0"/>
          </a:p>
          <a:p>
            <a:pPr marL="228600" indent="-228600">
              <a:buAutoNum type="arabicPeriod"/>
            </a:pPr>
            <a:r>
              <a:rPr lang="zh-CN" altLang="en-US" b="1" dirty="0"/>
              <a:t>两阶段谁先谁后，为什么要这么做，需要一些证据</a:t>
            </a:r>
            <a:r>
              <a:rPr lang="en-US" altLang="zh-CN" b="1" dirty="0"/>
              <a:t>/</a:t>
            </a:r>
            <a:r>
              <a:rPr lang="zh-CN" altLang="en-US" b="1" dirty="0"/>
              <a:t>实验验证。难点是什么，方法的边界是什么？</a:t>
            </a:r>
            <a:endParaRPr lang="en-US" altLang="zh-CN" b="1" dirty="0"/>
          </a:p>
          <a:p>
            <a:pPr marL="228600" indent="-228600">
              <a:buAutoNum type="arabicPeriod"/>
            </a:pPr>
            <a:r>
              <a:rPr lang="zh-CN" altLang="en-US" b="1" dirty="0"/>
              <a:t>每一步问题都要说明白为什么，为什么要基于时延，为什么现在的研究不行？从头到尾完整梳理一遍。</a:t>
            </a:r>
            <a:endParaRPr lang="en-US" altLang="zh-CN" b="1" dirty="0"/>
          </a:p>
          <a:p>
            <a:pPr marL="228600" indent="-228600">
              <a:buAutoNum type="arabicPeriod"/>
            </a:pPr>
            <a:r>
              <a:rPr lang="zh-CN" altLang="en-US" b="1" dirty="0"/>
              <a:t>理解场景，核心路由器的研究独特点是什么，为什么非要这么做呢？</a:t>
            </a:r>
            <a:endParaRPr lang="en-US" altLang="zh-CN" b="1" dirty="0"/>
          </a:p>
        </p:txBody>
      </p:sp>
      <p:sp>
        <p:nvSpPr>
          <p:cNvPr id="4" name="灯片编号占位符 3"/>
          <p:cNvSpPr>
            <a:spLocks noGrp="1"/>
          </p:cNvSpPr>
          <p:nvPr>
            <p:ph type="sldNum" sz="quarter" idx="5"/>
          </p:nvPr>
        </p:nvSpPr>
        <p:spPr/>
        <p:txBody>
          <a:bodyPr/>
          <a:lstStyle/>
          <a:p>
            <a:fld id="{862E4D2F-96C5-4F36-8D64-D0E5EE80B9AB}" type="slidenum">
              <a:rPr lang="zh-CN" altLang="en-US" smtClean="0"/>
              <a:t>18</a:t>
            </a:fld>
            <a:endParaRPr lang="zh-CN" altLang="en-US"/>
          </a:p>
        </p:txBody>
      </p:sp>
    </p:spTree>
    <p:extLst>
      <p:ext uri="{BB962C8B-B14F-4D97-AF65-F5344CB8AC3E}">
        <p14:creationId xmlns:p14="http://schemas.microsoft.com/office/powerpoint/2010/main" val="18461145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en-US" altLang="zh-CN" b="1" dirty="0"/>
          </a:p>
        </p:txBody>
      </p:sp>
      <p:sp>
        <p:nvSpPr>
          <p:cNvPr id="4" name="灯片编号占位符 3"/>
          <p:cNvSpPr>
            <a:spLocks noGrp="1"/>
          </p:cNvSpPr>
          <p:nvPr>
            <p:ph type="sldNum" sz="quarter" idx="5"/>
          </p:nvPr>
        </p:nvSpPr>
        <p:spPr/>
        <p:txBody>
          <a:bodyPr/>
          <a:lstStyle/>
          <a:p>
            <a:fld id="{862E4D2F-96C5-4F36-8D64-D0E5EE80B9AB}" type="slidenum">
              <a:rPr lang="zh-CN" altLang="en-US" smtClean="0"/>
              <a:t>19</a:t>
            </a:fld>
            <a:endParaRPr lang="zh-CN" altLang="en-US"/>
          </a:p>
        </p:txBody>
      </p:sp>
    </p:spTree>
    <p:extLst>
      <p:ext uri="{BB962C8B-B14F-4D97-AF65-F5344CB8AC3E}">
        <p14:creationId xmlns:p14="http://schemas.microsoft.com/office/powerpoint/2010/main" val="4921017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b="1" dirty="0"/>
              <a:t>1.16 </a:t>
            </a:r>
            <a:r>
              <a:rPr lang="zh-CN" altLang="en-US" b="1" dirty="0"/>
              <a:t>讨论问题：</a:t>
            </a:r>
            <a:endParaRPr lang="en-US" altLang="zh-CN" b="1" dirty="0"/>
          </a:p>
          <a:p>
            <a:pPr marL="228600" indent="-228600">
              <a:buAutoNum type="arabicPeriod"/>
            </a:pPr>
            <a:r>
              <a:rPr lang="zh-CN" altLang="en-US" b="1" dirty="0"/>
              <a:t>整体方案有一种拼凑的感觉，怎么把整个方案的中心思想提炼出来？是不是对场景还没理解？需要明确场景的特点！（理解</a:t>
            </a:r>
            <a:r>
              <a:rPr lang="en-US" altLang="zh-CN" b="1" dirty="0"/>
              <a:t>&amp;</a:t>
            </a:r>
            <a:r>
              <a:rPr lang="zh-CN" altLang="en-US" b="1" dirty="0"/>
              <a:t>讲述场景，想想他的特点是什么）</a:t>
            </a:r>
            <a:endParaRPr lang="en-US" altLang="zh-CN" b="1"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b="1" dirty="0"/>
              <a:t>为什么这么选，需要把道理说清楚，提出方案时心中要有数。为什么这样就能更好地刻画时延和距离之间的关系，需要解释为什么选择这样的解决方案。</a:t>
            </a:r>
            <a:endParaRPr lang="en-US" altLang="zh-CN" b="1" dirty="0"/>
          </a:p>
        </p:txBody>
      </p:sp>
      <p:sp>
        <p:nvSpPr>
          <p:cNvPr id="4" name="灯片编号占位符 3"/>
          <p:cNvSpPr>
            <a:spLocks noGrp="1"/>
          </p:cNvSpPr>
          <p:nvPr>
            <p:ph type="sldNum" sz="quarter" idx="5"/>
          </p:nvPr>
        </p:nvSpPr>
        <p:spPr/>
        <p:txBody>
          <a:bodyPr/>
          <a:lstStyle/>
          <a:p>
            <a:fld id="{862E4D2F-96C5-4F36-8D64-D0E5EE80B9AB}" type="slidenum">
              <a:rPr lang="zh-CN" altLang="en-US" smtClean="0"/>
              <a:t>20</a:t>
            </a:fld>
            <a:endParaRPr lang="zh-CN" altLang="en-US"/>
          </a:p>
        </p:txBody>
      </p:sp>
    </p:spTree>
    <p:extLst>
      <p:ext uri="{BB962C8B-B14F-4D97-AF65-F5344CB8AC3E}">
        <p14:creationId xmlns:p14="http://schemas.microsoft.com/office/powerpoint/2010/main" val="15562141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en-US" altLang="zh-CN" b="1" dirty="0"/>
          </a:p>
        </p:txBody>
      </p:sp>
      <p:sp>
        <p:nvSpPr>
          <p:cNvPr id="4" name="灯片编号占位符 3"/>
          <p:cNvSpPr>
            <a:spLocks noGrp="1"/>
          </p:cNvSpPr>
          <p:nvPr>
            <p:ph type="sldNum" sz="quarter" idx="5"/>
          </p:nvPr>
        </p:nvSpPr>
        <p:spPr/>
        <p:txBody>
          <a:bodyPr/>
          <a:lstStyle/>
          <a:p>
            <a:fld id="{862E4D2F-96C5-4F36-8D64-D0E5EE80B9AB}" type="slidenum">
              <a:rPr lang="zh-CN" altLang="en-US" smtClean="0"/>
              <a:t>21</a:t>
            </a:fld>
            <a:endParaRPr lang="zh-CN" altLang="en-US"/>
          </a:p>
        </p:txBody>
      </p:sp>
    </p:spTree>
    <p:extLst>
      <p:ext uri="{BB962C8B-B14F-4D97-AF65-F5344CB8AC3E}">
        <p14:creationId xmlns:p14="http://schemas.microsoft.com/office/powerpoint/2010/main" val="3223863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en-US" altLang="zh-CN" b="1" dirty="0"/>
          </a:p>
        </p:txBody>
      </p:sp>
      <p:sp>
        <p:nvSpPr>
          <p:cNvPr id="4" name="灯片编号占位符 3"/>
          <p:cNvSpPr>
            <a:spLocks noGrp="1"/>
          </p:cNvSpPr>
          <p:nvPr>
            <p:ph type="sldNum" sz="quarter" idx="5"/>
          </p:nvPr>
        </p:nvSpPr>
        <p:spPr/>
        <p:txBody>
          <a:bodyPr/>
          <a:lstStyle/>
          <a:p>
            <a:fld id="{862E4D2F-96C5-4F36-8D64-D0E5EE80B9AB}" type="slidenum">
              <a:rPr lang="zh-CN" altLang="en-US" smtClean="0"/>
              <a:t>2</a:t>
            </a:fld>
            <a:endParaRPr lang="zh-CN" altLang="en-US"/>
          </a:p>
        </p:txBody>
      </p:sp>
    </p:spTree>
    <p:extLst>
      <p:ext uri="{BB962C8B-B14F-4D97-AF65-F5344CB8AC3E}">
        <p14:creationId xmlns:p14="http://schemas.microsoft.com/office/powerpoint/2010/main" val="3029453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1B58C2-06DB-5F1B-B62F-813A911EA56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263E34A-0836-B609-A686-293C5679AC2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75050C4-DEC1-5951-1B7B-4583E7ECE777}"/>
              </a:ext>
            </a:extLst>
          </p:cNvPr>
          <p:cNvSpPr>
            <a:spLocks noGrp="1"/>
          </p:cNvSpPr>
          <p:nvPr>
            <p:ph type="body" idx="1"/>
          </p:nvPr>
        </p:nvSpPr>
        <p:spPr/>
        <p:txBody>
          <a:bodyPr/>
          <a:lstStyle/>
          <a:p>
            <a:pPr marL="0" indent="0">
              <a:buNone/>
            </a:pPr>
            <a:r>
              <a:rPr lang="en-US" altLang="zh-CN" b="1" dirty="0"/>
              <a:t>2.7</a:t>
            </a:r>
            <a:r>
              <a:rPr lang="zh-CN" altLang="en-US" b="1" dirty="0"/>
              <a:t>讨论：</a:t>
            </a:r>
            <a:endParaRPr lang="en-US" altLang="zh-CN" b="1" dirty="0"/>
          </a:p>
          <a:p>
            <a:pPr marL="0" indent="0">
              <a:buNone/>
            </a:pPr>
            <a:r>
              <a:rPr lang="en-US" altLang="zh-CN" b="1" dirty="0"/>
              <a:t>***</a:t>
            </a:r>
          </a:p>
          <a:p>
            <a:pPr marL="0" indent="0">
              <a:buNone/>
            </a:pPr>
            <a:r>
              <a:rPr lang="en-US" altLang="zh-CN" b="1" dirty="0">
                <a:solidFill>
                  <a:srgbClr val="FF0000"/>
                </a:solidFill>
              </a:rPr>
              <a:t>10</a:t>
            </a:r>
            <a:r>
              <a:rPr lang="zh-CN" altLang="en-US" b="1" dirty="0">
                <a:solidFill>
                  <a:srgbClr val="FF0000"/>
                </a:solidFill>
              </a:rPr>
              <a:t>到</a:t>
            </a:r>
            <a:r>
              <a:rPr lang="en-US" altLang="zh-CN" b="1" dirty="0">
                <a:solidFill>
                  <a:srgbClr val="FF0000"/>
                </a:solidFill>
              </a:rPr>
              <a:t>20</a:t>
            </a:r>
            <a:r>
              <a:rPr lang="zh-CN" altLang="en-US" b="1" dirty="0">
                <a:solidFill>
                  <a:srgbClr val="FF0000"/>
                </a:solidFill>
              </a:rPr>
              <a:t>页</a:t>
            </a:r>
            <a:r>
              <a:rPr lang="en-US" altLang="zh-CN" b="1" dirty="0">
                <a:solidFill>
                  <a:srgbClr val="FF0000"/>
                </a:solidFill>
              </a:rPr>
              <a:t>PPT</a:t>
            </a:r>
            <a:r>
              <a:rPr lang="zh-CN" altLang="en-US" b="1" dirty="0">
                <a:solidFill>
                  <a:srgbClr val="FF0000"/>
                </a:solidFill>
              </a:rPr>
              <a:t>，把这些方法都讲清楚，有什么问题</a:t>
            </a:r>
            <a:endParaRPr lang="en-US" altLang="zh-CN" b="1" dirty="0">
              <a:solidFill>
                <a:srgbClr val="FF0000"/>
              </a:solidFill>
            </a:endParaRPr>
          </a:p>
          <a:p>
            <a:pPr marL="0" indent="0">
              <a:buNone/>
            </a:pPr>
            <a:r>
              <a:rPr lang="en-US" altLang="zh-CN" b="1" dirty="0">
                <a:solidFill>
                  <a:srgbClr val="FF0000"/>
                </a:solidFill>
              </a:rPr>
              <a:t>5-10</a:t>
            </a:r>
            <a:r>
              <a:rPr lang="zh-CN" altLang="en-US" b="1" dirty="0">
                <a:solidFill>
                  <a:srgbClr val="FF0000"/>
                </a:solidFill>
              </a:rPr>
              <a:t>页</a:t>
            </a:r>
            <a:r>
              <a:rPr lang="en-US" altLang="zh-CN" b="1" dirty="0">
                <a:solidFill>
                  <a:srgbClr val="FF0000"/>
                </a:solidFill>
              </a:rPr>
              <a:t>PPT</a:t>
            </a:r>
            <a:r>
              <a:rPr lang="zh-CN" altLang="en-US" b="1" dirty="0">
                <a:solidFill>
                  <a:srgbClr val="FF0000"/>
                </a:solidFill>
              </a:rPr>
              <a:t>，讲清楚自己的对这些方法的思考</a:t>
            </a:r>
            <a:endParaRPr lang="en-US" altLang="zh-CN" b="1" dirty="0">
              <a:solidFill>
                <a:srgbClr val="FF0000"/>
              </a:solidFill>
            </a:endParaRPr>
          </a:p>
          <a:p>
            <a:pPr marL="0" indent="0">
              <a:buNone/>
            </a:pPr>
            <a:r>
              <a:rPr lang="en-US" altLang="zh-CN" b="1" dirty="0">
                <a:solidFill>
                  <a:srgbClr val="FF0000"/>
                </a:solidFill>
              </a:rPr>
              <a:t>5</a:t>
            </a:r>
            <a:r>
              <a:rPr lang="zh-CN" altLang="en-US" b="1" dirty="0">
                <a:solidFill>
                  <a:srgbClr val="FF0000"/>
                </a:solidFill>
              </a:rPr>
              <a:t>页</a:t>
            </a:r>
            <a:r>
              <a:rPr lang="en-US" altLang="zh-CN" b="1" dirty="0">
                <a:solidFill>
                  <a:srgbClr val="FF0000"/>
                </a:solidFill>
              </a:rPr>
              <a:t>PPT</a:t>
            </a:r>
            <a:r>
              <a:rPr lang="zh-CN" altLang="en-US" b="1" dirty="0">
                <a:solidFill>
                  <a:srgbClr val="FF0000"/>
                </a:solidFill>
              </a:rPr>
              <a:t>，讲讲机器学习方法的好处是什么，为什么能够解决这个问题</a:t>
            </a:r>
            <a:endParaRPr lang="en-US" altLang="zh-CN" b="1" dirty="0">
              <a:solidFill>
                <a:srgbClr val="FF0000"/>
              </a:solidFill>
            </a:endParaRPr>
          </a:p>
          <a:p>
            <a:pPr marL="0" indent="0">
              <a:buNone/>
            </a:pPr>
            <a:r>
              <a:rPr lang="en-US" altLang="zh-CN" b="1"/>
              <a:t>***</a:t>
            </a:r>
            <a:endParaRPr lang="en-US" altLang="zh-CN" b="1" dirty="0"/>
          </a:p>
          <a:p>
            <a:pPr marL="228600" indent="-228600">
              <a:buAutoNum type="arabicPeriod"/>
            </a:pPr>
            <a:r>
              <a:rPr lang="zh-CN" altLang="en-US" b="0" dirty="0"/>
              <a:t>这些方法都要讲清楚，时延和距离到底是怎么估计的？</a:t>
            </a:r>
            <a:endParaRPr lang="en-US" altLang="zh-CN" b="0" dirty="0"/>
          </a:p>
          <a:p>
            <a:pPr marL="228600" indent="-228600">
              <a:buAutoNum type="arabicPeriod"/>
            </a:pPr>
            <a:r>
              <a:rPr lang="zh-CN" altLang="en-US" b="0" dirty="0"/>
              <a:t>展开讲讲，这些三角定位</a:t>
            </a:r>
            <a:r>
              <a:rPr lang="en-US" altLang="zh-CN" b="0" dirty="0"/>
              <a:t>TBG</a:t>
            </a:r>
            <a:r>
              <a:rPr lang="zh-CN" altLang="en-US" b="0" dirty="0"/>
              <a:t>等等方法的原理到底是什么</a:t>
            </a:r>
            <a:endParaRPr lang="en-US" altLang="zh-CN" b="0" dirty="0"/>
          </a:p>
          <a:p>
            <a:pPr marL="228600" indent="-228600">
              <a:buAutoNum type="arabicPeriod"/>
            </a:pPr>
            <a:r>
              <a:rPr lang="en-US" altLang="zh-CN" b="0" dirty="0" err="1"/>
              <a:t>Geoblocking</a:t>
            </a:r>
            <a:r>
              <a:rPr lang="zh-CN" altLang="en-US" b="0" dirty="0"/>
              <a:t>还是理解不够深入，再考虑考虑</a:t>
            </a:r>
            <a:endParaRPr lang="en-US" altLang="zh-CN" b="0" dirty="0"/>
          </a:p>
          <a:p>
            <a:pPr marL="228600" indent="-228600">
              <a:buAutoNum type="arabicPeriod"/>
            </a:pPr>
            <a:r>
              <a:rPr lang="zh-CN" altLang="en-US" b="0" dirty="0"/>
              <a:t>逻辑上还是要讲清楚，讲明白，展开深入讲讲，不然就会变成大杂烩</a:t>
            </a:r>
            <a:endParaRPr lang="en-US" altLang="zh-CN" b="0" dirty="0"/>
          </a:p>
        </p:txBody>
      </p:sp>
      <p:sp>
        <p:nvSpPr>
          <p:cNvPr id="4" name="灯片编号占位符 3">
            <a:extLst>
              <a:ext uri="{FF2B5EF4-FFF2-40B4-BE49-F238E27FC236}">
                <a16:creationId xmlns:a16="http://schemas.microsoft.com/office/drawing/2014/main" id="{1F6700E8-9687-8DFB-9212-255631C662B8}"/>
              </a:ext>
            </a:extLst>
          </p:cNvPr>
          <p:cNvSpPr>
            <a:spLocks noGrp="1"/>
          </p:cNvSpPr>
          <p:nvPr>
            <p:ph type="sldNum" sz="quarter" idx="5"/>
          </p:nvPr>
        </p:nvSpPr>
        <p:spPr/>
        <p:txBody>
          <a:bodyPr/>
          <a:lstStyle/>
          <a:p>
            <a:fld id="{862E4D2F-96C5-4F36-8D64-D0E5EE80B9AB}" type="slidenum">
              <a:rPr lang="zh-CN" altLang="en-US" smtClean="0"/>
              <a:t>3</a:t>
            </a:fld>
            <a:endParaRPr lang="zh-CN" altLang="en-US"/>
          </a:p>
        </p:txBody>
      </p:sp>
    </p:spTree>
    <p:extLst>
      <p:ext uri="{BB962C8B-B14F-4D97-AF65-F5344CB8AC3E}">
        <p14:creationId xmlns:p14="http://schemas.microsoft.com/office/powerpoint/2010/main" val="2710065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093670-6C42-3225-91A4-55DB6789EA0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7039563-F768-6328-5812-396010A80B5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83175134-70F0-76B8-A311-E387A2425ED5}"/>
              </a:ext>
            </a:extLst>
          </p:cNvPr>
          <p:cNvSpPr>
            <a:spLocks noGrp="1"/>
          </p:cNvSpPr>
          <p:nvPr>
            <p:ph type="body" idx="1"/>
          </p:nvPr>
        </p:nvSpPr>
        <p:spPr/>
        <p:txBody>
          <a:bodyPr/>
          <a:lstStyle/>
          <a:p>
            <a:pPr marL="0" indent="0">
              <a:buNone/>
            </a:pPr>
            <a:r>
              <a:rPr lang="en-US" altLang="zh-CN" b="1" dirty="0"/>
              <a:t>2.7</a:t>
            </a:r>
            <a:r>
              <a:rPr lang="zh-CN" altLang="en-US" b="1" dirty="0"/>
              <a:t>讨论：</a:t>
            </a:r>
            <a:endParaRPr lang="en-US" altLang="zh-CN" b="1" dirty="0"/>
          </a:p>
          <a:p>
            <a:pPr marL="0" indent="0">
              <a:buNone/>
            </a:pPr>
            <a:r>
              <a:rPr lang="en-US" altLang="zh-CN" b="1" dirty="0"/>
              <a:t>***</a:t>
            </a:r>
          </a:p>
          <a:p>
            <a:pPr marL="0" indent="0">
              <a:buNone/>
            </a:pPr>
            <a:r>
              <a:rPr lang="en-US" altLang="zh-CN" b="1" dirty="0">
                <a:solidFill>
                  <a:srgbClr val="FF0000"/>
                </a:solidFill>
              </a:rPr>
              <a:t>10</a:t>
            </a:r>
            <a:r>
              <a:rPr lang="zh-CN" altLang="en-US" b="1" dirty="0">
                <a:solidFill>
                  <a:srgbClr val="FF0000"/>
                </a:solidFill>
              </a:rPr>
              <a:t>到</a:t>
            </a:r>
            <a:r>
              <a:rPr lang="en-US" altLang="zh-CN" b="1" dirty="0">
                <a:solidFill>
                  <a:srgbClr val="FF0000"/>
                </a:solidFill>
              </a:rPr>
              <a:t>20</a:t>
            </a:r>
            <a:r>
              <a:rPr lang="zh-CN" altLang="en-US" b="1" dirty="0">
                <a:solidFill>
                  <a:srgbClr val="FF0000"/>
                </a:solidFill>
              </a:rPr>
              <a:t>页</a:t>
            </a:r>
            <a:r>
              <a:rPr lang="en-US" altLang="zh-CN" b="1" dirty="0">
                <a:solidFill>
                  <a:srgbClr val="FF0000"/>
                </a:solidFill>
              </a:rPr>
              <a:t>PPT</a:t>
            </a:r>
            <a:r>
              <a:rPr lang="zh-CN" altLang="en-US" b="1" dirty="0">
                <a:solidFill>
                  <a:srgbClr val="FF0000"/>
                </a:solidFill>
              </a:rPr>
              <a:t>，把这些方法都讲清楚，有什么问题</a:t>
            </a:r>
            <a:endParaRPr lang="en-US" altLang="zh-CN" b="1" dirty="0">
              <a:solidFill>
                <a:srgbClr val="FF0000"/>
              </a:solidFill>
            </a:endParaRPr>
          </a:p>
          <a:p>
            <a:pPr marL="0" indent="0">
              <a:buNone/>
            </a:pPr>
            <a:r>
              <a:rPr lang="en-US" altLang="zh-CN" b="1" dirty="0">
                <a:solidFill>
                  <a:srgbClr val="FF0000"/>
                </a:solidFill>
              </a:rPr>
              <a:t>5-10</a:t>
            </a:r>
            <a:r>
              <a:rPr lang="zh-CN" altLang="en-US" b="1" dirty="0">
                <a:solidFill>
                  <a:srgbClr val="FF0000"/>
                </a:solidFill>
              </a:rPr>
              <a:t>页</a:t>
            </a:r>
            <a:r>
              <a:rPr lang="en-US" altLang="zh-CN" b="1" dirty="0">
                <a:solidFill>
                  <a:srgbClr val="FF0000"/>
                </a:solidFill>
              </a:rPr>
              <a:t>PPT</a:t>
            </a:r>
            <a:r>
              <a:rPr lang="zh-CN" altLang="en-US" b="1" dirty="0">
                <a:solidFill>
                  <a:srgbClr val="FF0000"/>
                </a:solidFill>
              </a:rPr>
              <a:t>，讲清楚自己的对这些方法的思考</a:t>
            </a:r>
            <a:endParaRPr lang="en-US" altLang="zh-CN" b="1" dirty="0">
              <a:solidFill>
                <a:srgbClr val="FF0000"/>
              </a:solidFill>
            </a:endParaRPr>
          </a:p>
          <a:p>
            <a:pPr marL="0" indent="0">
              <a:buNone/>
            </a:pPr>
            <a:r>
              <a:rPr lang="en-US" altLang="zh-CN" b="1" dirty="0">
                <a:solidFill>
                  <a:srgbClr val="FF0000"/>
                </a:solidFill>
              </a:rPr>
              <a:t>5</a:t>
            </a:r>
            <a:r>
              <a:rPr lang="zh-CN" altLang="en-US" b="1" dirty="0">
                <a:solidFill>
                  <a:srgbClr val="FF0000"/>
                </a:solidFill>
              </a:rPr>
              <a:t>页</a:t>
            </a:r>
            <a:r>
              <a:rPr lang="en-US" altLang="zh-CN" b="1" dirty="0">
                <a:solidFill>
                  <a:srgbClr val="FF0000"/>
                </a:solidFill>
              </a:rPr>
              <a:t>PPT</a:t>
            </a:r>
            <a:r>
              <a:rPr lang="zh-CN" altLang="en-US" b="1" dirty="0">
                <a:solidFill>
                  <a:srgbClr val="FF0000"/>
                </a:solidFill>
              </a:rPr>
              <a:t>，讲讲机器学习方法的好处是什么，为什么能够解决这个问题</a:t>
            </a:r>
            <a:endParaRPr lang="en-US" altLang="zh-CN" b="1" dirty="0">
              <a:solidFill>
                <a:srgbClr val="FF0000"/>
              </a:solidFill>
            </a:endParaRPr>
          </a:p>
          <a:p>
            <a:pPr marL="0" indent="0">
              <a:buNone/>
            </a:pPr>
            <a:r>
              <a:rPr lang="en-US" altLang="zh-CN" b="1"/>
              <a:t>***</a:t>
            </a:r>
            <a:endParaRPr lang="en-US" altLang="zh-CN" b="1" dirty="0"/>
          </a:p>
          <a:p>
            <a:pPr marL="228600" indent="-228600">
              <a:buAutoNum type="arabicPeriod"/>
            </a:pPr>
            <a:r>
              <a:rPr lang="zh-CN" altLang="en-US" b="0" dirty="0"/>
              <a:t>这些方法都要讲清楚，时延和距离到底是怎么估计的？</a:t>
            </a:r>
            <a:endParaRPr lang="en-US" altLang="zh-CN" b="0" dirty="0"/>
          </a:p>
          <a:p>
            <a:pPr marL="228600" indent="-228600">
              <a:buAutoNum type="arabicPeriod"/>
            </a:pPr>
            <a:r>
              <a:rPr lang="zh-CN" altLang="en-US" b="0" dirty="0"/>
              <a:t>展开讲讲，这些三角定位</a:t>
            </a:r>
            <a:r>
              <a:rPr lang="en-US" altLang="zh-CN" b="0" dirty="0"/>
              <a:t>TBG</a:t>
            </a:r>
            <a:r>
              <a:rPr lang="zh-CN" altLang="en-US" b="0" dirty="0"/>
              <a:t>等等方法的原理到底是什么</a:t>
            </a:r>
            <a:endParaRPr lang="en-US" altLang="zh-CN" b="0" dirty="0"/>
          </a:p>
          <a:p>
            <a:pPr marL="228600" indent="-228600">
              <a:buAutoNum type="arabicPeriod"/>
            </a:pPr>
            <a:r>
              <a:rPr lang="en-US" altLang="zh-CN" b="0" dirty="0" err="1"/>
              <a:t>Geoblocking</a:t>
            </a:r>
            <a:r>
              <a:rPr lang="zh-CN" altLang="en-US" b="0" dirty="0"/>
              <a:t>还是理解不够深入，再考虑考虑</a:t>
            </a:r>
            <a:endParaRPr lang="en-US" altLang="zh-CN" b="0" dirty="0"/>
          </a:p>
          <a:p>
            <a:pPr marL="228600" indent="-228600">
              <a:buAutoNum type="arabicPeriod"/>
            </a:pPr>
            <a:r>
              <a:rPr lang="zh-CN" altLang="en-US" b="0" dirty="0"/>
              <a:t>逻辑上还是要讲清楚，讲明白，展开深入讲讲，不然就会变成大杂烩</a:t>
            </a:r>
            <a:endParaRPr lang="en-US" altLang="zh-CN" b="0" dirty="0"/>
          </a:p>
        </p:txBody>
      </p:sp>
      <p:sp>
        <p:nvSpPr>
          <p:cNvPr id="4" name="灯片编号占位符 3">
            <a:extLst>
              <a:ext uri="{FF2B5EF4-FFF2-40B4-BE49-F238E27FC236}">
                <a16:creationId xmlns:a16="http://schemas.microsoft.com/office/drawing/2014/main" id="{1650650D-E7E2-451D-CA35-3492A4C800E1}"/>
              </a:ext>
            </a:extLst>
          </p:cNvPr>
          <p:cNvSpPr>
            <a:spLocks noGrp="1"/>
          </p:cNvSpPr>
          <p:nvPr>
            <p:ph type="sldNum" sz="quarter" idx="5"/>
          </p:nvPr>
        </p:nvSpPr>
        <p:spPr/>
        <p:txBody>
          <a:bodyPr/>
          <a:lstStyle/>
          <a:p>
            <a:fld id="{862E4D2F-96C5-4F36-8D64-D0E5EE80B9AB}" type="slidenum">
              <a:rPr lang="zh-CN" altLang="en-US" smtClean="0"/>
              <a:t>4</a:t>
            </a:fld>
            <a:endParaRPr lang="zh-CN" altLang="en-US"/>
          </a:p>
        </p:txBody>
      </p:sp>
    </p:spTree>
    <p:extLst>
      <p:ext uri="{BB962C8B-B14F-4D97-AF65-F5344CB8AC3E}">
        <p14:creationId xmlns:p14="http://schemas.microsoft.com/office/powerpoint/2010/main" val="27347706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296859-8BB1-033E-35D5-ADDAD40E06E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455F105-8581-4413-D43D-75255D63C54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FC446B7-3894-C04C-A474-444F1D1CFA6C}"/>
              </a:ext>
            </a:extLst>
          </p:cNvPr>
          <p:cNvSpPr>
            <a:spLocks noGrp="1"/>
          </p:cNvSpPr>
          <p:nvPr>
            <p:ph type="body" idx="1"/>
          </p:nvPr>
        </p:nvSpPr>
        <p:spPr/>
        <p:txBody>
          <a:bodyPr/>
          <a:lstStyle/>
          <a:p>
            <a:pPr marL="0" indent="0">
              <a:buNone/>
            </a:pPr>
            <a:r>
              <a:rPr lang="en-US" altLang="zh-CN" b="1" dirty="0"/>
              <a:t>2.7</a:t>
            </a:r>
            <a:r>
              <a:rPr lang="zh-CN" altLang="en-US" b="1" dirty="0"/>
              <a:t>讨论：</a:t>
            </a:r>
            <a:endParaRPr lang="en-US" altLang="zh-CN" b="1" dirty="0"/>
          </a:p>
          <a:p>
            <a:pPr marL="0" indent="0">
              <a:buNone/>
            </a:pPr>
            <a:r>
              <a:rPr lang="en-US" altLang="zh-CN" b="1" dirty="0"/>
              <a:t>***</a:t>
            </a:r>
          </a:p>
          <a:p>
            <a:pPr marL="0" indent="0">
              <a:buNone/>
            </a:pPr>
            <a:r>
              <a:rPr lang="en-US" altLang="zh-CN" b="1" dirty="0">
                <a:solidFill>
                  <a:srgbClr val="FF0000"/>
                </a:solidFill>
              </a:rPr>
              <a:t>10</a:t>
            </a:r>
            <a:r>
              <a:rPr lang="zh-CN" altLang="en-US" b="1" dirty="0">
                <a:solidFill>
                  <a:srgbClr val="FF0000"/>
                </a:solidFill>
              </a:rPr>
              <a:t>到</a:t>
            </a:r>
            <a:r>
              <a:rPr lang="en-US" altLang="zh-CN" b="1" dirty="0">
                <a:solidFill>
                  <a:srgbClr val="FF0000"/>
                </a:solidFill>
              </a:rPr>
              <a:t>20</a:t>
            </a:r>
            <a:r>
              <a:rPr lang="zh-CN" altLang="en-US" b="1" dirty="0">
                <a:solidFill>
                  <a:srgbClr val="FF0000"/>
                </a:solidFill>
              </a:rPr>
              <a:t>页</a:t>
            </a:r>
            <a:r>
              <a:rPr lang="en-US" altLang="zh-CN" b="1" dirty="0">
                <a:solidFill>
                  <a:srgbClr val="FF0000"/>
                </a:solidFill>
              </a:rPr>
              <a:t>PPT</a:t>
            </a:r>
            <a:r>
              <a:rPr lang="zh-CN" altLang="en-US" b="1" dirty="0">
                <a:solidFill>
                  <a:srgbClr val="FF0000"/>
                </a:solidFill>
              </a:rPr>
              <a:t>，把这些方法都讲清楚，有什么问题</a:t>
            </a:r>
            <a:endParaRPr lang="en-US" altLang="zh-CN" b="1" dirty="0">
              <a:solidFill>
                <a:srgbClr val="FF0000"/>
              </a:solidFill>
            </a:endParaRPr>
          </a:p>
          <a:p>
            <a:pPr marL="0" indent="0">
              <a:buNone/>
            </a:pPr>
            <a:r>
              <a:rPr lang="en-US" altLang="zh-CN" b="1" dirty="0">
                <a:solidFill>
                  <a:srgbClr val="FF0000"/>
                </a:solidFill>
              </a:rPr>
              <a:t>5-10</a:t>
            </a:r>
            <a:r>
              <a:rPr lang="zh-CN" altLang="en-US" b="1" dirty="0">
                <a:solidFill>
                  <a:srgbClr val="FF0000"/>
                </a:solidFill>
              </a:rPr>
              <a:t>页</a:t>
            </a:r>
            <a:r>
              <a:rPr lang="en-US" altLang="zh-CN" b="1" dirty="0">
                <a:solidFill>
                  <a:srgbClr val="FF0000"/>
                </a:solidFill>
              </a:rPr>
              <a:t>PPT</a:t>
            </a:r>
            <a:r>
              <a:rPr lang="zh-CN" altLang="en-US" b="1" dirty="0">
                <a:solidFill>
                  <a:srgbClr val="FF0000"/>
                </a:solidFill>
              </a:rPr>
              <a:t>，讲清楚自己的对这些方法的思考</a:t>
            </a:r>
            <a:endParaRPr lang="en-US" altLang="zh-CN" b="1" dirty="0">
              <a:solidFill>
                <a:srgbClr val="FF0000"/>
              </a:solidFill>
            </a:endParaRPr>
          </a:p>
          <a:p>
            <a:pPr marL="0" indent="0">
              <a:buNone/>
            </a:pPr>
            <a:r>
              <a:rPr lang="en-US" altLang="zh-CN" b="1" dirty="0">
                <a:solidFill>
                  <a:srgbClr val="FF0000"/>
                </a:solidFill>
              </a:rPr>
              <a:t>5</a:t>
            </a:r>
            <a:r>
              <a:rPr lang="zh-CN" altLang="en-US" b="1" dirty="0">
                <a:solidFill>
                  <a:srgbClr val="FF0000"/>
                </a:solidFill>
              </a:rPr>
              <a:t>页</a:t>
            </a:r>
            <a:r>
              <a:rPr lang="en-US" altLang="zh-CN" b="1" dirty="0">
                <a:solidFill>
                  <a:srgbClr val="FF0000"/>
                </a:solidFill>
              </a:rPr>
              <a:t>PPT</a:t>
            </a:r>
            <a:r>
              <a:rPr lang="zh-CN" altLang="en-US" b="1" dirty="0">
                <a:solidFill>
                  <a:srgbClr val="FF0000"/>
                </a:solidFill>
              </a:rPr>
              <a:t>，讲讲机器学习方法的好处是什么，为什么能够解决这个问题</a:t>
            </a:r>
            <a:endParaRPr lang="en-US" altLang="zh-CN" b="1" dirty="0">
              <a:solidFill>
                <a:srgbClr val="FF0000"/>
              </a:solidFill>
            </a:endParaRPr>
          </a:p>
          <a:p>
            <a:pPr marL="0" indent="0">
              <a:buNone/>
            </a:pPr>
            <a:r>
              <a:rPr lang="en-US" altLang="zh-CN" b="1"/>
              <a:t>***</a:t>
            </a:r>
            <a:endParaRPr lang="en-US" altLang="zh-CN" b="1" dirty="0"/>
          </a:p>
          <a:p>
            <a:pPr marL="228600" indent="-228600">
              <a:buAutoNum type="arabicPeriod"/>
            </a:pPr>
            <a:r>
              <a:rPr lang="zh-CN" altLang="en-US" b="0" dirty="0"/>
              <a:t>这些方法都要讲清楚，时延和距离到底是怎么估计的？</a:t>
            </a:r>
            <a:endParaRPr lang="en-US" altLang="zh-CN" b="0" dirty="0"/>
          </a:p>
          <a:p>
            <a:pPr marL="228600" indent="-228600">
              <a:buAutoNum type="arabicPeriod"/>
            </a:pPr>
            <a:r>
              <a:rPr lang="zh-CN" altLang="en-US" b="0" dirty="0"/>
              <a:t>展开讲讲，这些三角定位</a:t>
            </a:r>
            <a:r>
              <a:rPr lang="en-US" altLang="zh-CN" b="0" dirty="0"/>
              <a:t>TBG</a:t>
            </a:r>
            <a:r>
              <a:rPr lang="zh-CN" altLang="en-US" b="0" dirty="0"/>
              <a:t>等等方法的原理到底是什么</a:t>
            </a:r>
            <a:endParaRPr lang="en-US" altLang="zh-CN" b="0" dirty="0"/>
          </a:p>
          <a:p>
            <a:pPr marL="228600" indent="-228600">
              <a:buAutoNum type="arabicPeriod"/>
            </a:pPr>
            <a:r>
              <a:rPr lang="en-US" altLang="zh-CN" b="0" dirty="0" err="1"/>
              <a:t>Geoblocking</a:t>
            </a:r>
            <a:r>
              <a:rPr lang="zh-CN" altLang="en-US" b="0" dirty="0"/>
              <a:t>还是理解不够深入，再考虑考虑</a:t>
            </a:r>
            <a:endParaRPr lang="en-US" altLang="zh-CN" b="0" dirty="0"/>
          </a:p>
          <a:p>
            <a:pPr marL="228600" indent="-228600">
              <a:buAutoNum type="arabicPeriod"/>
            </a:pPr>
            <a:r>
              <a:rPr lang="zh-CN" altLang="en-US" b="0" dirty="0"/>
              <a:t>逻辑上还是要讲清楚，讲明白，展开深入讲讲，不然就会变成大杂烩</a:t>
            </a:r>
            <a:endParaRPr lang="en-US" altLang="zh-CN" b="0" dirty="0"/>
          </a:p>
        </p:txBody>
      </p:sp>
      <p:sp>
        <p:nvSpPr>
          <p:cNvPr id="4" name="灯片编号占位符 3">
            <a:extLst>
              <a:ext uri="{FF2B5EF4-FFF2-40B4-BE49-F238E27FC236}">
                <a16:creationId xmlns:a16="http://schemas.microsoft.com/office/drawing/2014/main" id="{F99EAB84-F782-B307-9E6E-1E75E0D24BFE}"/>
              </a:ext>
            </a:extLst>
          </p:cNvPr>
          <p:cNvSpPr>
            <a:spLocks noGrp="1"/>
          </p:cNvSpPr>
          <p:nvPr>
            <p:ph type="sldNum" sz="quarter" idx="5"/>
          </p:nvPr>
        </p:nvSpPr>
        <p:spPr/>
        <p:txBody>
          <a:bodyPr/>
          <a:lstStyle/>
          <a:p>
            <a:fld id="{862E4D2F-96C5-4F36-8D64-D0E5EE80B9AB}" type="slidenum">
              <a:rPr lang="zh-CN" altLang="en-US" smtClean="0"/>
              <a:t>5</a:t>
            </a:fld>
            <a:endParaRPr lang="zh-CN" altLang="en-US"/>
          </a:p>
        </p:txBody>
      </p:sp>
    </p:spTree>
    <p:extLst>
      <p:ext uri="{BB962C8B-B14F-4D97-AF65-F5344CB8AC3E}">
        <p14:creationId xmlns:p14="http://schemas.microsoft.com/office/powerpoint/2010/main" val="1577717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2B9525-9673-BF0C-F391-06FF807ADC2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D97BC9F-B633-9BE1-2E15-F430D01C46F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F28359F2-8588-CD17-F3B9-E703195B4F51}"/>
              </a:ext>
            </a:extLst>
          </p:cNvPr>
          <p:cNvSpPr>
            <a:spLocks noGrp="1"/>
          </p:cNvSpPr>
          <p:nvPr>
            <p:ph type="body" idx="1"/>
          </p:nvPr>
        </p:nvSpPr>
        <p:spPr/>
        <p:txBody>
          <a:bodyPr/>
          <a:lstStyle/>
          <a:p>
            <a:pPr marL="0" indent="0">
              <a:buNone/>
            </a:pPr>
            <a:r>
              <a:rPr lang="en-US" altLang="zh-CN" b="1" dirty="0"/>
              <a:t>2.7</a:t>
            </a:r>
            <a:r>
              <a:rPr lang="zh-CN" altLang="en-US" b="1" dirty="0"/>
              <a:t>讨论：</a:t>
            </a:r>
            <a:endParaRPr lang="en-US" altLang="zh-CN" b="1" dirty="0"/>
          </a:p>
          <a:p>
            <a:pPr marL="0" indent="0">
              <a:buNone/>
            </a:pPr>
            <a:r>
              <a:rPr lang="en-US" altLang="zh-CN" b="1" dirty="0"/>
              <a:t>***</a:t>
            </a:r>
          </a:p>
          <a:p>
            <a:pPr marL="0" indent="0">
              <a:buNone/>
            </a:pPr>
            <a:r>
              <a:rPr lang="en-US" altLang="zh-CN" b="1" dirty="0">
                <a:solidFill>
                  <a:srgbClr val="FF0000"/>
                </a:solidFill>
              </a:rPr>
              <a:t>10</a:t>
            </a:r>
            <a:r>
              <a:rPr lang="zh-CN" altLang="en-US" b="1" dirty="0">
                <a:solidFill>
                  <a:srgbClr val="FF0000"/>
                </a:solidFill>
              </a:rPr>
              <a:t>到</a:t>
            </a:r>
            <a:r>
              <a:rPr lang="en-US" altLang="zh-CN" b="1" dirty="0">
                <a:solidFill>
                  <a:srgbClr val="FF0000"/>
                </a:solidFill>
              </a:rPr>
              <a:t>20</a:t>
            </a:r>
            <a:r>
              <a:rPr lang="zh-CN" altLang="en-US" b="1" dirty="0">
                <a:solidFill>
                  <a:srgbClr val="FF0000"/>
                </a:solidFill>
              </a:rPr>
              <a:t>页</a:t>
            </a:r>
            <a:r>
              <a:rPr lang="en-US" altLang="zh-CN" b="1" dirty="0">
                <a:solidFill>
                  <a:srgbClr val="FF0000"/>
                </a:solidFill>
              </a:rPr>
              <a:t>PPT</a:t>
            </a:r>
            <a:r>
              <a:rPr lang="zh-CN" altLang="en-US" b="1" dirty="0">
                <a:solidFill>
                  <a:srgbClr val="FF0000"/>
                </a:solidFill>
              </a:rPr>
              <a:t>，把这些方法都讲清楚，有什么问题</a:t>
            </a:r>
            <a:endParaRPr lang="en-US" altLang="zh-CN" b="1" dirty="0">
              <a:solidFill>
                <a:srgbClr val="FF0000"/>
              </a:solidFill>
            </a:endParaRPr>
          </a:p>
          <a:p>
            <a:pPr marL="0" indent="0">
              <a:buNone/>
            </a:pPr>
            <a:r>
              <a:rPr lang="en-US" altLang="zh-CN" b="1" dirty="0">
                <a:solidFill>
                  <a:srgbClr val="FF0000"/>
                </a:solidFill>
              </a:rPr>
              <a:t>5-10</a:t>
            </a:r>
            <a:r>
              <a:rPr lang="zh-CN" altLang="en-US" b="1" dirty="0">
                <a:solidFill>
                  <a:srgbClr val="FF0000"/>
                </a:solidFill>
              </a:rPr>
              <a:t>页</a:t>
            </a:r>
            <a:r>
              <a:rPr lang="en-US" altLang="zh-CN" b="1" dirty="0">
                <a:solidFill>
                  <a:srgbClr val="FF0000"/>
                </a:solidFill>
              </a:rPr>
              <a:t>PPT</a:t>
            </a:r>
            <a:r>
              <a:rPr lang="zh-CN" altLang="en-US" b="1" dirty="0">
                <a:solidFill>
                  <a:srgbClr val="FF0000"/>
                </a:solidFill>
              </a:rPr>
              <a:t>，讲清楚自己的对这些方法的思考</a:t>
            </a:r>
            <a:endParaRPr lang="en-US" altLang="zh-CN" b="1" dirty="0">
              <a:solidFill>
                <a:srgbClr val="FF0000"/>
              </a:solidFill>
            </a:endParaRPr>
          </a:p>
          <a:p>
            <a:pPr marL="0" indent="0">
              <a:buNone/>
            </a:pPr>
            <a:r>
              <a:rPr lang="en-US" altLang="zh-CN" b="1" dirty="0">
                <a:solidFill>
                  <a:srgbClr val="FF0000"/>
                </a:solidFill>
              </a:rPr>
              <a:t>5</a:t>
            </a:r>
            <a:r>
              <a:rPr lang="zh-CN" altLang="en-US" b="1" dirty="0">
                <a:solidFill>
                  <a:srgbClr val="FF0000"/>
                </a:solidFill>
              </a:rPr>
              <a:t>页</a:t>
            </a:r>
            <a:r>
              <a:rPr lang="en-US" altLang="zh-CN" b="1" dirty="0">
                <a:solidFill>
                  <a:srgbClr val="FF0000"/>
                </a:solidFill>
              </a:rPr>
              <a:t>PPT</a:t>
            </a:r>
            <a:r>
              <a:rPr lang="zh-CN" altLang="en-US" b="1" dirty="0">
                <a:solidFill>
                  <a:srgbClr val="FF0000"/>
                </a:solidFill>
              </a:rPr>
              <a:t>，讲讲机器学习方法的好处是什么，为什么能够解决这个问题</a:t>
            </a:r>
            <a:endParaRPr lang="en-US" altLang="zh-CN" b="1" dirty="0">
              <a:solidFill>
                <a:srgbClr val="FF0000"/>
              </a:solidFill>
            </a:endParaRPr>
          </a:p>
          <a:p>
            <a:pPr marL="0" indent="0">
              <a:buNone/>
            </a:pPr>
            <a:r>
              <a:rPr lang="en-US" altLang="zh-CN" b="1"/>
              <a:t>***</a:t>
            </a:r>
            <a:endParaRPr lang="en-US" altLang="zh-CN" b="1" dirty="0"/>
          </a:p>
          <a:p>
            <a:pPr marL="228600" indent="-228600">
              <a:buAutoNum type="arabicPeriod"/>
            </a:pPr>
            <a:r>
              <a:rPr lang="zh-CN" altLang="en-US" b="0" dirty="0"/>
              <a:t>这些方法都要讲清楚，时延和距离到底是怎么估计的？</a:t>
            </a:r>
            <a:endParaRPr lang="en-US" altLang="zh-CN" b="0" dirty="0"/>
          </a:p>
          <a:p>
            <a:pPr marL="228600" indent="-228600">
              <a:buAutoNum type="arabicPeriod"/>
            </a:pPr>
            <a:r>
              <a:rPr lang="zh-CN" altLang="en-US" b="0" dirty="0"/>
              <a:t>展开讲讲，这些三角定位</a:t>
            </a:r>
            <a:r>
              <a:rPr lang="en-US" altLang="zh-CN" b="0" dirty="0"/>
              <a:t>TBG</a:t>
            </a:r>
            <a:r>
              <a:rPr lang="zh-CN" altLang="en-US" b="0" dirty="0"/>
              <a:t>等等方法的原理到底是什么</a:t>
            </a:r>
            <a:endParaRPr lang="en-US" altLang="zh-CN" b="0" dirty="0"/>
          </a:p>
          <a:p>
            <a:pPr marL="228600" indent="-228600">
              <a:buAutoNum type="arabicPeriod"/>
            </a:pPr>
            <a:r>
              <a:rPr lang="en-US" altLang="zh-CN" b="0" dirty="0" err="1"/>
              <a:t>Geoblocking</a:t>
            </a:r>
            <a:r>
              <a:rPr lang="zh-CN" altLang="en-US" b="0" dirty="0"/>
              <a:t>还是理解不够深入，再考虑考虑</a:t>
            </a:r>
            <a:endParaRPr lang="en-US" altLang="zh-CN" b="0" dirty="0"/>
          </a:p>
          <a:p>
            <a:pPr marL="228600" indent="-228600">
              <a:buAutoNum type="arabicPeriod"/>
            </a:pPr>
            <a:r>
              <a:rPr lang="zh-CN" altLang="en-US" b="0" dirty="0"/>
              <a:t>逻辑上还是要讲清楚，讲明白，展开深入讲讲，不然就会变成大杂烩</a:t>
            </a:r>
            <a:endParaRPr lang="en-US" altLang="zh-CN" b="0" dirty="0"/>
          </a:p>
        </p:txBody>
      </p:sp>
      <p:sp>
        <p:nvSpPr>
          <p:cNvPr id="4" name="灯片编号占位符 3">
            <a:extLst>
              <a:ext uri="{FF2B5EF4-FFF2-40B4-BE49-F238E27FC236}">
                <a16:creationId xmlns:a16="http://schemas.microsoft.com/office/drawing/2014/main" id="{AC9EFCCF-5C4A-EF44-288C-A2EF71A11E2A}"/>
              </a:ext>
            </a:extLst>
          </p:cNvPr>
          <p:cNvSpPr>
            <a:spLocks noGrp="1"/>
          </p:cNvSpPr>
          <p:nvPr>
            <p:ph type="sldNum" sz="quarter" idx="5"/>
          </p:nvPr>
        </p:nvSpPr>
        <p:spPr/>
        <p:txBody>
          <a:bodyPr/>
          <a:lstStyle/>
          <a:p>
            <a:fld id="{862E4D2F-96C5-4F36-8D64-D0E5EE80B9AB}" type="slidenum">
              <a:rPr lang="zh-CN" altLang="en-US" smtClean="0"/>
              <a:t>6</a:t>
            </a:fld>
            <a:endParaRPr lang="zh-CN" altLang="en-US"/>
          </a:p>
        </p:txBody>
      </p:sp>
    </p:spTree>
    <p:extLst>
      <p:ext uri="{BB962C8B-B14F-4D97-AF65-F5344CB8AC3E}">
        <p14:creationId xmlns:p14="http://schemas.microsoft.com/office/powerpoint/2010/main" val="3301932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EAC7FA-4950-3C26-7F39-DF150836195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9707637-CD8B-9870-A5F3-EA67FFCB65D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788C6E4-12DD-F319-53F4-F324202A4697}"/>
              </a:ext>
            </a:extLst>
          </p:cNvPr>
          <p:cNvSpPr>
            <a:spLocks noGrp="1"/>
          </p:cNvSpPr>
          <p:nvPr>
            <p:ph type="body" idx="1"/>
          </p:nvPr>
        </p:nvSpPr>
        <p:spPr/>
        <p:txBody>
          <a:bodyPr/>
          <a:lstStyle/>
          <a:p>
            <a:pPr marL="0" indent="0">
              <a:buNone/>
            </a:pPr>
            <a:r>
              <a:rPr lang="en-US" altLang="zh-CN" b="1" dirty="0"/>
              <a:t>2.7</a:t>
            </a:r>
            <a:r>
              <a:rPr lang="zh-CN" altLang="en-US" b="1" dirty="0"/>
              <a:t>讨论：</a:t>
            </a:r>
            <a:endParaRPr lang="en-US" altLang="zh-CN" b="1" dirty="0"/>
          </a:p>
          <a:p>
            <a:pPr marL="0" indent="0">
              <a:buNone/>
            </a:pPr>
            <a:r>
              <a:rPr lang="en-US" altLang="zh-CN" b="1" dirty="0"/>
              <a:t>***</a:t>
            </a:r>
          </a:p>
          <a:p>
            <a:pPr marL="0" indent="0">
              <a:buNone/>
            </a:pPr>
            <a:r>
              <a:rPr lang="en-US" altLang="zh-CN" b="1" dirty="0">
                <a:solidFill>
                  <a:srgbClr val="FF0000"/>
                </a:solidFill>
              </a:rPr>
              <a:t>10</a:t>
            </a:r>
            <a:r>
              <a:rPr lang="zh-CN" altLang="en-US" b="1" dirty="0">
                <a:solidFill>
                  <a:srgbClr val="FF0000"/>
                </a:solidFill>
              </a:rPr>
              <a:t>到</a:t>
            </a:r>
            <a:r>
              <a:rPr lang="en-US" altLang="zh-CN" b="1" dirty="0">
                <a:solidFill>
                  <a:srgbClr val="FF0000"/>
                </a:solidFill>
              </a:rPr>
              <a:t>20</a:t>
            </a:r>
            <a:r>
              <a:rPr lang="zh-CN" altLang="en-US" b="1" dirty="0">
                <a:solidFill>
                  <a:srgbClr val="FF0000"/>
                </a:solidFill>
              </a:rPr>
              <a:t>页</a:t>
            </a:r>
            <a:r>
              <a:rPr lang="en-US" altLang="zh-CN" b="1" dirty="0">
                <a:solidFill>
                  <a:srgbClr val="FF0000"/>
                </a:solidFill>
              </a:rPr>
              <a:t>PPT</a:t>
            </a:r>
            <a:r>
              <a:rPr lang="zh-CN" altLang="en-US" b="1" dirty="0">
                <a:solidFill>
                  <a:srgbClr val="FF0000"/>
                </a:solidFill>
              </a:rPr>
              <a:t>，把这些方法都讲清楚，有什么问题</a:t>
            </a:r>
            <a:endParaRPr lang="en-US" altLang="zh-CN" b="1" dirty="0">
              <a:solidFill>
                <a:srgbClr val="FF0000"/>
              </a:solidFill>
            </a:endParaRPr>
          </a:p>
          <a:p>
            <a:pPr marL="0" indent="0">
              <a:buNone/>
            </a:pPr>
            <a:r>
              <a:rPr lang="en-US" altLang="zh-CN" b="1" dirty="0">
                <a:solidFill>
                  <a:srgbClr val="FF0000"/>
                </a:solidFill>
              </a:rPr>
              <a:t>5-10</a:t>
            </a:r>
            <a:r>
              <a:rPr lang="zh-CN" altLang="en-US" b="1" dirty="0">
                <a:solidFill>
                  <a:srgbClr val="FF0000"/>
                </a:solidFill>
              </a:rPr>
              <a:t>页</a:t>
            </a:r>
            <a:r>
              <a:rPr lang="en-US" altLang="zh-CN" b="1" dirty="0">
                <a:solidFill>
                  <a:srgbClr val="FF0000"/>
                </a:solidFill>
              </a:rPr>
              <a:t>PPT</a:t>
            </a:r>
            <a:r>
              <a:rPr lang="zh-CN" altLang="en-US" b="1" dirty="0">
                <a:solidFill>
                  <a:srgbClr val="FF0000"/>
                </a:solidFill>
              </a:rPr>
              <a:t>，讲清楚自己的对这些方法的思考</a:t>
            </a:r>
            <a:endParaRPr lang="en-US" altLang="zh-CN" b="1" dirty="0">
              <a:solidFill>
                <a:srgbClr val="FF0000"/>
              </a:solidFill>
            </a:endParaRPr>
          </a:p>
          <a:p>
            <a:pPr marL="0" indent="0">
              <a:buNone/>
            </a:pPr>
            <a:r>
              <a:rPr lang="en-US" altLang="zh-CN" b="1" dirty="0">
                <a:solidFill>
                  <a:srgbClr val="FF0000"/>
                </a:solidFill>
              </a:rPr>
              <a:t>5</a:t>
            </a:r>
            <a:r>
              <a:rPr lang="zh-CN" altLang="en-US" b="1" dirty="0">
                <a:solidFill>
                  <a:srgbClr val="FF0000"/>
                </a:solidFill>
              </a:rPr>
              <a:t>页</a:t>
            </a:r>
            <a:r>
              <a:rPr lang="en-US" altLang="zh-CN" b="1" dirty="0">
                <a:solidFill>
                  <a:srgbClr val="FF0000"/>
                </a:solidFill>
              </a:rPr>
              <a:t>PPT</a:t>
            </a:r>
            <a:r>
              <a:rPr lang="zh-CN" altLang="en-US" b="1" dirty="0">
                <a:solidFill>
                  <a:srgbClr val="FF0000"/>
                </a:solidFill>
              </a:rPr>
              <a:t>，讲讲机器学习方法的好处是什么，为什么能够解决这个问题</a:t>
            </a:r>
            <a:endParaRPr lang="en-US" altLang="zh-CN" b="1" dirty="0">
              <a:solidFill>
                <a:srgbClr val="FF0000"/>
              </a:solidFill>
            </a:endParaRPr>
          </a:p>
          <a:p>
            <a:pPr marL="0" indent="0">
              <a:buNone/>
            </a:pPr>
            <a:r>
              <a:rPr lang="en-US" altLang="zh-CN" b="1"/>
              <a:t>***</a:t>
            </a:r>
            <a:endParaRPr lang="en-US" altLang="zh-CN" b="1" dirty="0"/>
          </a:p>
          <a:p>
            <a:pPr marL="228600" indent="-228600">
              <a:buAutoNum type="arabicPeriod"/>
            </a:pPr>
            <a:r>
              <a:rPr lang="zh-CN" altLang="en-US" b="0" dirty="0"/>
              <a:t>这些方法都要讲清楚，时延和距离到底是怎么估计的？</a:t>
            </a:r>
            <a:endParaRPr lang="en-US" altLang="zh-CN" b="0" dirty="0"/>
          </a:p>
          <a:p>
            <a:pPr marL="228600" indent="-228600">
              <a:buAutoNum type="arabicPeriod"/>
            </a:pPr>
            <a:r>
              <a:rPr lang="zh-CN" altLang="en-US" b="0" dirty="0"/>
              <a:t>展开讲讲，这些三角定位</a:t>
            </a:r>
            <a:r>
              <a:rPr lang="en-US" altLang="zh-CN" b="0" dirty="0"/>
              <a:t>TBG</a:t>
            </a:r>
            <a:r>
              <a:rPr lang="zh-CN" altLang="en-US" b="0" dirty="0"/>
              <a:t>等等方法的原理到底是什么</a:t>
            </a:r>
            <a:endParaRPr lang="en-US" altLang="zh-CN" b="0" dirty="0"/>
          </a:p>
          <a:p>
            <a:pPr marL="228600" indent="-228600">
              <a:buAutoNum type="arabicPeriod"/>
            </a:pPr>
            <a:r>
              <a:rPr lang="en-US" altLang="zh-CN" b="0" dirty="0" err="1"/>
              <a:t>Geoblocking</a:t>
            </a:r>
            <a:r>
              <a:rPr lang="zh-CN" altLang="en-US" b="0" dirty="0"/>
              <a:t>还是理解不够深入，再考虑考虑</a:t>
            </a:r>
            <a:endParaRPr lang="en-US" altLang="zh-CN" b="0" dirty="0"/>
          </a:p>
          <a:p>
            <a:pPr marL="228600" indent="-228600">
              <a:buAutoNum type="arabicPeriod"/>
            </a:pPr>
            <a:r>
              <a:rPr lang="zh-CN" altLang="en-US" b="0" dirty="0"/>
              <a:t>逻辑上还是要讲清楚，讲明白，展开深入讲讲，不然就会变成大杂烩</a:t>
            </a:r>
            <a:endParaRPr lang="en-US" altLang="zh-CN" b="0" dirty="0"/>
          </a:p>
        </p:txBody>
      </p:sp>
      <p:sp>
        <p:nvSpPr>
          <p:cNvPr id="4" name="灯片编号占位符 3">
            <a:extLst>
              <a:ext uri="{FF2B5EF4-FFF2-40B4-BE49-F238E27FC236}">
                <a16:creationId xmlns:a16="http://schemas.microsoft.com/office/drawing/2014/main" id="{A8A7694C-9472-CD59-468D-6CB938690A98}"/>
              </a:ext>
            </a:extLst>
          </p:cNvPr>
          <p:cNvSpPr>
            <a:spLocks noGrp="1"/>
          </p:cNvSpPr>
          <p:nvPr>
            <p:ph type="sldNum" sz="quarter" idx="5"/>
          </p:nvPr>
        </p:nvSpPr>
        <p:spPr/>
        <p:txBody>
          <a:bodyPr/>
          <a:lstStyle/>
          <a:p>
            <a:fld id="{862E4D2F-96C5-4F36-8D64-D0E5EE80B9AB}" type="slidenum">
              <a:rPr lang="zh-CN" altLang="en-US" smtClean="0"/>
              <a:t>7</a:t>
            </a:fld>
            <a:endParaRPr lang="zh-CN" altLang="en-US"/>
          </a:p>
        </p:txBody>
      </p:sp>
    </p:spTree>
    <p:extLst>
      <p:ext uri="{BB962C8B-B14F-4D97-AF65-F5344CB8AC3E}">
        <p14:creationId xmlns:p14="http://schemas.microsoft.com/office/powerpoint/2010/main" val="1449006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316B9C-8C6E-6BAA-B14F-420AF422E83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4E3A9F6-78A1-FC7E-C5A1-0E506860D8D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F1E034CB-9FF6-7CDE-47CA-146BFFCFF373}"/>
              </a:ext>
            </a:extLst>
          </p:cNvPr>
          <p:cNvSpPr>
            <a:spLocks noGrp="1"/>
          </p:cNvSpPr>
          <p:nvPr>
            <p:ph type="body" idx="1"/>
          </p:nvPr>
        </p:nvSpPr>
        <p:spPr/>
        <p:txBody>
          <a:bodyPr/>
          <a:lstStyle/>
          <a:p>
            <a:pPr marL="0" indent="0">
              <a:buNone/>
            </a:pPr>
            <a:r>
              <a:rPr lang="en-US" altLang="zh-CN" b="1" dirty="0"/>
              <a:t>2.7</a:t>
            </a:r>
            <a:r>
              <a:rPr lang="zh-CN" altLang="en-US" b="1" dirty="0"/>
              <a:t>讨论：</a:t>
            </a:r>
            <a:endParaRPr lang="en-US" altLang="zh-CN" b="1" dirty="0"/>
          </a:p>
          <a:p>
            <a:pPr marL="0" indent="0">
              <a:buNone/>
            </a:pPr>
            <a:r>
              <a:rPr lang="en-US" altLang="zh-CN" b="1" dirty="0"/>
              <a:t>***</a:t>
            </a:r>
          </a:p>
          <a:p>
            <a:pPr marL="0" indent="0">
              <a:buNone/>
            </a:pPr>
            <a:r>
              <a:rPr lang="en-US" altLang="zh-CN" b="1" dirty="0">
                <a:solidFill>
                  <a:srgbClr val="FF0000"/>
                </a:solidFill>
              </a:rPr>
              <a:t>10</a:t>
            </a:r>
            <a:r>
              <a:rPr lang="zh-CN" altLang="en-US" b="1" dirty="0">
                <a:solidFill>
                  <a:srgbClr val="FF0000"/>
                </a:solidFill>
              </a:rPr>
              <a:t>到</a:t>
            </a:r>
            <a:r>
              <a:rPr lang="en-US" altLang="zh-CN" b="1" dirty="0">
                <a:solidFill>
                  <a:srgbClr val="FF0000"/>
                </a:solidFill>
              </a:rPr>
              <a:t>20</a:t>
            </a:r>
            <a:r>
              <a:rPr lang="zh-CN" altLang="en-US" b="1" dirty="0">
                <a:solidFill>
                  <a:srgbClr val="FF0000"/>
                </a:solidFill>
              </a:rPr>
              <a:t>页</a:t>
            </a:r>
            <a:r>
              <a:rPr lang="en-US" altLang="zh-CN" b="1" dirty="0">
                <a:solidFill>
                  <a:srgbClr val="FF0000"/>
                </a:solidFill>
              </a:rPr>
              <a:t>PPT</a:t>
            </a:r>
            <a:r>
              <a:rPr lang="zh-CN" altLang="en-US" b="1" dirty="0">
                <a:solidFill>
                  <a:srgbClr val="FF0000"/>
                </a:solidFill>
              </a:rPr>
              <a:t>，把这些方法都讲清楚，有什么问题</a:t>
            </a:r>
            <a:endParaRPr lang="en-US" altLang="zh-CN" b="1" dirty="0">
              <a:solidFill>
                <a:srgbClr val="FF0000"/>
              </a:solidFill>
            </a:endParaRPr>
          </a:p>
          <a:p>
            <a:pPr marL="0" indent="0">
              <a:buNone/>
            </a:pPr>
            <a:r>
              <a:rPr lang="en-US" altLang="zh-CN" b="1" dirty="0">
                <a:solidFill>
                  <a:srgbClr val="FF0000"/>
                </a:solidFill>
              </a:rPr>
              <a:t>5-10</a:t>
            </a:r>
            <a:r>
              <a:rPr lang="zh-CN" altLang="en-US" b="1" dirty="0">
                <a:solidFill>
                  <a:srgbClr val="FF0000"/>
                </a:solidFill>
              </a:rPr>
              <a:t>页</a:t>
            </a:r>
            <a:r>
              <a:rPr lang="en-US" altLang="zh-CN" b="1" dirty="0">
                <a:solidFill>
                  <a:srgbClr val="FF0000"/>
                </a:solidFill>
              </a:rPr>
              <a:t>PPT</a:t>
            </a:r>
            <a:r>
              <a:rPr lang="zh-CN" altLang="en-US" b="1" dirty="0">
                <a:solidFill>
                  <a:srgbClr val="FF0000"/>
                </a:solidFill>
              </a:rPr>
              <a:t>，讲清楚自己的对这些方法的思考</a:t>
            </a:r>
            <a:endParaRPr lang="en-US" altLang="zh-CN" b="1" dirty="0">
              <a:solidFill>
                <a:srgbClr val="FF0000"/>
              </a:solidFill>
            </a:endParaRPr>
          </a:p>
          <a:p>
            <a:pPr marL="0" indent="0">
              <a:buNone/>
            </a:pPr>
            <a:r>
              <a:rPr lang="en-US" altLang="zh-CN" b="1" dirty="0">
                <a:solidFill>
                  <a:srgbClr val="FF0000"/>
                </a:solidFill>
              </a:rPr>
              <a:t>5</a:t>
            </a:r>
            <a:r>
              <a:rPr lang="zh-CN" altLang="en-US" b="1" dirty="0">
                <a:solidFill>
                  <a:srgbClr val="FF0000"/>
                </a:solidFill>
              </a:rPr>
              <a:t>页</a:t>
            </a:r>
            <a:r>
              <a:rPr lang="en-US" altLang="zh-CN" b="1" dirty="0">
                <a:solidFill>
                  <a:srgbClr val="FF0000"/>
                </a:solidFill>
              </a:rPr>
              <a:t>PPT</a:t>
            </a:r>
            <a:r>
              <a:rPr lang="zh-CN" altLang="en-US" b="1" dirty="0">
                <a:solidFill>
                  <a:srgbClr val="FF0000"/>
                </a:solidFill>
              </a:rPr>
              <a:t>，讲讲机器学习方法的好处是什么，为什么能够解决这个问题</a:t>
            </a:r>
            <a:endParaRPr lang="en-US" altLang="zh-CN" b="1" dirty="0">
              <a:solidFill>
                <a:srgbClr val="FF0000"/>
              </a:solidFill>
            </a:endParaRPr>
          </a:p>
          <a:p>
            <a:pPr marL="0" indent="0">
              <a:buNone/>
            </a:pPr>
            <a:r>
              <a:rPr lang="en-US" altLang="zh-CN" b="1"/>
              <a:t>***</a:t>
            </a:r>
            <a:endParaRPr lang="en-US" altLang="zh-CN" b="1" dirty="0"/>
          </a:p>
          <a:p>
            <a:pPr marL="228600" indent="-228600">
              <a:buAutoNum type="arabicPeriod"/>
            </a:pPr>
            <a:r>
              <a:rPr lang="zh-CN" altLang="en-US" b="0" dirty="0"/>
              <a:t>这些方法都要讲清楚，时延和距离到底是怎么估计的？</a:t>
            </a:r>
            <a:endParaRPr lang="en-US" altLang="zh-CN" b="0" dirty="0"/>
          </a:p>
          <a:p>
            <a:pPr marL="228600" indent="-228600">
              <a:buAutoNum type="arabicPeriod"/>
            </a:pPr>
            <a:r>
              <a:rPr lang="zh-CN" altLang="en-US" b="0" dirty="0"/>
              <a:t>展开讲讲，这些三角定位</a:t>
            </a:r>
            <a:r>
              <a:rPr lang="en-US" altLang="zh-CN" b="0" dirty="0"/>
              <a:t>TBG</a:t>
            </a:r>
            <a:r>
              <a:rPr lang="zh-CN" altLang="en-US" b="0" dirty="0"/>
              <a:t>等等方法的原理到底是什么</a:t>
            </a:r>
            <a:endParaRPr lang="en-US" altLang="zh-CN" b="0" dirty="0"/>
          </a:p>
          <a:p>
            <a:pPr marL="228600" indent="-228600">
              <a:buAutoNum type="arabicPeriod"/>
            </a:pPr>
            <a:r>
              <a:rPr lang="en-US" altLang="zh-CN" b="0" dirty="0" err="1"/>
              <a:t>Geoblocking</a:t>
            </a:r>
            <a:r>
              <a:rPr lang="zh-CN" altLang="en-US" b="0" dirty="0"/>
              <a:t>还是理解不够深入，再考虑考虑</a:t>
            </a:r>
            <a:endParaRPr lang="en-US" altLang="zh-CN" b="0" dirty="0"/>
          </a:p>
          <a:p>
            <a:pPr marL="228600" indent="-228600">
              <a:buAutoNum type="arabicPeriod"/>
            </a:pPr>
            <a:r>
              <a:rPr lang="zh-CN" altLang="en-US" b="0" dirty="0"/>
              <a:t>逻辑上还是要讲清楚，讲明白，展开深入讲讲，不然就会变成大杂烩</a:t>
            </a:r>
            <a:endParaRPr lang="en-US" altLang="zh-CN" b="0" dirty="0"/>
          </a:p>
        </p:txBody>
      </p:sp>
      <p:sp>
        <p:nvSpPr>
          <p:cNvPr id="4" name="灯片编号占位符 3">
            <a:extLst>
              <a:ext uri="{FF2B5EF4-FFF2-40B4-BE49-F238E27FC236}">
                <a16:creationId xmlns:a16="http://schemas.microsoft.com/office/drawing/2014/main" id="{82ED95B7-A7CD-4395-F7DD-81F0F54F76E3}"/>
              </a:ext>
            </a:extLst>
          </p:cNvPr>
          <p:cNvSpPr>
            <a:spLocks noGrp="1"/>
          </p:cNvSpPr>
          <p:nvPr>
            <p:ph type="sldNum" sz="quarter" idx="5"/>
          </p:nvPr>
        </p:nvSpPr>
        <p:spPr/>
        <p:txBody>
          <a:bodyPr/>
          <a:lstStyle/>
          <a:p>
            <a:fld id="{862E4D2F-96C5-4F36-8D64-D0E5EE80B9AB}" type="slidenum">
              <a:rPr lang="zh-CN" altLang="en-US" smtClean="0"/>
              <a:t>9</a:t>
            </a:fld>
            <a:endParaRPr lang="zh-CN" altLang="en-US"/>
          </a:p>
        </p:txBody>
      </p:sp>
    </p:spTree>
    <p:extLst>
      <p:ext uri="{BB962C8B-B14F-4D97-AF65-F5344CB8AC3E}">
        <p14:creationId xmlns:p14="http://schemas.microsoft.com/office/powerpoint/2010/main" val="790168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FEE03A-8E93-4028-31E3-535151AB3747}"/>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5ACF0C4-D17F-9A90-51A6-5D6428617AB4}"/>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8681C199-628F-A6E4-C962-FBD1D2AE1496}"/>
              </a:ext>
            </a:extLst>
          </p:cNvPr>
          <p:cNvSpPr>
            <a:spLocks noGrp="1"/>
          </p:cNvSpPr>
          <p:nvPr>
            <p:ph type="body" idx="1"/>
          </p:nvPr>
        </p:nvSpPr>
        <p:spPr/>
        <p:txBody>
          <a:bodyPr/>
          <a:lstStyle/>
          <a:p>
            <a:pPr marL="0" indent="0">
              <a:buNone/>
            </a:pPr>
            <a:r>
              <a:rPr lang="en-US" altLang="zh-CN" b="1" dirty="0"/>
              <a:t>2.7</a:t>
            </a:r>
            <a:r>
              <a:rPr lang="zh-CN" altLang="en-US" b="1" dirty="0"/>
              <a:t>讨论：</a:t>
            </a:r>
            <a:endParaRPr lang="en-US" altLang="zh-CN" b="1" dirty="0"/>
          </a:p>
          <a:p>
            <a:pPr marL="0" indent="0">
              <a:buNone/>
            </a:pPr>
            <a:r>
              <a:rPr lang="en-US" altLang="zh-CN" b="1" dirty="0"/>
              <a:t>***</a:t>
            </a:r>
          </a:p>
          <a:p>
            <a:pPr marL="0" indent="0">
              <a:buNone/>
            </a:pPr>
            <a:r>
              <a:rPr lang="en-US" altLang="zh-CN" b="1" dirty="0">
                <a:solidFill>
                  <a:srgbClr val="FF0000"/>
                </a:solidFill>
              </a:rPr>
              <a:t>10</a:t>
            </a:r>
            <a:r>
              <a:rPr lang="zh-CN" altLang="en-US" b="1" dirty="0">
                <a:solidFill>
                  <a:srgbClr val="FF0000"/>
                </a:solidFill>
              </a:rPr>
              <a:t>到</a:t>
            </a:r>
            <a:r>
              <a:rPr lang="en-US" altLang="zh-CN" b="1" dirty="0">
                <a:solidFill>
                  <a:srgbClr val="FF0000"/>
                </a:solidFill>
              </a:rPr>
              <a:t>20</a:t>
            </a:r>
            <a:r>
              <a:rPr lang="zh-CN" altLang="en-US" b="1" dirty="0">
                <a:solidFill>
                  <a:srgbClr val="FF0000"/>
                </a:solidFill>
              </a:rPr>
              <a:t>页</a:t>
            </a:r>
            <a:r>
              <a:rPr lang="en-US" altLang="zh-CN" b="1" dirty="0">
                <a:solidFill>
                  <a:srgbClr val="FF0000"/>
                </a:solidFill>
              </a:rPr>
              <a:t>PPT</a:t>
            </a:r>
            <a:r>
              <a:rPr lang="zh-CN" altLang="en-US" b="1" dirty="0">
                <a:solidFill>
                  <a:srgbClr val="FF0000"/>
                </a:solidFill>
              </a:rPr>
              <a:t>，把这些方法都讲清楚，有什么问题</a:t>
            </a:r>
            <a:endParaRPr lang="en-US" altLang="zh-CN" b="1" dirty="0">
              <a:solidFill>
                <a:srgbClr val="FF0000"/>
              </a:solidFill>
            </a:endParaRPr>
          </a:p>
          <a:p>
            <a:pPr marL="0" indent="0">
              <a:buNone/>
            </a:pPr>
            <a:r>
              <a:rPr lang="en-US" altLang="zh-CN" b="1" dirty="0">
                <a:solidFill>
                  <a:srgbClr val="FF0000"/>
                </a:solidFill>
              </a:rPr>
              <a:t>5-10</a:t>
            </a:r>
            <a:r>
              <a:rPr lang="zh-CN" altLang="en-US" b="1" dirty="0">
                <a:solidFill>
                  <a:srgbClr val="FF0000"/>
                </a:solidFill>
              </a:rPr>
              <a:t>页</a:t>
            </a:r>
            <a:r>
              <a:rPr lang="en-US" altLang="zh-CN" b="1" dirty="0">
                <a:solidFill>
                  <a:srgbClr val="FF0000"/>
                </a:solidFill>
              </a:rPr>
              <a:t>PPT</a:t>
            </a:r>
            <a:r>
              <a:rPr lang="zh-CN" altLang="en-US" b="1" dirty="0">
                <a:solidFill>
                  <a:srgbClr val="FF0000"/>
                </a:solidFill>
              </a:rPr>
              <a:t>，讲清楚自己的对这些方法的思考</a:t>
            </a:r>
            <a:endParaRPr lang="en-US" altLang="zh-CN" b="1" dirty="0">
              <a:solidFill>
                <a:srgbClr val="FF0000"/>
              </a:solidFill>
            </a:endParaRPr>
          </a:p>
          <a:p>
            <a:pPr marL="0" indent="0">
              <a:buNone/>
            </a:pPr>
            <a:r>
              <a:rPr lang="en-US" altLang="zh-CN" b="1" dirty="0">
                <a:solidFill>
                  <a:srgbClr val="FF0000"/>
                </a:solidFill>
              </a:rPr>
              <a:t>5</a:t>
            </a:r>
            <a:r>
              <a:rPr lang="zh-CN" altLang="en-US" b="1" dirty="0">
                <a:solidFill>
                  <a:srgbClr val="FF0000"/>
                </a:solidFill>
              </a:rPr>
              <a:t>页</a:t>
            </a:r>
            <a:r>
              <a:rPr lang="en-US" altLang="zh-CN" b="1" dirty="0">
                <a:solidFill>
                  <a:srgbClr val="FF0000"/>
                </a:solidFill>
              </a:rPr>
              <a:t>PPT</a:t>
            </a:r>
            <a:r>
              <a:rPr lang="zh-CN" altLang="en-US" b="1" dirty="0">
                <a:solidFill>
                  <a:srgbClr val="FF0000"/>
                </a:solidFill>
              </a:rPr>
              <a:t>，讲讲机器学习方法的好处是什么，为什么能够解决这个问题</a:t>
            </a:r>
            <a:endParaRPr lang="en-US" altLang="zh-CN" b="1" dirty="0">
              <a:solidFill>
                <a:srgbClr val="FF0000"/>
              </a:solidFill>
            </a:endParaRPr>
          </a:p>
          <a:p>
            <a:pPr marL="0" indent="0">
              <a:buNone/>
            </a:pPr>
            <a:r>
              <a:rPr lang="en-US" altLang="zh-CN" b="1"/>
              <a:t>***</a:t>
            </a:r>
            <a:endParaRPr lang="en-US" altLang="zh-CN" b="1" dirty="0"/>
          </a:p>
          <a:p>
            <a:pPr marL="228600" indent="-228600">
              <a:buAutoNum type="arabicPeriod"/>
            </a:pPr>
            <a:r>
              <a:rPr lang="zh-CN" altLang="en-US" b="0" dirty="0"/>
              <a:t>这些方法都要讲清楚，时延和距离到底是怎么估计的？</a:t>
            </a:r>
            <a:endParaRPr lang="en-US" altLang="zh-CN" b="0" dirty="0"/>
          </a:p>
          <a:p>
            <a:pPr marL="228600" indent="-228600">
              <a:buAutoNum type="arabicPeriod"/>
            </a:pPr>
            <a:r>
              <a:rPr lang="zh-CN" altLang="en-US" b="0" dirty="0"/>
              <a:t>展开讲讲，这些三角定位</a:t>
            </a:r>
            <a:r>
              <a:rPr lang="en-US" altLang="zh-CN" b="0" dirty="0"/>
              <a:t>TBG</a:t>
            </a:r>
            <a:r>
              <a:rPr lang="zh-CN" altLang="en-US" b="0" dirty="0"/>
              <a:t>等等方法的原理到底是什么</a:t>
            </a:r>
            <a:endParaRPr lang="en-US" altLang="zh-CN" b="0" dirty="0"/>
          </a:p>
          <a:p>
            <a:pPr marL="228600" indent="-228600">
              <a:buAutoNum type="arabicPeriod"/>
            </a:pPr>
            <a:r>
              <a:rPr lang="en-US" altLang="zh-CN" b="0" dirty="0" err="1"/>
              <a:t>Geoblocking</a:t>
            </a:r>
            <a:r>
              <a:rPr lang="zh-CN" altLang="en-US" b="0" dirty="0"/>
              <a:t>还是理解不够深入，再考虑考虑</a:t>
            </a:r>
            <a:endParaRPr lang="en-US" altLang="zh-CN" b="0" dirty="0"/>
          </a:p>
          <a:p>
            <a:pPr marL="228600" indent="-228600">
              <a:buAutoNum type="arabicPeriod"/>
            </a:pPr>
            <a:r>
              <a:rPr lang="zh-CN" altLang="en-US" b="0" dirty="0"/>
              <a:t>逻辑上还是要讲清楚，讲明白，展开深入讲讲，不然就会变成大杂烩</a:t>
            </a:r>
            <a:endParaRPr lang="en-US" altLang="zh-CN" b="0" dirty="0"/>
          </a:p>
        </p:txBody>
      </p:sp>
      <p:sp>
        <p:nvSpPr>
          <p:cNvPr id="4" name="灯片编号占位符 3">
            <a:extLst>
              <a:ext uri="{FF2B5EF4-FFF2-40B4-BE49-F238E27FC236}">
                <a16:creationId xmlns:a16="http://schemas.microsoft.com/office/drawing/2014/main" id="{B2F1C898-65EA-CCFF-9FD4-5A350D88F74F}"/>
              </a:ext>
            </a:extLst>
          </p:cNvPr>
          <p:cNvSpPr>
            <a:spLocks noGrp="1"/>
          </p:cNvSpPr>
          <p:nvPr>
            <p:ph type="sldNum" sz="quarter" idx="5"/>
          </p:nvPr>
        </p:nvSpPr>
        <p:spPr/>
        <p:txBody>
          <a:bodyPr/>
          <a:lstStyle/>
          <a:p>
            <a:fld id="{862E4D2F-96C5-4F36-8D64-D0E5EE80B9AB}" type="slidenum">
              <a:rPr lang="zh-CN" altLang="en-US" smtClean="0"/>
              <a:t>10</a:t>
            </a:fld>
            <a:endParaRPr lang="zh-CN" altLang="en-US"/>
          </a:p>
        </p:txBody>
      </p:sp>
    </p:spTree>
    <p:extLst>
      <p:ext uri="{BB962C8B-B14F-4D97-AF65-F5344CB8AC3E}">
        <p14:creationId xmlns:p14="http://schemas.microsoft.com/office/powerpoint/2010/main" val="3909833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699941" y="1767462"/>
            <a:ext cx="16199644" cy="3759917"/>
          </a:xfrm>
        </p:spPr>
        <p:txBody>
          <a:bodyPr anchor="b"/>
          <a:lstStyle>
            <a:lvl1pPr algn="ctr">
              <a:defRPr sz="9449"/>
            </a:lvl1pPr>
          </a:lstStyle>
          <a:p>
            <a:r>
              <a:rPr lang="zh-CN" altLang="en-US"/>
              <a:t>单击此处编辑母版标题样式</a:t>
            </a:r>
            <a:endParaRPr lang="en-US" dirty="0"/>
          </a:p>
        </p:txBody>
      </p:sp>
      <p:sp>
        <p:nvSpPr>
          <p:cNvPr id="3" name="Subtitle 2"/>
          <p:cNvSpPr>
            <a:spLocks noGrp="1"/>
          </p:cNvSpPr>
          <p:nvPr>
            <p:ph type="subTitle" idx="1"/>
          </p:nvPr>
        </p:nvSpPr>
        <p:spPr>
          <a:xfrm>
            <a:off x="2699941" y="5672376"/>
            <a:ext cx="16199644" cy="2607442"/>
          </a:xfrm>
        </p:spPr>
        <p:txBody>
          <a:bodyPr/>
          <a:lstStyle>
            <a:lvl1pPr marL="0" indent="0" algn="ctr">
              <a:buNone/>
              <a:defRPr sz="3780"/>
            </a:lvl1pPr>
            <a:lvl2pPr marL="719999" indent="0" algn="ctr">
              <a:buNone/>
              <a:defRPr sz="3150"/>
            </a:lvl2pPr>
            <a:lvl3pPr marL="1439997" indent="0" algn="ctr">
              <a:buNone/>
              <a:defRPr sz="2835"/>
            </a:lvl3pPr>
            <a:lvl4pPr marL="2159996" indent="0" algn="ctr">
              <a:buNone/>
              <a:defRPr sz="2520"/>
            </a:lvl4pPr>
            <a:lvl5pPr marL="2879994" indent="0" algn="ctr">
              <a:buNone/>
              <a:defRPr sz="2520"/>
            </a:lvl5pPr>
            <a:lvl6pPr marL="3599993" indent="0" algn="ctr">
              <a:buNone/>
              <a:defRPr sz="2520"/>
            </a:lvl6pPr>
            <a:lvl7pPr marL="4319991" indent="0" algn="ctr">
              <a:buNone/>
              <a:defRPr sz="2520"/>
            </a:lvl7pPr>
            <a:lvl8pPr marL="5039990" indent="0" algn="ctr">
              <a:buNone/>
              <a:defRPr sz="2520"/>
            </a:lvl8pPr>
            <a:lvl9pPr marL="5759988" indent="0" algn="ctr">
              <a:buNone/>
              <a:defRPr sz="252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88FA4E52-C50A-4889-96FD-53DB94DE6890}" type="datetimeFigureOut">
              <a:rPr lang="zh-CN" altLang="en-US" smtClean="0"/>
              <a:t>2024/4/14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65A8F77-C995-4962-9195-384E8B989B02}" type="slidenum">
              <a:rPr lang="zh-CN" altLang="en-US" smtClean="0"/>
              <a:t>‹#›</a:t>
            </a:fld>
            <a:endParaRPr lang="zh-CN" altLang="en-US"/>
          </a:p>
        </p:txBody>
      </p:sp>
    </p:spTree>
    <p:extLst>
      <p:ext uri="{BB962C8B-B14F-4D97-AF65-F5344CB8AC3E}">
        <p14:creationId xmlns:p14="http://schemas.microsoft.com/office/powerpoint/2010/main" val="1859090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8FA4E52-C50A-4889-96FD-53DB94DE6890}" type="datetimeFigureOut">
              <a:rPr lang="zh-CN" altLang="en-US" smtClean="0"/>
              <a:t>2024/4/14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65A8F77-C995-4962-9195-384E8B989B02}" type="slidenum">
              <a:rPr lang="zh-CN" altLang="en-US" smtClean="0"/>
              <a:t>‹#›</a:t>
            </a:fld>
            <a:endParaRPr lang="zh-CN" altLang="en-US"/>
          </a:p>
        </p:txBody>
      </p:sp>
    </p:spTree>
    <p:extLst>
      <p:ext uri="{BB962C8B-B14F-4D97-AF65-F5344CB8AC3E}">
        <p14:creationId xmlns:p14="http://schemas.microsoft.com/office/powerpoint/2010/main" val="2550792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457160" y="574987"/>
            <a:ext cx="4657398" cy="91523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84967" y="574987"/>
            <a:ext cx="13702199" cy="91523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8FA4E52-C50A-4889-96FD-53DB94DE6890}" type="datetimeFigureOut">
              <a:rPr lang="zh-CN" altLang="en-US" smtClean="0"/>
              <a:t>2024/4/14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65A8F77-C995-4962-9195-384E8B989B02}" type="slidenum">
              <a:rPr lang="zh-CN" altLang="en-US" smtClean="0"/>
              <a:t>‹#›</a:t>
            </a:fld>
            <a:endParaRPr lang="zh-CN" altLang="en-US"/>
          </a:p>
        </p:txBody>
      </p:sp>
    </p:spTree>
    <p:extLst>
      <p:ext uri="{BB962C8B-B14F-4D97-AF65-F5344CB8AC3E}">
        <p14:creationId xmlns:p14="http://schemas.microsoft.com/office/powerpoint/2010/main" val="4189436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8FA4E52-C50A-4889-96FD-53DB94DE6890}" type="datetimeFigureOut">
              <a:rPr lang="zh-CN" altLang="en-US" smtClean="0"/>
              <a:t>2024/4/14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65A8F77-C995-4962-9195-384E8B989B02}" type="slidenum">
              <a:rPr lang="zh-CN" altLang="en-US" smtClean="0"/>
              <a:t>‹#›</a:t>
            </a:fld>
            <a:endParaRPr lang="zh-CN" altLang="en-US"/>
          </a:p>
        </p:txBody>
      </p:sp>
    </p:spTree>
    <p:extLst>
      <p:ext uri="{BB962C8B-B14F-4D97-AF65-F5344CB8AC3E}">
        <p14:creationId xmlns:p14="http://schemas.microsoft.com/office/powerpoint/2010/main" val="2634031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73718" y="2692442"/>
            <a:ext cx="18629590" cy="4492401"/>
          </a:xfrm>
        </p:spPr>
        <p:txBody>
          <a:bodyPr anchor="b"/>
          <a:lstStyle>
            <a:lvl1pPr>
              <a:defRPr sz="9449"/>
            </a:lvl1pPr>
          </a:lstStyle>
          <a:p>
            <a:r>
              <a:rPr lang="zh-CN" altLang="en-US"/>
              <a:t>单击此处编辑母版标题样式</a:t>
            </a:r>
            <a:endParaRPr lang="en-US" dirty="0"/>
          </a:p>
        </p:txBody>
      </p:sp>
      <p:sp>
        <p:nvSpPr>
          <p:cNvPr id="3" name="Text Placeholder 2"/>
          <p:cNvSpPr>
            <a:spLocks noGrp="1"/>
          </p:cNvSpPr>
          <p:nvPr>
            <p:ph type="body" idx="1"/>
          </p:nvPr>
        </p:nvSpPr>
        <p:spPr>
          <a:xfrm>
            <a:off x="1473718" y="7227343"/>
            <a:ext cx="18629590" cy="2362447"/>
          </a:xfrm>
        </p:spPr>
        <p:txBody>
          <a:bodyPr/>
          <a:lstStyle>
            <a:lvl1pPr marL="0" indent="0">
              <a:buNone/>
              <a:defRPr sz="3780">
                <a:solidFill>
                  <a:schemeClr val="tx1">
                    <a:tint val="75000"/>
                  </a:schemeClr>
                </a:solidFill>
              </a:defRPr>
            </a:lvl1pPr>
            <a:lvl2pPr marL="719999" indent="0">
              <a:buNone/>
              <a:defRPr sz="3150">
                <a:solidFill>
                  <a:schemeClr val="tx1">
                    <a:tint val="75000"/>
                  </a:schemeClr>
                </a:solidFill>
              </a:defRPr>
            </a:lvl2pPr>
            <a:lvl3pPr marL="1439997" indent="0">
              <a:buNone/>
              <a:defRPr sz="2835">
                <a:solidFill>
                  <a:schemeClr val="tx1">
                    <a:tint val="75000"/>
                  </a:schemeClr>
                </a:solidFill>
              </a:defRPr>
            </a:lvl3pPr>
            <a:lvl4pPr marL="2159996" indent="0">
              <a:buNone/>
              <a:defRPr sz="2520">
                <a:solidFill>
                  <a:schemeClr val="tx1">
                    <a:tint val="75000"/>
                  </a:schemeClr>
                </a:solidFill>
              </a:defRPr>
            </a:lvl4pPr>
            <a:lvl5pPr marL="2879994" indent="0">
              <a:buNone/>
              <a:defRPr sz="2520">
                <a:solidFill>
                  <a:schemeClr val="tx1">
                    <a:tint val="75000"/>
                  </a:schemeClr>
                </a:solidFill>
              </a:defRPr>
            </a:lvl5pPr>
            <a:lvl6pPr marL="3599993" indent="0">
              <a:buNone/>
              <a:defRPr sz="2520">
                <a:solidFill>
                  <a:schemeClr val="tx1">
                    <a:tint val="75000"/>
                  </a:schemeClr>
                </a:solidFill>
              </a:defRPr>
            </a:lvl6pPr>
            <a:lvl7pPr marL="4319991" indent="0">
              <a:buNone/>
              <a:defRPr sz="2520">
                <a:solidFill>
                  <a:schemeClr val="tx1">
                    <a:tint val="75000"/>
                  </a:schemeClr>
                </a:solidFill>
              </a:defRPr>
            </a:lvl7pPr>
            <a:lvl8pPr marL="5039990" indent="0">
              <a:buNone/>
              <a:defRPr sz="2520">
                <a:solidFill>
                  <a:schemeClr val="tx1">
                    <a:tint val="75000"/>
                  </a:schemeClr>
                </a:solidFill>
              </a:defRPr>
            </a:lvl8pPr>
            <a:lvl9pPr marL="5759988" indent="0">
              <a:buNone/>
              <a:defRPr sz="252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8FA4E52-C50A-4889-96FD-53DB94DE6890}" type="datetimeFigureOut">
              <a:rPr lang="zh-CN" altLang="en-US" smtClean="0"/>
              <a:t>2024/4/14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65A8F77-C995-4962-9195-384E8B989B02}" type="slidenum">
              <a:rPr lang="zh-CN" altLang="en-US" smtClean="0"/>
              <a:t>‹#›</a:t>
            </a:fld>
            <a:endParaRPr lang="zh-CN" altLang="en-US"/>
          </a:p>
        </p:txBody>
      </p:sp>
    </p:spTree>
    <p:extLst>
      <p:ext uri="{BB962C8B-B14F-4D97-AF65-F5344CB8AC3E}">
        <p14:creationId xmlns:p14="http://schemas.microsoft.com/office/powerpoint/2010/main" val="2741637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84967" y="2874937"/>
            <a:ext cx="9179798" cy="68523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10934760" y="2874937"/>
            <a:ext cx="9179798" cy="68523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88FA4E52-C50A-4889-96FD-53DB94DE6890}" type="datetimeFigureOut">
              <a:rPr lang="zh-CN" altLang="en-US" smtClean="0"/>
              <a:t>2024/4/14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65A8F77-C995-4962-9195-384E8B989B02}" type="slidenum">
              <a:rPr lang="zh-CN" altLang="en-US" smtClean="0"/>
              <a:t>‹#›</a:t>
            </a:fld>
            <a:endParaRPr lang="zh-CN" altLang="en-US"/>
          </a:p>
        </p:txBody>
      </p:sp>
    </p:spTree>
    <p:extLst>
      <p:ext uri="{BB962C8B-B14F-4D97-AF65-F5344CB8AC3E}">
        <p14:creationId xmlns:p14="http://schemas.microsoft.com/office/powerpoint/2010/main" val="1764888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87781" y="574988"/>
            <a:ext cx="18629590" cy="2087455"/>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487781" y="2647443"/>
            <a:ext cx="9137611" cy="1297471"/>
          </a:xfrm>
        </p:spPr>
        <p:txBody>
          <a:bodyPr anchor="b"/>
          <a:lstStyle>
            <a:lvl1pPr marL="0" indent="0">
              <a:buNone/>
              <a:defRPr sz="3780" b="1"/>
            </a:lvl1pPr>
            <a:lvl2pPr marL="719999" indent="0">
              <a:buNone/>
              <a:defRPr sz="3150" b="1"/>
            </a:lvl2pPr>
            <a:lvl3pPr marL="1439997" indent="0">
              <a:buNone/>
              <a:defRPr sz="2835" b="1"/>
            </a:lvl3pPr>
            <a:lvl4pPr marL="2159996" indent="0">
              <a:buNone/>
              <a:defRPr sz="2520" b="1"/>
            </a:lvl4pPr>
            <a:lvl5pPr marL="2879994" indent="0">
              <a:buNone/>
              <a:defRPr sz="2520" b="1"/>
            </a:lvl5pPr>
            <a:lvl6pPr marL="3599993" indent="0">
              <a:buNone/>
              <a:defRPr sz="2520" b="1"/>
            </a:lvl6pPr>
            <a:lvl7pPr marL="4319991" indent="0">
              <a:buNone/>
              <a:defRPr sz="2520" b="1"/>
            </a:lvl7pPr>
            <a:lvl8pPr marL="5039990" indent="0">
              <a:buNone/>
              <a:defRPr sz="2520" b="1"/>
            </a:lvl8pPr>
            <a:lvl9pPr marL="5759988" indent="0">
              <a:buNone/>
              <a:defRPr sz="2520" b="1"/>
            </a:lvl9pPr>
          </a:lstStyle>
          <a:p>
            <a:pPr lvl="0"/>
            <a:r>
              <a:rPr lang="zh-CN" altLang="en-US"/>
              <a:t>单击此处编辑母版文本样式</a:t>
            </a:r>
          </a:p>
        </p:txBody>
      </p:sp>
      <p:sp>
        <p:nvSpPr>
          <p:cNvPr id="4" name="Content Placeholder 3"/>
          <p:cNvSpPr>
            <a:spLocks noGrp="1"/>
          </p:cNvSpPr>
          <p:nvPr>
            <p:ph sz="half" idx="2"/>
          </p:nvPr>
        </p:nvSpPr>
        <p:spPr>
          <a:xfrm>
            <a:off x="1487781" y="3944914"/>
            <a:ext cx="9137611" cy="580237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10934760" y="2647443"/>
            <a:ext cx="9182611" cy="1297471"/>
          </a:xfrm>
        </p:spPr>
        <p:txBody>
          <a:bodyPr anchor="b"/>
          <a:lstStyle>
            <a:lvl1pPr marL="0" indent="0">
              <a:buNone/>
              <a:defRPr sz="3780" b="1"/>
            </a:lvl1pPr>
            <a:lvl2pPr marL="719999" indent="0">
              <a:buNone/>
              <a:defRPr sz="3150" b="1"/>
            </a:lvl2pPr>
            <a:lvl3pPr marL="1439997" indent="0">
              <a:buNone/>
              <a:defRPr sz="2835" b="1"/>
            </a:lvl3pPr>
            <a:lvl4pPr marL="2159996" indent="0">
              <a:buNone/>
              <a:defRPr sz="2520" b="1"/>
            </a:lvl4pPr>
            <a:lvl5pPr marL="2879994" indent="0">
              <a:buNone/>
              <a:defRPr sz="2520" b="1"/>
            </a:lvl5pPr>
            <a:lvl6pPr marL="3599993" indent="0">
              <a:buNone/>
              <a:defRPr sz="2520" b="1"/>
            </a:lvl6pPr>
            <a:lvl7pPr marL="4319991" indent="0">
              <a:buNone/>
              <a:defRPr sz="2520" b="1"/>
            </a:lvl7pPr>
            <a:lvl8pPr marL="5039990" indent="0">
              <a:buNone/>
              <a:defRPr sz="2520" b="1"/>
            </a:lvl8pPr>
            <a:lvl9pPr marL="5759988" indent="0">
              <a:buNone/>
              <a:defRPr sz="2520" b="1"/>
            </a:lvl9pPr>
          </a:lstStyle>
          <a:p>
            <a:pPr lvl="0"/>
            <a:r>
              <a:rPr lang="zh-CN" altLang="en-US"/>
              <a:t>单击此处编辑母版文本样式</a:t>
            </a:r>
          </a:p>
        </p:txBody>
      </p:sp>
      <p:sp>
        <p:nvSpPr>
          <p:cNvPr id="6" name="Content Placeholder 5"/>
          <p:cNvSpPr>
            <a:spLocks noGrp="1"/>
          </p:cNvSpPr>
          <p:nvPr>
            <p:ph sz="quarter" idx="4"/>
          </p:nvPr>
        </p:nvSpPr>
        <p:spPr>
          <a:xfrm>
            <a:off x="10934760" y="3944914"/>
            <a:ext cx="9182611" cy="580237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88FA4E52-C50A-4889-96FD-53DB94DE6890}" type="datetimeFigureOut">
              <a:rPr lang="zh-CN" altLang="en-US" smtClean="0"/>
              <a:t>2024/4/14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65A8F77-C995-4962-9195-384E8B989B02}" type="slidenum">
              <a:rPr lang="zh-CN" altLang="en-US" smtClean="0"/>
              <a:t>‹#›</a:t>
            </a:fld>
            <a:endParaRPr lang="zh-CN" altLang="en-US"/>
          </a:p>
        </p:txBody>
      </p:sp>
    </p:spTree>
    <p:extLst>
      <p:ext uri="{BB962C8B-B14F-4D97-AF65-F5344CB8AC3E}">
        <p14:creationId xmlns:p14="http://schemas.microsoft.com/office/powerpoint/2010/main" val="54743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8FA4E52-C50A-4889-96FD-53DB94DE6890}" type="datetimeFigureOut">
              <a:rPr lang="zh-CN" altLang="en-US" smtClean="0"/>
              <a:t>2024/4/14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65A8F77-C995-4962-9195-384E8B989B02}" type="slidenum">
              <a:rPr lang="zh-CN" altLang="en-US" smtClean="0"/>
              <a:t>‹#›</a:t>
            </a:fld>
            <a:endParaRPr lang="zh-CN" altLang="en-US"/>
          </a:p>
        </p:txBody>
      </p:sp>
    </p:spTree>
    <p:extLst>
      <p:ext uri="{BB962C8B-B14F-4D97-AF65-F5344CB8AC3E}">
        <p14:creationId xmlns:p14="http://schemas.microsoft.com/office/powerpoint/2010/main" val="1864952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FA4E52-C50A-4889-96FD-53DB94DE6890}" type="datetimeFigureOut">
              <a:rPr lang="zh-CN" altLang="en-US" smtClean="0"/>
              <a:t>2024/4/14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65A8F77-C995-4962-9195-384E8B989B02}" type="slidenum">
              <a:rPr lang="zh-CN" altLang="en-US" smtClean="0"/>
              <a:t>‹#›</a:t>
            </a:fld>
            <a:endParaRPr lang="zh-CN" altLang="en-US"/>
          </a:p>
        </p:txBody>
      </p:sp>
    </p:spTree>
    <p:extLst>
      <p:ext uri="{BB962C8B-B14F-4D97-AF65-F5344CB8AC3E}">
        <p14:creationId xmlns:p14="http://schemas.microsoft.com/office/powerpoint/2010/main" val="4073466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7782" y="719984"/>
            <a:ext cx="6966408" cy="2519945"/>
          </a:xfrm>
        </p:spPr>
        <p:txBody>
          <a:bodyPr anchor="b"/>
          <a:lstStyle>
            <a:lvl1pPr>
              <a:defRPr sz="5039"/>
            </a:lvl1pPr>
          </a:lstStyle>
          <a:p>
            <a:r>
              <a:rPr lang="zh-CN" altLang="en-US"/>
              <a:t>单击此处编辑母版标题样式</a:t>
            </a:r>
            <a:endParaRPr lang="en-US" dirty="0"/>
          </a:p>
        </p:txBody>
      </p:sp>
      <p:sp>
        <p:nvSpPr>
          <p:cNvPr id="3" name="Content Placeholder 2"/>
          <p:cNvSpPr>
            <a:spLocks noGrp="1"/>
          </p:cNvSpPr>
          <p:nvPr>
            <p:ph idx="1"/>
          </p:nvPr>
        </p:nvSpPr>
        <p:spPr>
          <a:xfrm>
            <a:off x="9182611" y="1554966"/>
            <a:ext cx="10934760" cy="7674832"/>
          </a:xfrm>
        </p:spPr>
        <p:txBody>
          <a:bodyPr/>
          <a:lstStyle>
            <a:lvl1pPr>
              <a:defRPr sz="5039"/>
            </a:lvl1pPr>
            <a:lvl2pPr>
              <a:defRPr sz="4409"/>
            </a:lvl2pPr>
            <a:lvl3pPr>
              <a:defRPr sz="3780"/>
            </a:lvl3pPr>
            <a:lvl4pPr>
              <a:defRPr sz="3150"/>
            </a:lvl4pPr>
            <a:lvl5pPr>
              <a:defRPr sz="3150"/>
            </a:lvl5pPr>
            <a:lvl6pPr>
              <a:defRPr sz="3150"/>
            </a:lvl6pPr>
            <a:lvl7pPr>
              <a:defRPr sz="3150"/>
            </a:lvl7pPr>
            <a:lvl8pPr>
              <a:defRPr sz="3150"/>
            </a:lvl8pPr>
            <a:lvl9pPr>
              <a:defRPr sz="315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487782" y="3239929"/>
            <a:ext cx="6966408" cy="6002369"/>
          </a:xfrm>
        </p:spPr>
        <p:txBody>
          <a:bodyPr/>
          <a:lstStyle>
            <a:lvl1pPr marL="0" indent="0">
              <a:buNone/>
              <a:defRPr sz="2520"/>
            </a:lvl1pPr>
            <a:lvl2pPr marL="719999" indent="0">
              <a:buNone/>
              <a:defRPr sz="2205"/>
            </a:lvl2pPr>
            <a:lvl3pPr marL="1439997" indent="0">
              <a:buNone/>
              <a:defRPr sz="1890"/>
            </a:lvl3pPr>
            <a:lvl4pPr marL="2159996" indent="0">
              <a:buNone/>
              <a:defRPr sz="1575"/>
            </a:lvl4pPr>
            <a:lvl5pPr marL="2879994" indent="0">
              <a:buNone/>
              <a:defRPr sz="1575"/>
            </a:lvl5pPr>
            <a:lvl6pPr marL="3599993" indent="0">
              <a:buNone/>
              <a:defRPr sz="1575"/>
            </a:lvl6pPr>
            <a:lvl7pPr marL="4319991" indent="0">
              <a:buNone/>
              <a:defRPr sz="1575"/>
            </a:lvl7pPr>
            <a:lvl8pPr marL="5039990" indent="0">
              <a:buNone/>
              <a:defRPr sz="1575"/>
            </a:lvl8pPr>
            <a:lvl9pPr marL="5759988" indent="0">
              <a:buNone/>
              <a:defRPr sz="157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8FA4E52-C50A-4889-96FD-53DB94DE6890}" type="datetimeFigureOut">
              <a:rPr lang="zh-CN" altLang="en-US" smtClean="0"/>
              <a:t>2024/4/14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65A8F77-C995-4962-9195-384E8B989B02}" type="slidenum">
              <a:rPr lang="zh-CN" altLang="en-US" smtClean="0"/>
              <a:t>‹#›</a:t>
            </a:fld>
            <a:endParaRPr lang="zh-CN" altLang="en-US"/>
          </a:p>
        </p:txBody>
      </p:sp>
    </p:spTree>
    <p:extLst>
      <p:ext uri="{BB962C8B-B14F-4D97-AF65-F5344CB8AC3E}">
        <p14:creationId xmlns:p14="http://schemas.microsoft.com/office/powerpoint/2010/main" val="4103552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7782" y="719984"/>
            <a:ext cx="6966408" cy="2519945"/>
          </a:xfrm>
        </p:spPr>
        <p:txBody>
          <a:bodyPr anchor="b"/>
          <a:lstStyle>
            <a:lvl1pPr>
              <a:defRPr sz="5039"/>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9182611" y="1554966"/>
            <a:ext cx="10934760" cy="7674832"/>
          </a:xfrm>
        </p:spPr>
        <p:txBody>
          <a:bodyPr anchor="t"/>
          <a:lstStyle>
            <a:lvl1pPr marL="0" indent="0">
              <a:buNone/>
              <a:defRPr sz="5039"/>
            </a:lvl1pPr>
            <a:lvl2pPr marL="719999" indent="0">
              <a:buNone/>
              <a:defRPr sz="4409"/>
            </a:lvl2pPr>
            <a:lvl3pPr marL="1439997" indent="0">
              <a:buNone/>
              <a:defRPr sz="3780"/>
            </a:lvl3pPr>
            <a:lvl4pPr marL="2159996" indent="0">
              <a:buNone/>
              <a:defRPr sz="3150"/>
            </a:lvl4pPr>
            <a:lvl5pPr marL="2879994" indent="0">
              <a:buNone/>
              <a:defRPr sz="3150"/>
            </a:lvl5pPr>
            <a:lvl6pPr marL="3599993" indent="0">
              <a:buNone/>
              <a:defRPr sz="3150"/>
            </a:lvl6pPr>
            <a:lvl7pPr marL="4319991" indent="0">
              <a:buNone/>
              <a:defRPr sz="3150"/>
            </a:lvl7pPr>
            <a:lvl8pPr marL="5039990" indent="0">
              <a:buNone/>
              <a:defRPr sz="3150"/>
            </a:lvl8pPr>
            <a:lvl9pPr marL="5759988" indent="0">
              <a:buNone/>
              <a:defRPr sz="3150"/>
            </a:lvl9pPr>
          </a:lstStyle>
          <a:p>
            <a:r>
              <a:rPr lang="zh-CN" altLang="en-US"/>
              <a:t>单击图标添加图片</a:t>
            </a:r>
            <a:endParaRPr lang="en-US" dirty="0"/>
          </a:p>
        </p:txBody>
      </p:sp>
      <p:sp>
        <p:nvSpPr>
          <p:cNvPr id="4" name="Text Placeholder 3"/>
          <p:cNvSpPr>
            <a:spLocks noGrp="1"/>
          </p:cNvSpPr>
          <p:nvPr>
            <p:ph type="body" sz="half" idx="2"/>
          </p:nvPr>
        </p:nvSpPr>
        <p:spPr>
          <a:xfrm>
            <a:off x="1487782" y="3239929"/>
            <a:ext cx="6966408" cy="6002369"/>
          </a:xfrm>
        </p:spPr>
        <p:txBody>
          <a:bodyPr/>
          <a:lstStyle>
            <a:lvl1pPr marL="0" indent="0">
              <a:buNone/>
              <a:defRPr sz="2520"/>
            </a:lvl1pPr>
            <a:lvl2pPr marL="719999" indent="0">
              <a:buNone/>
              <a:defRPr sz="2205"/>
            </a:lvl2pPr>
            <a:lvl3pPr marL="1439997" indent="0">
              <a:buNone/>
              <a:defRPr sz="1890"/>
            </a:lvl3pPr>
            <a:lvl4pPr marL="2159996" indent="0">
              <a:buNone/>
              <a:defRPr sz="1575"/>
            </a:lvl4pPr>
            <a:lvl5pPr marL="2879994" indent="0">
              <a:buNone/>
              <a:defRPr sz="1575"/>
            </a:lvl5pPr>
            <a:lvl6pPr marL="3599993" indent="0">
              <a:buNone/>
              <a:defRPr sz="1575"/>
            </a:lvl6pPr>
            <a:lvl7pPr marL="4319991" indent="0">
              <a:buNone/>
              <a:defRPr sz="1575"/>
            </a:lvl7pPr>
            <a:lvl8pPr marL="5039990" indent="0">
              <a:buNone/>
              <a:defRPr sz="1575"/>
            </a:lvl8pPr>
            <a:lvl9pPr marL="5759988" indent="0">
              <a:buNone/>
              <a:defRPr sz="157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8FA4E52-C50A-4889-96FD-53DB94DE6890}" type="datetimeFigureOut">
              <a:rPr lang="zh-CN" altLang="en-US" smtClean="0"/>
              <a:t>2024/4/14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65A8F77-C995-4962-9195-384E8B989B02}" type="slidenum">
              <a:rPr lang="zh-CN" altLang="en-US" smtClean="0"/>
              <a:t>‹#›</a:t>
            </a:fld>
            <a:endParaRPr lang="zh-CN" altLang="en-US"/>
          </a:p>
        </p:txBody>
      </p:sp>
    </p:spTree>
    <p:extLst>
      <p:ext uri="{BB962C8B-B14F-4D97-AF65-F5344CB8AC3E}">
        <p14:creationId xmlns:p14="http://schemas.microsoft.com/office/powerpoint/2010/main" val="3708765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84968" y="574988"/>
            <a:ext cx="18629590" cy="2087455"/>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84968" y="2874937"/>
            <a:ext cx="18629590" cy="685235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484967" y="10009781"/>
            <a:ext cx="4859893" cy="574987"/>
          </a:xfrm>
          <a:prstGeom prst="rect">
            <a:avLst/>
          </a:prstGeom>
        </p:spPr>
        <p:txBody>
          <a:bodyPr vert="horz" lIns="91440" tIns="45720" rIns="91440" bIns="45720" rtlCol="0" anchor="ctr"/>
          <a:lstStyle>
            <a:lvl1pPr algn="l">
              <a:defRPr sz="1890">
                <a:solidFill>
                  <a:schemeClr val="tx1">
                    <a:tint val="75000"/>
                  </a:schemeClr>
                </a:solidFill>
              </a:defRPr>
            </a:lvl1pPr>
          </a:lstStyle>
          <a:p>
            <a:fld id="{88FA4E52-C50A-4889-96FD-53DB94DE6890}" type="datetimeFigureOut">
              <a:rPr lang="zh-CN" altLang="en-US" smtClean="0"/>
              <a:t>2024/4/14</a:t>
            </a:fld>
            <a:endParaRPr lang="zh-CN" altLang="en-US"/>
          </a:p>
        </p:txBody>
      </p:sp>
      <p:sp>
        <p:nvSpPr>
          <p:cNvPr id="5" name="Footer Placeholder 4"/>
          <p:cNvSpPr>
            <a:spLocks noGrp="1"/>
          </p:cNvSpPr>
          <p:nvPr>
            <p:ph type="ftr" sz="quarter" idx="3"/>
          </p:nvPr>
        </p:nvSpPr>
        <p:spPr>
          <a:xfrm>
            <a:off x="7154843" y="10009781"/>
            <a:ext cx="7289840" cy="574987"/>
          </a:xfrm>
          <a:prstGeom prst="rect">
            <a:avLst/>
          </a:prstGeom>
        </p:spPr>
        <p:txBody>
          <a:bodyPr vert="horz" lIns="91440" tIns="45720" rIns="91440" bIns="45720" rtlCol="0" anchor="ctr"/>
          <a:lstStyle>
            <a:lvl1pPr algn="ctr">
              <a:defRPr sz="189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15254665" y="10009781"/>
            <a:ext cx="4859893" cy="574987"/>
          </a:xfrm>
          <a:prstGeom prst="rect">
            <a:avLst/>
          </a:prstGeom>
        </p:spPr>
        <p:txBody>
          <a:bodyPr vert="horz" lIns="91440" tIns="45720" rIns="91440" bIns="45720" rtlCol="0" anchor="ctr"/>
          <a:lstStyle>
            <a:lvl1pPr algn="r">
              <a:defRPr sz="1890">
                <a:solidFill>
                  <a:schemeClr val="tx1">
                    <a:tint val="75000"/>
                  </a:schemeClr>
                </a:solidFill>
              </a:defRPr>
            </a:lvl1pPr>
          </a:lstStyle>
          <a:p>
            <a:fld id="{E65A8F77-C995-4962-9195-384E8B989B02}" type="slidenum">
              <a:rPr lang="zh-CN" altLang="en-US" smtClean="0"/>
              <a:t>‹#›</a:t>
            </a:fld>
            <a:endParaRPr lang="zh-CN" altLang="en-US"/>
          </a:p>
        </p:txBody>
      </p:sp>
    </p:spTree>
    <p:extLst>
      <p:ext uri="{BB962C8B-B14F-4D97-AF65-F5344CB8AC3E}">
        <p14:creationId xmlns:p14="http://schemas.microsoft.com/office/powerpoint/2010/main" val="135627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439997" rtl="0" eaLnBrk="1" latinLnBrk="0" hangingPunct="1">
        <a:lnSpc>
          <a:spcPct val="90000"/>
        </a:lnSpc>
        <a:spcBef>
          <a:spcPct val="0"/>
        </a:spcBef>
        <a:buNone/>
        <a:defRPr sz="6929" kern="1200">
          <a:solidFill>
            <a:schemeClr val="tx1"/>
          </a:solidFill>
          <a:latin typeface="+mj-lt"/>
          <a:ea typeface="+mj-ea"/>
          <a:cs typeface="+mj-cs"/>
        </a:defRPr>
      </a:lvl1pPr>
    </p:titleStyle>
    <p:bodyStyle>
      <a:lvl1pPr marL="359999" indent="-359999" algn="l" defTabSz="1439997" rtl="0" eaLnBrk="1" latinLnBrk="0" hangingPunct="1">
        <a:lnSpc>
          <a:spcPct val="90000"/>
        </a:lnSpc>
        <a:spcBef>
          <a:spcPts val="1575"/>
        </a:spcBef>
        <a:buFont typeface="Arial" panose="020B0604020202020204" pitchFamily="34" charset="0"/>
        <a:buChar char="•"/>
        <a:defRPr sz="4409" kern="1200">
          <a:solidFill>
            <a:schemeClr val="tx1"/>
          </a:solidFill>
          <a:latin typeface="+mn-lt"/>
          <a:ea typeface="+mn-ea"/>
          <a:cs typeface="+mn-cs"/>
        </a:defRPr>
      </a:lvl1pPr>
      <a:lvl2pPr marL="1079998" indent="-359999" algn="l" defTabSz="1439997" rtl="0" eaLnBrk="1" latinLnBrk="0" hangingPunct="1">
        <a:lnSpc>
          <a:spcPct val="90000"/>
        </a:lnSpc>
        <a:spcBef>
          <a:spcPts val="787"/>
        </a:spcBef>
        <a:buFont typeface="Arial" panose="020B0604020202020204" pitchFamily="34" charset="0"/>
        <a:buChar char="•"/>
        <a:defRPr sz="3780" kern="1200">
          <a:solidFill>
            <a:schemeClr val="tx1"/>
          </a:solidFill>
          <a:latin typeface="+mn-lt"/>
          <a:ea typeface="+mn-ea"/>
          <a:cs typeface="+mn-cs"/>
        </a:defRPr>
      </a:lvl2pPr>
      <a:lvl3pPr marL="1799996" indent="-359999" algn="l" defTabSz="1439997" rtl="0" eaLnBrk="1" latinLnBrk="0" hangingPunct="1">
        <a:lnSpc>
          <a:spcPct val="90000"/>
        </a:lnSpc>
        <a:spcBef>
          <a:spcPts val="787"/>
        </a:spcBef>
        <a:buFont typeface="Arial" panose="020B0604020202020204" pitchFamily="34" charset="0"/>
        <a:buChar char="•"/>
        <a:defRPr sz="3150" kern="1200">
          <a:solidFill>
            <a:schemeClr val="tx1"/>
          </a:solidFill>
          <a:latin typeface="+mn-lt"/>
          <a:ea typeface="+mn-ea"/>
          <a:cs typeface="+mn-cs"/>
        </a:defRPr>
      </a:lvl3pPr>
      <a:lvl4pPr marL="2519995"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4pPr>
      <a:lvl5pPr marL="3239994"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5pPr>
      <a:lvl6pPr marL="3959992"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6pPr>
      <a:lvl7pPr marL="4679991"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7pPr>
      <a:lvl8pPr marL="5399989"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8pPr>
      <a:lvl9pPr marL="6119988"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9pPr>
    </p:bodyStyle>
    <p:otherStyle>
      <a:defPPr>
        <a:defRPr lang="en-US"/>
      </a:defPPr>
      <a:lvl1pPr marL="0" algn="l" defTabSz="1439997" rtl="0" eaLnBrk="1" latinLnBrk="0" hangingPunct="1">
        <a:defRPr sz="2835" kern="1200">
          <a:solidFill>
            <a:schemeClr val="tx1"/>
          </a:solidFill>
          <a:latin typeface="+mn-lt"/>
          <a:ea typeface="+mn-ea"/>
          <a:cs typeface="+mn-cs"/>
        </a:defRPr>
      </a:lvl1pPr>
      <a:lvl2pPr marL="719999" algn="l" defTabSz="1439997" rtl="0" eaLnBrk="1" latinLnBrk="0" hangingPunct="1">
        <a:defRPr sz="2835" kern="1200">
          <a:solidFill>
            <a:schemeClr val="tx1"/>
          </a:solidFill>
          <a:latin typeface="+mn-lt"/>
          <a:ea typeface="+mn-ea"/>
          <a:cs typeface="+mn-cs"/>
        </a:defRPr>
      </a:lvl2pPr>
      <a:lvl3pPr marL="1439997" algn="l" defTabSz="1439997" rtl="0" eaLnBrk="1" latinLnBrk="0" hangingPunct="1">
        <a:defRPr sz="2835" kern="1200">
          <a:solidFill>
            <a:schemeClr val="tx1"/>
          </a:solidFill>
          <a:latin typeface="+mn-lt"/>
          <a:ea typeface="+mn-ea"/>
          <a:cs typeface="+mn-cs"/>
        </a:defRPr>
      </a:lvl3pPr>
      <a:lvl4pPr marL="2159996" algn="l" defTabSz="1439997" rtl="0" eaLnBrk="1" latinLnBrk="0" hangingPunct="1">
        <a:defRPr sz="2835" kern="1200">
          <a:solidFill>
            <a:schemeClr val="tx1"/>
          </a:solidFill>
          <a:latin typeface="+mn-lt"/>
          <a:ea typeface="+mn-ea"/>
          <a:cs typeface="+mn-cs"/>
        </a:defRPr>
      </a:lvl4pPr>
      <a:lvl5pPr marL="2879994" algn="l" defTabSz="1439997" rtl="0" eaLnBrk="1" latinLnBrk="0" hangingPunct="1">
        <a:defRPr sz="2835" kern="1200">
          <a:solidFill>
            <a:schemeClr val="tx1"/>
          </a:solidFill>
          <a:latin typeface="+mn-lt"/>
          <a:ea typeface="+mn-ea"/>
          <a:cs typeface="+mn-cs"/>
        </a:defRPr>
      </a:lvl5pPr>
      <a:lvl6pPr marL="3599993" algn="l" defTabSz="1439997" rtl="0" eaLnBrk="1" latinLnBrk="0" hangingPunct="1">
        <a:defRPr sz="2835" kern="1200">
          <a:solidFill>
            <a:schemeClr val="tx1"/>
          </a:solidFill>
          <a:latin typeface="+mn-lt"/>
          <a:ea typeface="+mn-ea"/>
          <a:cs typeface="+mn-cs"/>
        </a:defRPr>
      </a:lvl6pPr>
      <a:lvl7pPr marL="4319991" algn="l" defTabSz="1439997" rtl="0" eaLnBrk="1" latinLnBrk="0" hangingPunct="1">
        <a:defRPr sz="2835" kern="1200">
          <a:solidFill>
            <a:schemeClr val="tx1"/>
          </a:solidFill>
          <a:latin typeface="+mn-lt"/>
          <a:ea typeface="+mn-ea"/>
          <a:cs typeface="+mn-cs"/>
        </a:defRPr>
      </a:lvl7pPr>
      <a:lvl8pPr marL="5039990" algn="l" defTabSz="1439997" rtl="0" eaLnBrk="1" latinLnBrk="0" hangingPunct="1">
        <a:defRPr sz="2835" kern="1200">
          <a:solidFill>
            <a:schemeClr val="tx1"/>
          </a:solidFill>
          <a:latin typeface="+mn-lt"/>
          <a:ea typeface="+mn-ea"/>
          <a:cs typeface="+mn-cs"/>
        </a:defRPr>
      </a:lvl8pPr>
      <a:lvl9pPr marL="5759988" algn="l" defTabSz="1439997" rtl="0" eaLnBrk="1" latinLnBrk="0" hangingPunct="1">
        <a:defRPr sz="283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8BF2B24-2720-CA9C-1881-2C34E2382505}"/>
              </a:ext>
            </a:extLst>
          </p:cNvPr>
          <p:cNvSpPr txBox="1"/>
          <p:nvPr/>
        </p:nvSpPr>
        <p:spPr>
          <a:xfrm>
            <a:off x="1943042" y="737066"/>
            <a:ext cx="17713440" cy="8151975"/>
          </a:xfrm>
          <a:prstGeom prst="rect">
            <a:avLst/>
          </a:prstGeom>
          <a:noFill/>
        </p:spPr>
        <p:txBody>
          <a:bodyPr wrap="square">
            <a:spAutoFit/>
          </a:bodyPr>
          <a:lstStyle/>
          <a:p>
            <a:pPr algn="ctr"/>
            <a:r>
              <a:rPr lang="zh-CN" altLang="en-US" sz="4000" b="1" dirty="0">
                <a:latin typeface="+mn-ea"/>
              </a:rPr>
              <a:t>基于真实拓扑的全球核心路由器地理位置测绘研究</a:t>
            </a:r>
            <a:endParaRPr lang="en-US" altLang="zh-CN" sz="4000" b="1" dirty="0">
              <a:latin typeface="+mn-ea"/>
            </a:endParaRPr>
          </a:p>
          <a:p>
            <a:pPr algn="ctr"/>
            <a:r>
              <a:rPr lang="en-US" altLang="zh-CN" sz="4000" b="1" dirty="0">
                <a:latin typeface="+mn-ea"/>
              </a:rPr>
              <a:t>RTBG</a:t>
            </a:r>
            <a:r>
              <a:rPr lang="zh-CN" altLang="en-US" sz="4000" b="1" dirty="0">
                <a:latin typeface="+mn-ea"/>
              </a:rPr>
              <a:t>：</a:t>
            </a:r>
            <a:r>
              <a:rPr lang="en-US" altLang="zh-CN" sz="4000" b="1" dirty="0">
                <a:latin typeface="+mn-ea"/>
              </a:rPr>
              <a:t>Real-Topology Based Geolocation</a:t>
            </a:r>
          </a:p>
          <a:p>
            <a:endParaRPr lang="en-US" altLang="zh-CN" sz="2800" dirty="0">
              <a:latin typeface="+mn-ea"/>
            </a:endParaRPr>
          </a:p>
          <a:p>
            <a:pPr>
              <a:lnSpc>
                <a:spcPct val="150000"/>
              </a:lnSpc>
            </a:pPr>
            <a:r>
              <a:rPr lang="zh-CN" altLang="en-US" sz="2800" b="1" dirty="0">
                <a:latin typeface="+mn-ea"/>
              </a:rPr>
              <a:t>研究背景：</a:t>
            </a:r>
            <a:endParaRPr lang="en-US" altLang="zh-CN" sz="2800" b="1" dirty="0">
              <a:latin typeface="+mn-ea"/>
            </a:endParaRPr>
          </a:p>
          <a:p>
            <a:pPr marL="457200" indent="-457200">
              <a:lnSpc>
                <a:spcPct val="150000"/>
              </a:lnSpc>
              <a:buFont typeface="Arial" panose="020B0604020202020204" pitchFamily="34" charset="0"/>
              <a:buChar char="•"/>
            </a:pPr>
            <a:r>
              <a:rPr lang="zh-CN" altLang="en-US" sz="2800" dirty="0">
                <a:latin typeface="+mn-ea"/>
              </a:rPr>
              <a:t>测绘全球互联网中的</a:t>
            </a:r>
            <a:r>
              <a:rPr lang="zh-CN" altLang="en-US" sz="2800" b="1" dirty="0">
                <a:solidFill>
                  <a:srgbClr val="FF0000"/>
                </a:solidFill>
                <a:latin typeface="+mn-ea"/>
              </a:rPr>
              <a:t>核心路由器及其地理位置</a:t>
            </a:r>
            <a:r>
              <a:rPr lang="zh-CN" altLang="en-US" sz="2800" dirty="0">
                <a:latin typeface="+mn-ea"/>
              </a:rPr>
              <a:t>具有重要意义。</a:t>
            </a:r>
            <a:endParaRPr lang="en-US" altLang="zh-CN" sz="2800" dirty="0">
              <a:latin typeface="+mn-ea"/>
            </a:endParaRPr>
          </a:p>
          <a:p>
            <a:pPr marL="914400" lvl="1" indent="-457200">
              <a:lnSpc>
                <a:spcPct val="150000"/>
              </a:lnSpc>
              <a:buFont typeface="Arial" panose="020B0604020202020204" pitchFamily="34" charset="0"/>
              <a:buChar char="•"/>
            </a:pPr>
            <a:r>
              <a:rPr lang="zh-CN" altLang="en-US" sz="2800" dirty="0">
                <a:latin typeface="+mn-ea"/>
              </a:rPr>
              <a:t>众多网络研究都需要使用 </a:t>
            </a:r>
            <a:r>
              <a:rPr lang="zh-CN" altLang="en-US" sz="2800" b="1" dirty="0">
                <a:solidFill>
                  <a:srgbClr val="FF0000"/>
                </a:solidFill>
                <a:latin typeface="+mn-ea"/>
              </a:rPr>
              <a:t>地理定位服务 </a:t>
            </a:r>
            <a:r>
              <a:rPr lang="zh-CN" altLang="en-US" sz="2800" dirty="0">
                <a:latin typeface="+mn-ea"/>
              </a:rPr>
              <a:t>以研究互联网资源的地理部署情况</a:t>
            </a:r>
            <a:r>
              <a:rPr lang="en-US" altLang="zh-CN" sz="2800" dirty="0">
                <a:latin typeface="+mn-ea"/>
              </a:rPr>
              <a:t>[12]</a:t>
            </a:r>
          </a:p>
          <a:p>
            <a:pPr marL="1371600" lvl="2" indent="-457200">
              <a:lnSpc>
                <a:spcPct val="150000"/>
              </a:lnSpc>
              <a:buFont typeface="Arial" panose="020B0604020202020204" pitchFamily="34" charset="0"/>
              <a:buChar char="•"/>
            </a:pPr>
            <a:r>
              <a:rPr lang="zh-CN" altLang="en-US" sz="2800" dirty="0">
                <a:latin typeface="+mn-ea"/>
              </a:rPr>
              <a:t>精细监测路由异常事件、估算并测绘</a:t>
            </a:r>
            <a:r>
              <a:rPr lang="en-US" altLang="zh-CN" sz="2800" dirty="0">
                <a:latin typeface="+mn-ea"/>
              </a:rPr>
              <a:t>AS</a:t>
            </a:r>
            <a:r>
              <a:rPr lang="zh-CN" altLang="en-US" sz="2800" dirty="0">
                <a:latin typeface="+mn-ea"/>
              </a:rPr>
              <a:t>的地理疆域、优化迂回路由路径</a:t>
            </a:r>
            <a:r>
              <a:rPr lang="en-US" altLang="zh-CN" sz="2800" dirty="0">
                <a:latin typeface="+mn-ea"/>
              </a:rPr>
              <a:t>[13-14]</a:t>
            </a:r>
          </a:p>
          <a:p>
            <a:pPr marL="1371600" lvl="2" indent="-457200">
              <a:lnSpc>
                <a:spcPct val="150000"/>
              </a:lnSpc>
              <a:buFont typeface="Arial" panose="020B0604020202020204" pitchFamily="34" charset="0"/>
              <a:buChar char="•"/>
            </a:pPr>
            <a:r>
              <a:rPr lang="zh-CN" altLang="en-US" sz="2800" dirty="0">
                <a:latin typeface="+mn-ea"/>
              </a:rPr>
              <a:t>对于分析特定国家的网络审查与监控的部署情况与严格程度也至关重要</a:t>
            </a:r>
            <a:r>
              <a:rPr lang="en-US" altLang="zh-CN" sz="2800" dirty="0">
                <a:latin typeface="+mn-ea"/>
              </a:rPr>
              <a:t>[15]</a:t>
            </a:r>
          </a:p>
          <a:p>
            <a:pPr marL="1371600" lvl="2" indent="-457200">
              <a:lnSpc>
                <a:spcPct val="150000"/>
              </a:lnSpc>
              <a:buFont typeface="Arial" panose="020B0604020202020204" pitchFamily="34" charset="0"/>
              <a:buChar char="•"/>
            </a:pPr>
            <a:r>
              <a:rPr lang="zh-CN" altLang="en-US" sz="2800" dirty="0">
                <a:latin typeface="+mn-ea"/>
              </a:rPr>
              <a:t>这些研究都非常依赖地理定位服务的精度与覆盖率，尤其是对于互联网基础设施</a:t>
            </a:r>
            <a:endParaRPr lang="en-US" altLang="zh-CN" sz="2800" dirty="0">
              <a:latin typeface="+mn-ea"/>
            </a:endParaRPr>
          </a:p>
          <a:p>
            <a:pPr marL="914400" lvl="1" indent="-457200">
              <a:lnSpc>
                <a:spcPct val="150000"/>
              </a:lnSpc>
              <a:buFont typeface="Arial" panose="020B0604020202020204" pitchFamily="34" charset="0"/>
              <a:buChar char="•"/>
            </a:pPr>
            <a:r>
              <a:rPr lang="zh-CN" altLang="en-US" sz="2800" b="1" dirty="0">
                <a:solidFill>
                  <a:srgbClr val="FF0000"/>
                </a:solidFill>
                <a:latin typeface="+mn-ea"/>
              </a:rPr>
              <a:t>核心路由器在互联网基础设施测绘研究中具有重要价值</a:t>
            </a:r>
            <a:endParaRPr lang="en-US" altLang="zh-CN" sz="2800" b="1" dirty="0">
              <a:solidFill>
                <a:srgbClr val="FF0000"/>
              </a:solidFill>
              <a:latin typeface="+mn-ea"/>
            </a:endParaRPr>
          </a:p>
          <a:p>
            <a:pPr marL="1371600" lvl="2" indent="-457200">
              <a:lnSpc>
                <a:spcPct val="150000"/>
              </a:lnSpc>
              <a:buFont typeface="Arial" panose="020B0604020202020204" pitchFamily="34" charset="0"/>
              <a:buChar char="•"/>
            </a:pPr>
            <a:r>
              <a:rPr lang="zh-CN" altLang="en-US" sz="2800" dirty="0">
                <a:latin typeface="+mn-ea"/>
              </a:rPr>
              <a:t>核心路由器负责着主干网络中的大规模数据包转发，与网络层的路由与转发功能直接相关</a:t>
            </a:r>
            <a:endParaRPr lang="en-US" altLang="zh-CN" sz="2800" dirty="0">
              <a:latin typeface="+mn-ea"/>
            </a:endParaRPr>
          </a:p>
          <a:p>
            <a:pPr marL="1371600" lvl="2" indent="-457200">
              <a:lnSpc>
                <a:spcPct val="150000"/>
              </a:lnSpc>
              <a:buFont typeface="Arial" panose="020B0604020202020204" pitchFamily="34" charset="0"/>
              <a:buChar char="•"/>
            </a:pPr>
            <a:r>
              <a:rPr lang="zh-CN" altLang="en-US" sz="2800" dirty="0">
                <a:latin typeface="+mn-ea"/>
              </a:rPr>
              <a:t>相比于</a:t>
            </a:r>
            <a:r>
              <a:rPr lang="en-US" altLang="zh-CN" sz="2800" dirty="0">
                <a:latin typeface="+mn-ea"/>
              </a:rPr>
              <a:t>PoP</a:t>
            </a:r>
            <a:r>
              <a:rPr lang="zh-CN" altLang="en-US" sz="2800" dirty="0">
                <a:latin typeface="+mn-ea"/>
              </a:rPr>
              <a:t>点、</a:t>
            </a:r>
            <a:r>
              <a:rPr lang="en-US" altLang="zh-CN" sz="2800" dirty="0">
                <a:latin typeface="+mn-ea"/>
              </a:rPr>
              <a:t>IXP</a:t>
            </a:r>
            <a:r>
              <a:rPr lang="zh-CN" altLang="en-US" sz="2800" dirty="0">
                <a:latin typeface="+mn-ea"/>
              </a:rPr>
              <a:t>等较为庞大复杂的基础设施，路由器级别的定位能够更加精准地辅助开展相关研究</a:t>
            </a:r>
            <a:endParaRPr lang="en-US" altLang="zh-CN" sz="2800" dirty="0">
              <a:latin typeface="+mn-ea"/>
            </a:endParaRPr>
          </a:p>
          <a:p>
            <a:pPr marL="1371600" lvl="2" indent="-457200">
              <a:lnSpc>
                <a:spcPct val="150000"/>
              </a:lnSpc>
              <a:buFont typeface="Arial" panose="020B0604020202020204" pitchFamily="34" charset="0"/>
              <a:buChar char="•"/>
            </a:pPr>
            <a:r>
              <a:rPr lang="zh-CN" altLang="en-US" sz="2800" dirty="0">
                <a:latin typeface="+mn-ea"/>
              </a:rPr>
              <a:t>测绘核心路由器的</a:t>
            </a:r>
            <a:r>
              <a:rPr lang="zh-CN" altLang="en-US" sz="2800" b="1" dirty="0">
                <a:solidFill>
                  <a:srgbClr val="FF0000"/>
                </a:solidFill>
                <a:latin typeface="+mn-ea"/>
              </a:rPr>
              <a:t>地理位置、接口</a:t>
            </a:r>
            <a:r>
              <a:rPr lang="en-US" altLang="zh-CN" sz="2800" b="1" dirty="0">
                <a:solidFill>
                  <a:srgbClr val="FF0000"/>
                </a:solidFill>
                <a:latin typeface="+mn-ea"/>
              </a:rPr>
              <a:t>IP</a:t>
            </a:r>
            <a:r>
              <a:rPr lang="zh-CN" altLang="en-US" sz="2800" b="1" dirty="0">
                <a:solidFill>
                  <a:srgbClr val="FF0000"/>
                </a:solidFill>
                <a:latin typeface="+mn-ea"/>
              </a:rPr>
              <a:t>地址与拓扑连接</a:t>
            </a:r>
            <a:r>
              <a:rPr lang="zh-CN" altLang="en-US" sz="2800" dirty="0">
                <a:latin typeface="+mn-ea"/>
              </a:rPr>
              <a:t>，能够为态势感知研究提供极为宝贵的数据底座</a:t>
            </a:r>
            <a:endParaRPr lang="en-US" altLang="zh-CN" sz="2800" dirty="0">
              <a:latin typeface="+mn-ea"/>
            </a:endParaRPr>
          </a:p>
        </p:txBody>
      </p:sp>
    </p:spTree>
    <p:extLst>
      <p:ext uri="{BB962C8B-B14F-4D97-AF65-F5344CB8AC3E}">
        <p14:creationId xmlns:p14="http://schemas.microsoft.com/office/powerpoint/2010/main" val="3288458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867932-0B4F-01D1-B433-FEE371F153DC}"/>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8F550016-2CFF-A9DF-5652-5D5298B5E7DA}"/>
              </a:ext>
            </a:extLst>
          </p:cNvPr>
          <p:cNvSpPr txBox="1"/>
          <p:nvPr/>
        </p:nvSpPr>
        <p:spPr>
          <a:xfrm>
            <a:off x="405107" y="354072"/>
            <a:ext cx="20789309" cy="7043980"/>
          </a:xfrm>
          <a:prstGeom prst="rect">
            <a:avLst/>
          </a:prstGeom>
          <a:noFill/>
        </p:spPr>
        <p:txBody>
          <a:bodyPr wrap="square">
            <a:spAutoFit/>
          </a:bodyPr>
          <a:lstStyle/>
          <a:p>
            <a:r>
              <a:rPr lang="zh-CN" altLang="en-US" sz="3600" b="1" dirty="0">
                <a:latin typeface="+mn-ea"/>
              </a:rPr>
              <a:t>相关工作存在的问题：</a:t>
            </a:r>
            <a:endParaRPr lang="en-US" altLang="zh-CN" sz="3600" b="1" dirty="0">
              <a:latin typeface="+mn-ea"/>
            </a:endParaRPr>
          </a:p>
          <a:p>
            <a:pPr marL="457200" indent="-457200">
              <a:lnSpc>
                <a:spcPct val="150000"/>
              </a:lnSpc>
              <a:buFont typeface="Arial" panose="020B0604020202020204" pitchFamily="34" charset="0"/>
              <a:buChar char="•"/>
            </a:pPr>
            <a:r>
              <a:rPr lang="zh-CN" altLang="en-US" sz="2800" dirty="0">
                <a:latin typeface="+mn-ea"/>
              </a:rPr>
              <a:t>时延与距离的关系很复杂，但一些明显的关系是确定的：</a:t>
            </a:r>
            <a:endParaRPr lang="en-US" altLang="zh-CN" sz="2800" dirty="0">
              <a:latin typeface="+mn-ea"/>
            </a:endParaRPr>
          </a:p>
          <a:p>
            <a:pPr marL="914400" lvl="1" indent="-457200">
              <a:lnSpc>
                <a:spcPct val="150000"/>
              </a:lnSpc>
              <a:buFont typeface="Arial" panose="020B0604020202020204" pitchFamily="34" charset="0"/>
              <a:buChar char="•"/>
            </a:pPr>
            <a:r>
              <a:rPr lang="zh-CN" altLang="en-US" sz="2800" dirty="0">
                <a:latin typeface="+mn-ea"/>
              </a:rPr>
              <a:t>距离只是影响时延的一个因素，传输时延本质上取决于</a:t>
            </a:r>
            <a:r>
              <a:rPr lang="zh-CN" altLang="en-US" sz="2800" b="1" dirty="0">
                <a:solidFill>
                  <a:srgbClr val="FF0000"/>
                </a:solidFill>
                <a:latin typeface="+mn-ea"/>
              </a:rPr>
              <a:t>对应的一条确定的转发路径</a:t>
            </a:r>
            <a:r>
              <a:rPr lang="zh-CN" altLang="en-US" sz="2800" dirty="0">
                <a:latin typeface="+mn-ea"/>
              </a:rPr>
              <a:t>：</a:t>
            </a:r>
            <a:endParaRPr lang="en-US" altLang="zh-CN" sz="2800" dirty="0">
              <a:latin typeface="+mn-ea"/>
            </a:endParaRPr>
          </a:p>
          <a:p>
            <a:pPr marL="1371600" lvl="2" indent="-457200">
              <a:lnSpc>
                <a:spcPct val="150000"/>
              </a:lnSpc>
              <a:buFont typeface="Arial" panose="020B0604020202020204" pitchFamily="34" charset="0"/>
              <a:buChar char="•"/>
            </a:pPr>
            <a:r>
              <a:rPr lang="zh-CN" altLang="en-US" sz="2800" b="1" dirty="0">
                <a:solidFill>
                  <a:srgbClr val="FF0000"/>
                </a:solidFill>
                <a:latin typeface="+mn-ea"/>
              </a:rPr>
              <a:t>时延不仅取决于地理位置</a:t>
            </a:r>
            <a:r>
              <a:rPr lang="zh-CN" altLang="en-US" sz="2800" dirty="0">
                <a:latin typeface="+mn-ea"/>
              </a:rPr>
              <a:t>，</a:t>
            </a:r>
            <a:r>
              <a:rPr lang="zh-CN" altLang="en-US" sz="2800" b="1" dirty="0">
                <a:solidFill>
                  <a:srgbClr val="FF0000"/>
                </a:solidFill>
                <a:latin typeface="+mn-ea"/>
              </a:rPr>
              <a:t>受商业关系影响</a:t>
            </a:r>
            <a:r>
              <a:rPr lang="zh-CN" altLang="en-US" sz="2800" dirty="0">
                <a:latin typeface="+mn-ea"/>
              </a:rPr>
              <a:t>，即使位于同一对位置，转发路径不同时，时延模式仍会存在巨大差异。</a:t>
            </a:r>
            <a:endParaRPr lang="en-US" altLang="zh-CN" sz="2800" dirty="0">
              <a:latin typeface="+mn-ea"/>
            </a:endParaRPr>
          </a:p>
          <a:p>
            <a:pPr marL="1371600" lvl="2" indent="-457200">
              <a:lnSpc>
                <a:spcPct val="150000"/>
              </a:lnSpc>
              <a:buFont typeface="Arial" panose="020B0604020202020204" pitchFamily="34" charset="0"/>
              <a:buChar char="•"/>
            </a:pPr>
            <a:r>
              <a:rPr lang="zh-CN" altLang="en-US" sz="2800" dirty="0">
                <a:latin typeface="+mn-ea"/>
              </a:rPr>
              <a:t>已有研究关注了时延、跳数、地理位置、随机时延等因素，却忽略了商业关系导致的</a:t>
            </a:r>
            <a:r>
              <a:rPr lang="zh-CN" altLang="en-US" sz="2800" b="1" dirty="0">
                <a:solidFill>
                  <a:srgbClr val="FF0000"/>
                </a:solidFill>
                <a:latin typeface="+mn-ea"/>
              </a:rPr>
              <a:t>不同转发路径下时延模式的差异</a:t>
            </a:r>
            <a:r>
              <a:rPr lang="zh-CN" altLang="en-US" sz="2800" dirty="0">
                <a:latin typeface="+mn-ea"/>
              </a:rPr>
              <a:t>。</a:t>
            </a:r>
            <a:endParaRPr lang="en-US" altLang="zh-CN" sz="2800" dirty="0">
              <a:latin typeface="+mn-ea"/>
            </a:endParaRPr>
          </a:p>
          <a:p>
            <a:pPr marL="1371600" lvl="2" indent="-457200">
              <a:lnSpc>
                <a:spcPct val="150000"/>
              </a:lnSpc>
              <a:buFont typeface="Arial" panose="020B0604020202020204" pitchFamily="34" charset="0"/>
              <a:buChar char="•"/>
            </a:pPr>
            <a:r>
              <a:rPr lang="zh-CN" altLang="en-US" sz="2800" dirty="0">
                <a:latin typeface="+mn-ea"/>
              </a:rPr>
              <a:t>合理的假设是：</a:t>
            </a:r>
            <a:r>
              <a:rPr lang="zh-CN" altLang="en-US" sz="2800" b="1" dirty="0">
                <a:solidFill>
                  <a:srgbClr val="FF0000"/>
                </a:solidFill>
                <a:latin typeface="+mn-ea"/>
              </a:rPr>
              <a:t>对于一条确定的转发路径，该路径上的数据包各跳的传输时延模式基本固定，且符合高斯分布</a:t>
            </a:r>
            <a:endParaRPr lang="en-US" altLang="zh-CN" sz="2800" b="1" dirty="0">
              <a:solidFill>
                <a:srgbClr val="FF0000"/>
              </a:solidFill>
              <a:latin typeface="+mn-ea"/>
            </a:endParaRPr>
          </a:p>
          <a:p>
            <a:pPr marL="914400" lvl="1" indent="-457200">
              <a:lnSpc>
                <a:spcPct val="150000"/>
              </a:lnSpc>
              <a:buFont typeface="Arial" panose="020B0604020202020204" pitchFamily="34" charset="0"/>
              <a:buChar char="•"/>
            </a:pPr>
            <a:r>
              <a:rPr lang="zh-CN" altLang="en-US" sz="2800" dirty="0">
                <a:latin typeface="+mn-ea"/>
              </a:rPr>
              <a:t>仅考虑距离与时延的关系，也存在一些简单但有效的观察：</a:t>
            </a:r>
            <a:endParaRPr lang="en-US" altLang="zh-CN" sz="2800" dirty="0">
              <a:latin typeface="+mn-ea"/>
            </a:endParaRPr>
          </a:p>
          <a:p>
            <a:pPr marL="1371600" lvl="2" indent="-457200">
              <a:lnSpc>
                <a:spcPct val="150000"/>
              </a:lnSpc>
              <a:buFont typeface="Arial" panose="020B0604020202020204" pitchFamily="34" charset="0"/>
              <a:buChar char="•"/>
            </a:pPr>
            <a:r>
              <a:rPr lang="en-US" altLang="zh-CN" sz="2800" dirty="0">
                <a:latin typeface="+mn-ea"/>
              </a:rPr>
              <a:t>1. </a:t>
            </a:r>
            <a:r>
              <a:rPr lang="zh-CN" altLang="en-US" sz="2800" dirty="0">
                <a:latin typeface="+mn-ea"/>
              </a:rPr>
              <a:t>传输速度无法超过理论上界，即</a:t>
            </a:r>
            <a:r>
              <a:rPr lang="en-US" altLang="zh-CN" sz="2800" dirty="0">
                <a:latin typeface="+mn-ea"/>
              </a:rPr>
              <a:t>2/3c</a:t>
            </a:r>
            <a:r>
              <a:rPr lang="zh-CN" altLang="en-US" sz="2800" dirty="0">
                <a:latin typeface="+mn-ea"/>
              </a:rPr>
              <a:t>，这一上界能确保目标位置存在估计范围之内。此前一些研究提出的</a:t>
            </a:r>
            <a:r>
              <a:rPr lang="en-US" altLang="zh-CN" sz="2800" dirty="0">
                <a:latin typeface="+mn-ea"/>
              </a:rPr>
              <a:t>4/9c</a:t>
            </a:r>
            <a:r>
              <a:rPr lang="zh-CN" altLang="en-US" sz="2800" dirty="0">
                <a:latin typeface="+mn-ea"/>
              </a:rPr>
              <a:t>或对数关系在大规模的实际测量中均不成立。</a:t>
            </a:r>
            <a:endParaRPr lang="en-US" altLang="zh-CN" sz="2800" dirty="0">
              <a:latin typeface="+mn-ea"/>
            </a:endParaRPr>
          </a:p>
          <a:p>
            <a:pPr marL="1371600" lvl="2" indent="-457200">
              <a:lnSpc>
                <a:spcPct val="150000"/>
              </a:lnSpc>
              <a:buFont typeface="Arial" panose="020B0604020202020204" pitchFamily="34" charset="0"/>
              <a:buChar char="•"/>
            </a:pPr>
            <a:r>
              <a:rPr lang="en-US" altLang="zh-CN" sz="2800" dirty="0">
                <a:latin typeface="+mn-ea"/>
              </a:rPr>
              <a:t>2. </a:t>
            </a:r>
            <a:r>
              <a:rPr lang="zh-CN" altLang="en-US" sz="2800" dirty="0">
                <a:latin typeface="+mn-ea"/>
              </a:rPr>
              <a:t>传输</a:t>
            </a:r>
            <a:r>
              <a:rPr lang="en-US" altLang="zh-CN" sz="2800" dirty="0">
                <a:latin typeface="+mn-ea"/>
              </a:rPr>
              <a:t>RTT</a:t>
            </a:r>
            <a:r>
              <a:rPr lang="zh-CN" altLang="en-US" sz="2800" dirty="0">
                <a:latin typeface="+mn-ea"/>
              </a:rPr>
              <a:t>很短（</a:t>
            </a:r>
            <a:r>
              <a:rPr lang="en-US" altLang="zh-CN" sz="2800" dirty="0">
                <a:latin typeface="+mn-ea"/>
              </a:rPr>
              <a:t>&lt;2ms</a:t>
            </a:r>
            <a:r>
              <a:rPr lang="zh-CN" altLang="en-US" sz="2800" dirty="0">
                <a:latin typeface="+mn-ea"/>
              </a:rPr>
              <a:t>）的</a:t>
            </a:r>
            <a:r>
              <a:rPr lang="en-US" altLang="zh-CN" sz="2800" dirty="0">
                <a:latin typeface="+mn-ea"/>
              </a:rPr>
              <a:t>IP</a:t>
            </a:r>
            <a:r>
              <a:rPr lang="zh-CN" altLang="en-US" sz="2800" dirty="0">
                <a:latin typeface="+mn-ea"/>
              </a:rPr>
              <a:t>之间地理距离非常接近，基本不会发生绕行，基于该规则定位具有极高的置信度。</a:t>
            </a:r>
            <a:endParaRPr lang="en-US" altLang="zh-CN" sz="2800" dirty="0">
              <a:latin typeface="+mn-ea"/>
            </a:endParaRPr>
          </a:p>
          <a:p>
            <a:pPr marL="1371600" lvl="2" indent="-457200">
              <a:lnSpc>
                <a:spcPct val="150000"/>
              </a:lnSpc>
              <a:buFont typeface="Arial" panose="020B0604020202020204" pitchFamily="34" charset="0"/>
              <a:buChar char="•"/>
            </a:pPr>
            <a:r>
              <a:rPr lang="en-US" altLang="zh-CN" sz="2800" dirty="0">
                <a:latin typeface="+mn-ea"/>
              </a:rPr>
              <a:t>3. </a:t>
            </a:r>
            <a:r>
              <a:rPr lang="zh-CN" altLang="en-US" sz="2800" dirty="0">
                <a:latin typeface="+mn-ea"/>
              </a:rPr>
              <a:t>随着传输时延不断增大，地理距离的分布不断扩散，误差范围不断增大</a:t>
            </a:r>
            <a:r>
              <a:rPr lang="en-US" altLang="zh-CN" sz="2800" dirty="0">
                <a:latin typeface="+mn-ea"/>
              </a:rPr>
              <a:t>——</a:t>
            </a:r>
            <a:r>
              <a:rPr lang="zh-CN" altLang="en-US" sz="2800" dirty="0">
                <a:latin typeface="+mn-ea"/>
              </a:rPr>
              <a:t>短时短距的测量更准确</a:t>
            </a:r>
            <a:endParaRPr lang="en-US" altLang="zh-CN" sz="2800" dirty="0">
              <a:latin typeface="+mn-ea"/>
            </a:endParaRPr>
          </a:p>
        </p:txBody>
      </p:sp>
      <p:pic>
        <p:nvPicPr>
          <p:cNvPr id="3" name="图片 2">
            <a:extLst>
              <a:ext uri="{FF2B5EF4-FFF2-40B4-BE49-F238E27FC236}">
                <a16:creationId xmlns:a16="http://schemas.microsoft.com/office/drawing/2014/main" id="{1FE59F09-CE7C-6008-A44F-0578D46E3B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054" y="7732640"/>
            <a:ext cx="6726567" cy="2067340"/>
          </a:xfrm>
          <a:prstGeom prst="rect">
            <a:avLst/>
          </a:prstGeom>
        </p:spPr>
      </p:pic>
      <p:pic>
        <p:nvPicPr>
          <p:cNvPr id="4" name="图片 3">
            <a:extLst>
              <a:ext uri="{FF2B5EF4-FFF2-40B4-BE49-F238E27FC236}">
                <a16:creationId xmlns:a16="http://schemas.microsoft.com/office/drawing/2014/main" id="{FC4DE828-275F-2975-0A77-C8ABD6B23A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1407" y="7457686"/>
            <a:ext cx="5950070" cy="2617247"/>
          </a:xfrm>
          <a:prstGeom prst="rect">
            <a:avLst/>
          </a:prstGeom>
        </p:spPr>
      </p:pic>
      <p:pic>
        <p:nvPicPr>
          <p:cNvPr id="5" name="图片 4">
            <a:extLst>
              <a:ext uri="{FF2B5EF4-FFF2-40B4-BE49-F238E27FC236}">
                <a16:creationId xmlns:a16="http://schemas.microsoft.com/office/drawing/2014/main" id="{151684E2-5288-2DDE-90D1-BD8A98B891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250156" y="7290219"/>
            <a:ext cx="3936246" cy="2952185"/>
          </a:xfrm>
          <a:prstGeom prst="rect">
            <a:avLst/>
          </a:prstGeom>
        </p:spPr>
      </p:pic>
      <p:pic>
        <p:nvPicPr>
          <p:cNvPr id="6" name="图片 5">
            <a:extLst>
              <a:ext uri="{FF2B5EF4-FFF2-40B4-BE49-F238E27FC236}">
                <a16:creationId xmlns:a16="http://schemas.microsoft.com/office/drawing/2014/main" id="{1B61094D-3C32-8120-6CAD-9F217F5B5DF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435081" y="7290219"/>
            <a:ext cx="3936246" cy="2952185"/>
          </a:xfrm>
          <a:prstGeom prst="rect">
            <a:avLst/>
          </a:prstGeom>
        </p:spPr>
      </p:pic>
    </p:spTree>
    <p:extLst>
      <p:ext uri="{BB962C8B-B14F-4D97-AF65-F5344CB8AC3E}">
        <p14:creationId xmlns:p14="http://schemas.microsoft.com/office/powerpoint/2010/main" val="1816040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D02F92-A403-3558-A3A2-ABCB141017D5}"/>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1833DD58-E690-9C5D-EA89-0F3B4767E5EC}"/>
              </a:ext>
            </a:extLst>
          </p:cNvPr>
          <p:cNvSpPr txBox="1"/>
          <p:nvPr/>
        </p:nvSpPr>
        <p:spPr>
          <a:xfrm>
            <a:off x="586107" y="502885"/>
            <a:ext cx="20427310" cy="8982972"/>
          </a:xfrm>
          <a:prstGeom prst="rect">
            <a:avLst/>
          </a:prstGeom>
          <a:noFill/>
        </p:spPr>
        <p:txBody>
          <a:bodyPr wrap="square">
            <a:spAutoFit/>
          </a:bodyPr>
          <a:lstStyle/>
          <a:p>
            <a:r>
              <a:rPr lang="zh-CN" altLang="en-US" sz="3600" b="1" dirty="0">
                <a:latin typeface="+mn-ea"/>
              </a:rPr>
              <a:t>相关工作存在的问题：</a:t>
            </a:r>
            <a:endParaRPr lang="en-US" altLang="zh-CN" sz="3600" b="1" dirty="0">
              <a:latin typeface="+mn-ea"/>
            </a:endParaRPr>
          </a:p>
          <a:p>
            <a:pPr marL="457200" indent="-457200">
              <a:lnSpc>
                <a:spcPct val="150000"/>
              </a:lnSpc>
              <a:buFont typeface="Arial" panose="020B0604020202020204" pitchFamily="34" charset="0"/>
              <a:buChar char="•"/>
            </a:pPr>
            <a:r>
              <a:rPr lang="zh-CN" altLang="en-US" sz="2800" dirty="0">
                <a:latin typeface="+mn-ea"/>
              </a:rPr>
              <a:t>网络拓扑能够提升定位的精度，但应用拓扑需要</a:t>
            </a:r>
            <a:r>
              <a:rPr lang="zh-CN" altLang="en-US" sz="2800" b="1" dirty="0">
                <a:solidFill>
                  <a:srgbClr val="FF0000"/>
                </a:solidFill>
                <a:latin typeface="+mn-ea"/>
              </a:rPr>
              <a:t>正确、充分</a:t>
            </a:r>
            <a:r>
              <a:rPr lang="zh-CN" altLang="en-US" sz="2800" dirty="0">
                <a:latin typeface="+mn-ea"/>
              </a:rPr>
              <a:t>：</a:t>
            </a:r>
            <a:endParaRPr lang="en-US" altLang="zh-CN" sz="2800" dirty="0">
              <a:latin typeface="+mn-ea"/>
            </a:endParaRPr>
          </a:p>
          <a:p>
            <a:pPr marL="914400" lvl="1" indent="-457200">
              <a:lnSpc>
                <a:spcPct val="150000"/>
              </a:lnSpc>
              <a:buFont typeface="Arial" panose="020B0604020202020204" pitchFamily="34" charset="0"/>
              <a:buChar char="•"/>
            </a:pPr>
            <a:r>
              <a:rPr lang="zh-CN" altLang="en-US" sz="2800" dirty="0">
                <a:latin typeface="+mn-ea"/>
              </a:rPr>
              <a:t>需要应用网络拓扑，首先需要得到正确的网络拓扑：</a:t>
            </a:r>
            <a:endParaRPr lang="en-US" altLang="zh-CN" sz="2800" dirty="0">
              <a:latin typeface="+mn-ea"/>
            </a:endParaRPr>
          </a:p>
          <a:p>
            <a:pPr marL="1371600" lvl="2" indent="-457200">
              <a:lnSpc>
                <a:spcPct val="150000"/>
              </a:lnSpc>
              <a:buFont typeface="Arial" panose="020B0604020202020204" pitchFamily="34" charset="0"/>
              <a:buChar char="•"/>
            </a:pPr>
            <a:r>
              <a:rPr lang="zh-CN" altLang="en-US" sz="2800" dirty="0">
                <a:latin typeface="+mn-ea"/>
              </a:rPr>
              <a:t>基于</a:t>
            </a:r>
            <a:r>
              <a:rPr lang="en-US" altLang="zh-CN" sz="2800" dirty="0">
                <a:latin typeface="+mn-ea"/>
              </a:rPr>
              <a:t>traceroute</a:t>
            </a:r>
            <a:r>
              <a:rPr lang="zh-CN" altLang="en-US" sz="2800" dirty="0">
                <a:latin typeface="+mn-ea"/>
              </a:rPr>
              <a:t>拓扑的方法并不准确。受负载均衡影响，</a:t>
            </a:r>
            <a:r>
              <a:rPr lang="en-US" altLang="zh-CN" sz="2800" dirty="0">
                <a:latin typeface="+mn-ea"/>
              </a:rPr>
              <a:t>traceroute</a:t>
            </a:r>
            <a:r>
              <a:rPr lang="zh-CN" altLang="en-US" sz="2800" dirty="0">
                <a:latin typeface="+mn-ea"/>
              </a:rPr>
              <a:t>测量很可能无法得到一致的转发路径，即使</a:t>
            </a:r>
            <a:r>
              <a:rPr lang="en-US" altLang="zh-CN" sz="2800" dirty="0" err="1">
                <a:latin typeface="+mn-ea"/>
              </a:rPr>
              <a:t>paris</a:t>
            </a:r>
            <a:r>
              <a:rPr lang="en-US" altLang="zh-CN" sz="2800" dirty="0">
                <a:latin typeface="+mn-ea"/>
              </a:rPr>
              <a:t>-traceroute</a:t>
            </a:r>
            <a:r>
              <a:rPr lang="zh-CN" altLang="en-US" sz="2800" dirty="0">
                <a:latin typeface="+mn-ea"/>
              </a:rPr>
              <a:t>能够应对流负载均衡场景，也无法处理包负载均衡的情况。</a:t>
            </a:r>
          </a:p>
          <a:p>
            <a:pPr marL="1371600" lvl="2" indent="-457200">
              <a:lnSpc>
                <a:spcPct val="150000"/>
              </a:lnSpc>
              <a:buFont typeface="Arial" panose="020B0604020202020204" pitchFamily="34" charset="0"/>
              <a:buChar char="•"/>
            </a:pPr>
            <a:r>
              <a:rPr lang="en-US" altLang="zh-CN" sz="2800" dirty="0">
                <a:latin typeface="+mn-ea"/>
              </a:rPr>
              <a:t>ITDK</a:t>
            </a:r>
            <a:r>
              <a:rPr lang="zh-CN" altLang="en-US" sz="2800" dirty="0">
                <a:latin typeface="+mn-ea"/>
              </a:rPr>
              <a:t>中的别名解析</a:t>
            </a:r>
            <a:r>
              <a:rPr lang="zh-CN" altLang="en-US" sz="2800" b="1" dirty="0">
                <a:solidFill>
                  <a:srgbClr val="FF0000"/>
                </a:solidFill>
                <a:latin typeface="+mn-ea"/>
              </a:rPr>
              <a:t>依赖于</a:t>
            </a:r>
            <a:r>
              <a:rPr lang="en-US" altLang="zh-CN" sz="2800" b="1" dirty="0">
                <a:solidFill>
                  <a:srgbClr val="FF0000"/>
                </a:solidFill>
                <a:latin typeface="+mn-ea"/>
              </a:rPr>
              <a:t>IPID</a:t>
            </a:r>
            <a:r>
              <a:rPr lang="zh-CN" altLang="en-US" sz="2800" b="1" dirty="0">
                <a:solidFill>
                  <a:srgbClr val="FF0000"/>
                </a:solidFill>
                <a:latin typeface="+mn-ea"/>
              </a:rPr>
              <a:t>指纹与图拓扑分析，存在大量推断错误</a:t>
            </a:r>
            <a:r>
              <a:rPr lang="zh-CN" altLang="en-US" sz="2800" dirty="0">
                <a:latin typeface="+mn-ea"/>
              </a:rPr>
              <a:t>（</a:t>
            </a:r>
            <a:r>
              <a:rPr lang="en-US" altLang="zh-CN" sz="2800" dirty="0" err="1">
                <a:latin typeface="+mn-ea"/>
              </a:rPr>
              <a:t>iffinder</a:t>
            </a:r>
            <a:r>
              <a:rPr lang="zh-CN" altLang="en-US" sz="2800" dirty="0">
                <a:latin typeface="+mn-ea"/>
              </a:rPr>
              <a:t> </a:t>
            </a:r>
            <a:r>
              <a:rPr lang="en-US" altLang="zh-CN" sz="2800" dirty="0">
                <a:latin typeface="+mn-ea"/>
              </a:rPr>
              <a:t>+</a:t>
            </a:r>
            <a:r>
              <a:rPr lang="zh-CN" altLang="en-US" sz="2800" dirty="0">
                <a:latin typeface="+mn-ea"/>
              </a:rPr>
              <a:t> </a:t>
            </a:r>
            <a:r>
              <a:rPr lang="en-US" altLang="zh-CN" sz="2800" dirty="0">
                <a:latin typeface="+mn-ea"/>
              </a:rPr>
              <a:t>MIDAR + </a:t>
            </a:r>
            <a:r>
              <a:rPr lang="en-US" altLang="zh-CN" sz="2800" dirty="0" err="1">
                <a:latin typeface="+mn-ea"/>
              </a:rPr>
              <a:t>kapar</a:t>
            </a:r>
            <a:r>
              <a:rPr lang="zh-CN" altLang="en-US" sz="2800" dirty="0">
                <a:latin typeface="+mn-ea"/>
              </a:rPr>
              <a:t>）</a:t>
            </a:r>
            <a:endParaRPr lang="en-US" altLang="zh-CN" sz="2800" dirty="0">
              <a:latin typeface="+mn-ea"/>
            </a:endParaRPr>
          </a:p>
          <a:p>
            <a:pPr marL="1371600" lvl="2" indent="-457200">
              <a:lnSpc>
                <a:spcPct val="150000"/>
              </a:lnSpc>
              <a:buFont typeface="Arial" panose="020B0604020202020204" pitchFamily="34" charset="0"/>
              <a:buChar char="•"/>
            </a:pPr>
            <a:r>
              <a:rPr lang="zh-CN" altLang="en-US" sz="2800" dirty="0">
                <a:latin typeface="+mn-ea"/>
              </a:rPr>
              <a:t>需要得到正确的路由器级拓扑，避免错误的近邻关系影响定位精度。</a:t>
            </a:r>
            <a:endParaRPr lang="en-US" altLang="zh-CN" sz="2800" dirty="0">
              <a:latin typeface="+mn-ea"/>
            </a:endParaRPr>
          </a:p>
          <a:p>
            <a:pPr marL="914400" lvl="1" indent="-457200">
              <a:lnSpc>
                <a:spcPct val="150000"/>
              </a:lnSpc>
              <a:buFont typeface="Arial" panose="020B0604020202020204" pitchFamily="34" charset="0"/>
              <a:buChar char="•"/>
            </a:pPr>
            <a:r>
              <a:rPr lang="zh-CN" altLang="en-US" sz="2800" dirty="0">
                <a:latin typeface="+mn-ea"/>
              </a:rPr>
              <a:t>得到网络拓扑之后，需要对其进行充分利用：</a:t>
            </a:r>
            <a:endParaRPr lang="en-US" altLang="zh-CN" sz="2800" dirty="0">
              <a:latin typeface="+mn-ea"/>
            </a:endParaRPr>
          </a:p>
          <a:p>
            <a:pPr marL="1371600" lvl="2" indent="-457200">
              <a:lnSpc>
                <a:spcPct val="150000"/>
              </a:lnSpc>
              <a:buFont typeface="Arial" panose="020B0604020202020204" pitchFamily="34" charset="0"/>
              <a:buChar char="•"/>
            </a:pPr>
            <a:r>
              <a:rPr lang="zh-CN" altLang="en-US" sz="2800" dirty="0">
                <a:latin typeface="+mn-ea"/>
              </a:rPr>
              <a:t>得到网络拓扑后，即可分析出各路由器之间的传输时延，此时每一对路由器</a:t>
            </a:r>
            <a:r>
              <a:rPr lang="en-US" altLang="zh-CN" sz="2800" dirty="0">
                <a:latin typeface="+mn-ea"/>
              </a:rPr>
              <a:t>L3</a:t>
            </a:r>
            <a:r>
              <a:rPr lang="zh-CN" altLang="en-US" sz="2800" dirty="0">
                <a:latin typeface="+mn-ea"/>
              </a:rPr>
              <a:t>直连，</a:t>
            </a:r>
            <a:r>
              <a:rPr lang="zh-CN" altLang="en-US" sz="2800" b="1" dirty="0">
                <a:solidFill>
                  <a:srgbClr val="FF0000"/>
                </a:solidFill>
                <a:latin typeface="+mn-ea"/>
              </a:rPr>
              <a:t>不需要考虑</a:t>
            </a:r>
            <a:r>
              <a:rPr lang="en-US" altLang="zh-CN" sz="2800" b="1" dirty="0">
                <a:solidFill>
                  <a:srgbClr val="FF0000"/>
                </a:solidFill>
                <a:latin typeface="+mn-ea"/>
              </a:rPr>
              <a:t>L3</a:t>
            </a:r>
            <a:r>
              <a:rPr lang="zh-CN" altLang="en-US" sz="2800" b="1" dirty="0">
                <a:solidFill>
                  <a:srgbClr val="FF0000"/>
                </a:solidFill>
                <a:latin typeface="+mn-ea"/>
              </a:rPr>
              <a:t>转发路径的影响</a:t>
            </a:r>
            <a:r>
              <a:rPr lang="zh-CN" altLang="en-US" sz="2800" dirty="0">
                <a:latin typeface="+mn-ea"/>
              </a:rPr>
              <a:t>。</a:t>
            </a:r>
            <a:endParaRPr lang="en-US" altLang="zh-CN" sz="2800" dirty="0">
              <a:latin typeface="+mn-ea"/>
            </a:endParaRPr>
          </a:p>
          <a:p>
            <a:pPr marL="1371600" lvl="2" indent="-457200">
              <a:lnSpc>
                <a:spcPct val="150000"/>
              </a:lnSpc>
              <a:buFont typeface="Arial" panose="020B0604020202020204" pitchFamily="34" charset="0"/>
              <a:buChar char="•"/>
            </a:pPr>
            <a:r>
              <a:rPr lang="zh-CN" altLang="en-US" sz="2800" b="1" dirty="0">
                <a:solidFill>
                  <a:srgbClr val="FF0000"/>
                </a:solidFill>
                <a:latin typeface="+mn-ea"/>
              </a:rPr>
              <a:t>通过</a:t>
            </a:r>
            <a:r>
              <a:rPr lang="en-US" altLang="zh-CN" sz="2800" b="1" dirty="0">
                <a:solidFill>
                  <a:srgbClr val="FF0000"/>
                </a:solidFill>
                <a:latin typeface="+mn-ea"/>
              </a:rPr>
              <a:t>IP landmark</a:t>
            </a:r>
            <a:r>
              <a:rPr lang="zh-CN" altLang="en-US" sz="2800" b="1" dirty="0">
                <a:solidFill>
                  <a:srgbClr val="FF0000"/>
                </a:solidFill>
                <a:latin typeface="+mn-ea"/>
              </a:rPr>
              <a:t>数据集</a:t>
            </a:r>
            <a:r>
              <a:rPr lang="zh-CN" altLang="en-US" sz="2800" dirty="0">
                <a:latin typeface="+mn-ea"/>
              </a:rPr>
              <a:t>，获取一部分核心路由器的地理位置坐标：</a:t>
            </a:r>
            <a:r>
              <a:rPr lang="en-US" altLang="zh-CN" sz="2800" b="1" dirty="0" err="1">
                <a:solidFill>
                  <a:srgbClr val="FF0000"/>
                </a:solidFill>
                <a:latin typeface="+mn-ea"/>
              </a:rPr>
              <a:t>rDNS</a:t>
            </a:r>
            <a:r>
              <a:rPr lang="zh-CN" altLang="en-US" sz="2800" b="1" dirty="0">
                <a:solidFill>
                  <a:srgbClr val="FF0000"/>
                </a:solidFill>
                <a:latin typeface="+mn-ea"/>
              </a:rPr>
              <a:t>数据挖掘 </a:t>
            </a:r>
            <a:r>
              <a:rPr lang="en-US" altLang="zh-CN" sz="2800" b="1" dirty="0">
                <a:solidFill>
                  <a:srgbClr val="FF0000"/>
                </a:solidFill>
                <a:latin typeface="+mn-ea"/>
              </a:rPr>
              <a:t>+ </a:t>
            </a:r>
            <a:r>
              <a:rPr lang="zh-CN" altLang="en-US" sz="2800" b="1" dirty="0">
                <a:solidFill>
                  <a:srgbClr val="FF0000"/>
                </a:solidFill>
                <a:latin typeface="+mn-ea"/>
              </a:rPr>
              <a:t>根据终端</a:t>
            </a:r>
            <a:r>
              <a:rPr lang="en-US" altLang="zh-CN" sz="2800" b="1" dirty="0">
                <a:solidFill>
                  <a:srgbClr val="FF0000"/>
                </a:solidFill>
                <a:latin typeface="+mn-ea"/>
              </a:rPr>
              <a:t>IP landmark</a:t>
            </a:r>
            <a:r>
              <a:rPr lang="zh-CN" altLang="en-US" sz="2800" b="1" dirty="0">
                <a:solidFill>
                  <a:srgbClr val="FF0000"/>
                </a:solidFill>
                <a:latin typeface="+mn-ea"/>
              </a:rPr>
              <a:t>计算服务范围</a:t>
            </a:r>
            <a:endParaRPr lang="en-US" altLang="zh-CN" sz="2800" b="1" dirty="0">
              <a:solidFill>
                <a:srgbClr val="FF0000"/>
              </a:solidFill>
              <a:latin typeface="+mn-ea"/>
            </a:endParaRPr>
          </a:p>
          <a:p>
            <a:pPr marL="1371600" lvl="2" indent="-457200">
              <a:lnSpc>
                <a:spcPct val="150000"/>
              </a:lnSpc>
              <a:buFont typeface="Arial" panose="020B0604020202020204" pitchFamily="34" charset="0"/>
              <a:buChar char="•"/>
            </a:pPr>
            <a:r>
              <a:rPr lang="zh-CN" altLang="en-US" sz="2800" dirty="0">
                <a:latin typeface="+mn-ea"/>
              </a:rPr>
              <a:t>对于无法通过</a:t>
            </a:r>
            <a:r>
              <a:rPr lang="en-US" altLang="zh-CN" sz="2800" dirty="0">
                <a:latin typeface="+mn-ea"/>
              </a:rPr>
              <a:t>IP landmark</a:t>
            </a:r>
            <a:r>
              <a:rPr lang="zh-CN" altLang="en-US" sz="2800" dirty="0">
                <a:latin typeface="+mn-ea"/>
              </a:rPr>
              <a:t>获取地理位置的核心路由器：</a:t>
            </a:r>
            <a:endParaRPr lang="en-US" altLang="zh-CN" sz="2800" dirty="0">
              <a:latin typeface="+mn-ea"/>
            </a:endParaRPr>
          </a:p>
          <a:p>
            <a:pPr marL="1828800" lvl="3" indent="-457200">
              <a:lnSpc>
                <a:spcPct val="150000"/>
              </a:lnSpc>
              <a:buFont typeface="Arial" panose="020B0604020202020204" pitchFamily="34" charset="0"/>
              <a:buChar char="•"/>
            </a:pPr>
            <a:r>
              <a:rPr lang="zh-CN" altLang="en-US" sz="2800" dirty="0">
                <a:latin typeface="+mn-ea"/>
              </a:rPr>
              <a:t>对于逐跳</a:t>
            </a:r>
            <a:r>
              <a:rPr lang="en-US" altLang="zh-CN" sz="2800" dirty="0">
                <a:latin typeface="+mn-ea"/>
              </a:rPr>
              <a:t>RTT&lt;2ms</a:t>
            </a:r>
            <a:r>
              <a:rPr lang="zh-CN" altLang="en-US" sz="2800" dirty="0">
                <a:latin typeface="+mn-ea"/>
              </a:rPr>
              <a:t>的两个路由器，可以确定其地理位置非常接近。</a:t>
            </a:r>
            <a:endParaRPr lang="en-US" altLang="zh-CN" sz="2800" dirty="0">
              <a:latin typeface="+mn-ea"/>
            </a:endParaRPr>
          </a:p>
          <a:p>
            <a:pPr marL="1828800" lvl="3" indent="-457200">
              <a:lnSpc>
                <a:spcPct val="150000"/>
              </a:lnSpc>
              <a:buFont typeface="Arial" panose="020B0604020202020204" pitchFamily="34" charset="0"/>
              <a:buChar char="•"/>
            </a:pPr>
            <a:r>
              <a:rPr lang="zh-CN" altLang="en-US" sz="2800" dirty="0">
                <a:latin typeface="+mn-ea"/>
              </a:rPr>
              <a:t>对于逐跳</a:t>
            </a:r>
            <a:r>
              <a:rPr lang="en-US" altLang="zh-CN" sz="2800" dirty="0">
                <a:latin typeface="+mn-ea"/>
              </a:rPr>
              <a:t>RTT</a:t>
            </a:r>
            <a:r>
              <a:rPr lang="zh-CN" altLang="en-US" sz="2800" dirty="0">
                <a:latin typeface="+mn-ea"/>
              </a:rPr>
              <a:t>较长</a:t>
            </a:r>
            <a:r>
              <a:rPr lang="en-US" altLang="zh-CN" sz="2800" dirty="0">
                <a:latin typeface="+mn-ea"/>
              </a:rPr>
              <a:t>(&gt;2ms)</a:t>
            </a:r>
            <a:r>
              <a:rPr lang="zh-CN" altLang="en-US" sz="2800" dirty="0">
                <a:latin typeface="+mn-ea"/>
              </a:rPr>
              <a:t>的两个路由器，采用时延直接估计距离误差较大，</a:t>
            </a:r>
            <a:r>
              <a:rPr lang="zh-CN" altLang="en-US" sz="2800" b="1" dirty="0">
                <a:solidFill>
                  <a:srgbClr val="FF0000"/>
                </a:solidFill>
                <a:latin typeface="+mn-ea"/>
              </a:rPr>
              <a:t>可将训练数据中按 </a:t>
            </a:r>
            <a:r>
              <a:rPr lang="en-US" altLang="zh-CN" sz="2800" b="1" dirty="0">
                <a:solidFill>
                  <a:srgbClr val="FF0000"/>
                </a:solidFill>
                <a:latin typeface="+mn-ea"/>
              </a:rPr>
              <a:t>&lt;</a:t>
            </a:r>
            <a:r>
              <a:rPr lang="zh-CN" altLang="en-US" sz="2800" b="1" dirty="0">
                <a:solidFill>
                  <a:srgbClr val="FF0000"/>
                </a:solidFill>
                <a:latin typeface="+mn-ea"/>
              </a:rPr>
              <a:t>运营商、地理位置</a:t>
            </a:r>
            <a:r>
              <a:rPr lang="en-US" altLang="zh-CN" sz="2800" b="1" dirty="0">
                <a:solidFill>
                  <a:srgbClr val="FF0000"/>
                </a:solidFill>
                <a:latin typeface="+mn-ea"/>
              </a:rPr>
              <a:t>&gt; </a:t>
            </a:r>
            <a:r>
              <a:rPr lang="zh-CN" altLang="en-US" sz="2800" b="1" dirty="0">
                <a:solidFill>
                  <a:srgbClr val="FF0000"/>
                </a:solidFill>
                <a:latin typeface="+mn-ea"/>
              </a:rPr>
              <a:t>二元组分类</a:t>
            </a:r>
            <a:r>
              <a:rPr lang="zh-CN" altLang="en-US" sz="2800" dirty="0">
                <a:latin typeface="+mn-ea"/>
              </a:rPr>
              <a:t>，并</a:t>
            </a:r>
            <a:r>
              <a:rPr lang="zh-CN" altLang="en-US" sz="2800" b="1" dirty="0">
                <a:solidFill>
                  <a:srgbClr val="FF0000"/>
                </a:solidFill>
                <a:latin typeface="+mn-ea"/>
              </a:rPr>
              <a:t>采用轻量级机器学习模型分别学习简单的时延</a:t>
            </a:r>
            <a:r>
              <a:rPr lang="en-US" altLang="zh-CN" sz="2800" b="1" dirty="0">
                <a:solidFill>
                  <a:srgbClr val="FF0000"/>
                </a:solidFill>
                <a:latin typeface="+mn-ea"/>
              </a:rPr>
              <a:t>-</a:t>
            </a:r>
            <a:r>
              <a:rPr lang="zh-CN" altLang="en-US" sz="2800" b="1" dirty="0">
                <a:solidFill>
                  <a:srgbClr val="FF0000"/>
                </a:solidFill>
                <a:latin typeface="+mn-ea"/>
              </a:rPr>
              <a:t>距离模式</a:t>
            </a:r>
            <a:r>
              <a:rPr lang="zh-CN" altLang="en-US" sz="2800" dirty="0">
                <a:latin typeface="+mn-ea"/>
              </a:rPr>
              <a:t>，再进行类三角定位，从而提高定位精度。</a:t>
            </a:r>
            <a:endParaRPr lang="en-US" altLang="zh-CN" sz="2800" dirty="0">
              <a:latin typeface="+mn-ea"/>
            </a:endParaRPr>
          </a:p>
        </p:txBody>
      </p:sp>
      <p:sp>
        <p:nvSpPr>
          <p:cNvPr id="11" name="文本框 10">
            <a:extLst>
              <a:ext uri="{FF2B5EF4-FFF2-40B4-BE49-F238E27FC236}">
                <a16:creationId xmlns:a16="http://schemas.microsoft.com/office/drawing/2014/main" id="{CC673059-C643-0EF2-6AD5-385F4B5C7D41}"/>
              </a:ext>
            </a:extLst>
          </p:cNvPr>
          <p:cNvSpPr txBox="1"/>
          <p:nvPr/>
        </p:nvSpPr>
        <p:spPr>
          <a:xfrm>
            <a:off x="1534007" y="9588992"/>
            <a:ext cx="18531509" cy="707886"/>
          </a:xfrm>
          <a:prstGeom prst="rect">
            <a:avLst/>
          </a:prstGeom>
          <a:noFill/>
        </p:spPr>
        <p:txBody>
          <a:bodyPr wrap="square">
            <a:spAutoFit/>
          </a:bodyPr>
          <a:lstStyle/>
          <a:p>
            <a:pPr algn="ctr"/>
            <a:r>
              <a:rPr lang="en-US" altLang="zh-CN" sz="4000" dirty="0"/>
              <a:t>RTBG</a:t>
            </a:r>
            <a:r>
              <a:rPr lang="zh-CN" altLang="en-US" sz="4000" dirty="0"/>
              <a:t>：</a:t>
            </a:r>
            <a:r>
              <a:rPr lang="en-US" altLang="zh-CN" sz="4000" dirty="0"/>
              <a:t> Real Topology Based Geolocation</a:t>
            </a:r>
            <a:endParaRPr lang="zh-CN" altLang="en-US" sz="4000" dirty="0"/>
          </a:p>
        </p:txBody>
      </p:sp>
      <p:pic>
        <p:nvPicPr>
          <p:cNvPr id="12" name="图片 11">
            <a:extLst>
              <a:ext uri="{FF2B5EF4-FFF2-40B4-BE49-F238E27FC236}">
                <a16:creationId xmlns:a16="http://schemas.microsoft.com/office/drawing/2014/main" id="{511FB9C5-7B7F-C8A1-B159-5DFD3CE64652}"/>
              </a:ext>
            </a:extLst>
          </p:cNvPr>
          <p:cNvPicPr>
            <a:picLocks noChangeAspect="1"/>
          </p:cNvPicPr>
          <p:nvPr/>
        </p:nvPicPr>
        <p:blipFill rotWithShape="1">
          <a:blip r:embed="rId3"/>
          <a:srcRect l="2538" t="1745" r="50626" b="57751"/>
          <a:stretch/>
        </p:blipFill>
        <p:spPr>
          <a:xfrm>
            <a:off x="17732587" y="3097084"/>
            <a:ext cx="3280830" cy="2512146"/>
          </a:xfrm>
          <a:prstGeom prst="rect">
            <a:avLst/>
          </a:prstGeom>
        </p:spPr>
      </p:pic>
    </p:spTree>
    <p:extLst>
      <p:ext uri="{BB962C8B-B14F-4D97-AF65-F5344CB8AC3E}">
        <p14:creationId xmlns:p14="http://schemas.microsoft.com/office/powerpoint/2010/main" val="3883931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65C053-845D-9C12-EA93-9A10B2020C6E}"/>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6DA3E473-CD93-9421-03B6-8EA54BFC0332}"/>
              </a:ext>
            </a:extLst>
          </p:cNvPr>
          <p:cNvSpPr txBox="1"/>
          <p:nvPr/>
        </p:nvSpPr>
        <p:spPr>
          <a:xfrm>
            <a:off x="1215341" y="247303"/>
            <a:ext cx="19168841" cy="10275634"/>
          </a:xfrm>
          <a:prstGeom prst="rect">
            <a:avLst/>
          </a:prstGeom>
          <a:noFill/>
        </p:spPr>
        <p:txBody>
          <a:bodyPr wrap="square">
            <a:spAutoFit/>
          </a:bodyPr>
          <a:lstStyle/>
          <a:p>
            <a:r>
              <a:rPr lang="zh-CN" altLang="en-US" sz="3600" b="1" dirty="0">
                <a:latin typeface="+mn-ea"/>
              </a:rPr>
              <a:t>研究挑战：</a:t>
            </a:r>
            <a:endParaRPr lang="en-US" altLang="zh-CN" sz="3600" b="1" dirty="0">
              <a:latin typeface="+mn-ea"/>
            </a:endParaRPr>
          </a:p>
          <a:p>
            <a:pPr marL="457200" indent="-457200">
              <a:lnSpc>
                <a:spcPct val="150000"/>
              </a:lnSpc>
              <a:buFont typeface="Arial" panose="020B0604020202020204" pitchFamily="34" charset="0"/>
              <a:buChar char="•"/>
            </a:pPr>
            <a:r>
              <a:rPr lang="en-US" altLang="zh-CN" sz="2800" b="1" dirty="0">
                <a:solidFill>
                  <a:srgbClr val="FF0000"/>
                </a:solidFill>
                <a:latin typeface="+mn-ea"/>
              </a:rPr>
              <a:t>Source Address Restriction</a:t>
            </a:r>
            <a:r>
              <a:rPr lang="zh-CN" altLang="en-US" sz="2800" b="1" dirty="0">
                <a:solidFill>
                  <a:srgbClr val="FF0000"/>
                </a:solidFill>
                <a:latin typeface="+mn-ea"/>
              </a:rPr>
              <a:t>（</a:t>
            </a:r>
            <a:r>
              <a:rPr lang="en-US" altLang="zh-CN" sz="2800" b="1" dirty="0">
                <a:solidFill>
                  <a:srgbClr val="FF0000"/>
                </a:solidFill>
                <a:latin typeface="+mn-ea"/>
              </a:rPr>
              <a:t>SAR</a:t>
            </a:r>
            <a:r>
              <a:rPr lang="zh-CN" altLang="en-US" sz="2800" b="1" dirty="0">
                <a:solidFill>
                  <a:srgbClr val="FF0000"/>
                </a:solidFill>
                <a:latin typeface="+mn-ea"/>
              </a:rPr>
              <a:t>）</a:t>
            </a:r>
            <a:endParaRPr lang="en-US" altLang="zh-CN" sz="2800" b="1" dirty="0">
              <a:solidFill>
                <a:srgbClr val="FF0000"/>
              </a:solidFill>
              <a:latin typeface="+mn-ea"/>
            </a:endParaRPr>
          </a:p>
          <a:p>
            <a:pPr marL="914400" lvl="1" indent="-457200">
              <a:lnSpc>
                <a:spcPct val="150000"/>
              </a:lnSpc>
              <a:buFont typeface="Arial" panose="020B0604020202020204" pitchFamily="34" charset="0"/>
              <a:buChar char="•"/>
            </a:pPr>
            <a:r>
              <a:rPr lang="zh-CN" altLang="en-US" sz="2800" dirty="0">
                <a:latin typeface="+mn-ea"/>
              </a:rPr>
              <a:t>部分路由器会丢弃来自一些特定地址的数据报文，使部分地区</a:t>
            </a:r>
            <a:r>
              <a:rPr lang="en-US" altLang="zh-CN" sz="2800" dirty="0">
                <a:latin typeface="+mn-ea"/>
              </a:rPr>
              <a:t>/</a:t>
            </a:r>
            <a:r>
              <a:rPr lang="zh-CN" altLang="en-US" sz="2800" dirty="0">
                <a:latin typeface="+mn-ea"/>
              </a:rPr>
              <a:t>运营商网络的机器无法探测</a:t>
            </a:r>
            <a:endParaRPr lang="en-US" altLang="zh-CN" sz="2800" dirty="0">
              <a:latin typeface="+mn-ea"/>
            </a:endParaRPr>
          </a:p>
          <a:p>
            <a:pPr marL="914400" lvl="1" indent="-457200">
              <a:lnSpc>
                <a:spcPct val="150000"/>
              </a:lnSpc>
              <a:buFont typeface="Arial" panose="020B0604020202020204" pitchFamily="34" charset="0"/>
              <a:buChar char="•"/>
            </a:pPr>
            <a:r>
              <a:rPr lang="en-US" altLang="zh-CN" sz="2800" dirty="0">
                <a:latin typeface="+mn-ea"/>
              </a:rPr>
              <a:t>Geo-blocking</a:t>
            </a:r>
            <a:r>
              <a:rPr lang="zh-CN" altLang="en-US" sz="2800" dirty="0">
                <a:solidFill>
                  <a:srgbClr val="000000"/>
                </a:solidFill>
                <a:latin typeface="work sans" panose="020F0502020204030204" pitchFamily="2" charset="0"/>
              </a:rPr>
              <a:t>部署在</a:t>
            </a:r>
            <a:r>
              <a:rPr lang="en-US" altLang="zh-CN" sz="2800" dirty="0">
                <a:latin typeface="+mn-ea"/>
              </a:rPr>
              <a:t>web</a:t>
            </a:r>
            <a:r>
              <a:rPr lang="zh-CN" altLang="en-US" sz="2800" dirty="0">
                <a:latin typeface="+mn-ea"/>
              </a:rPr>
              <a:t>应用或平台，</a:t>
            </a:r>
            <a:r>
              <a:rPr lang="zh-CN" altLang="en-US" sz="2800" b="0" i="0" dirty="0">
                <a:solidFill>
                  <a:srgbClr val="000000"/>
                </a:solidFill>
                <a:effectLst/>
                <a:latin typeface="work sans" panose="020F0502020204030204" pitchFamily="2" charset="0"/>
              </a:rPr>
              <a:t>使用</a:t>
            </a:r>
            <a:r>
              <a:rPr lang="en-US" altLang="zh-CN" sz="2800" b="0" i="0" dirty="0">
                <a:solidFill>
                  <a:srgbClr val="000000"/>
                </a:solidFill>
                <a:effectLst/>
                <a:latin typeface="work sans" panose="020F0502020204030204" pitchFamily="2" charset="0"/>
              </a:rPr>
              <a:t>IP</a:t>
            </a:r>
            <a:r>
              <a:rPr lang="zh-CN" altLang="en-US" sz="2800" b="0" i="0" dirty="0">
                <a:solidFill>
                  <a:srgbClr val="000000"/>
                </a:solidFill>
                <a:effectLst/>
                <a:latin typeface="work sans" panose="020F0502020204030204" pitchFamily="2" charset="0"/>
              </a:rPr>
              <a:t>地址或</a:t>
            </a:r>
            <a:r>
              <a:rPr lang="en-US" altLang="zh-CN" sz="2800" b="0" i="0" dirty="0">
                <a:solidFill>
                  <a:srgbClr val="000000"/>
                </a:solidFill>
                <a:effectLst/>
                <a:latin typeface="work sans" panose="020F0502020204030204" pitchFamily="2" charset="0"/>
              </a:rPr>
              <a:t>GPS</a:t>
            </a:r>
            <a:r>
              <a:rPr lang="zh-CN" altLang="en-US" sz="2800" b="0" i="0" dirty="0">
                <a:solidFill>
                  <a:srgbClr val="000000"/>
                </a:solidFill>
                <a:effectLst/>
                <a:latin typeface="work sans" panose="020F0502020204030204" pitchFamily="2" charset="0"/>
              </a:rPr>
              <a:t>过滤请求</a:t>
            </a:r>
            <a:r>
              <a:rPr lang="zh-CN" altLang="en-US" sz="2800" b="0" i="0" dirty="0">
                <a:solidFill>
                  <a:srgbClr val="000000"/>
                </a:solidFill>
                <a:effectLst/>
                <a:latin typeface="+mn-ea"/>
              </a:rPr>
              <a:t>；</a:t>
            </a:r>
            <a:r>
              <a:rPr lang="en-US" altLang="zh-CN" sz="2800" dirty="0">
                <a:latin typeface="+mn-ea"/>
              </a:rPr>
              <a:t>SAR</a:t>
            </a:r>
            <a:r>
              <a:rPr lang="zh-CN" altLang="en-US" sz="2800" dirty="0">
                <a:latin typeface="+mn-ea"/>
              </a:rPr>
              <a:t>部署在路由器，使用</a:t>
            </a:r>
            <a:r>
              <a:rPr lang="en-US" altLang="zh-CN" sz="2800" dirty="0">
                <a:latin typeface="+mn-ea"/>
              </a:rPr>
              <a:t>IP</a:t>
            </a:r>
            <a:r>
              <a:rPr lang="zh-CN" altLang="en-US" sz="2800" dirty="0">
                <a:latin typeface="+mn-ea"/>
              </a:rPr>
              <a:t>地址设置访问规则。</a:t>
            </a:r>
            <a:endParaRPr lang="en-US" altLang="zh-CN" sz="2800" dirty="0">
              <a:latin typeface="+mn-ea"/>
            </a:endParaRPr>
          </a:p>
          <a:p>
            <a:pPr marL="914400" lvl="1" indent="-457200">
              <a:lnSpc>
                <a:spcPct val="150000"/>
              </a:lnSpc>
              <a:buFont typeface="Arial" panose="020B0604020202020204" pitchFamily="34" charset="0"/>
              <a:buChar char="•"/>
            </a:pPr>
            <a:r>
              <a:rPr lang="zh-CN" altLang="en-US" sz="2800" dirty="0">
                <a:latin typeface="+mn-ea"/>
              </a:rPr>
              <a:t>解决方法：在测量过程中，通过不同区域、不同运营商的</a:t>
            </a:r>
            <a:r>
              <a:rPr lang="en-US" altLang="zh-CN" sz="2800" dirty="0">
                <a:latin typeface="+mn-ea"/>
              </a:rPr>
              <a:t>looking glass</a:t>
            </a:r>
            <a:r>
              <a:rPr lang="zh-CN" altLang="en-US" sz="2800" dirty="0">
                <a:latin typeface="+mn-ea"/>
              </a:rPr>
              <a:t>进行探测，可以规避这个问题。</a:t>
            </a:r>
            <a:r>
              <a:rPr lang="zh-CN" altLang="en-US" sz="2800" b="1" dirty="0">
                <a:solidFill>
                  <a:srgbClr val="FF0000"/>
                </a:solidFill>
                <a:latin typeface="+mn-ea"/>
              </a:rPr>
              <a:t>只要有</a:t>
            </a:r>
            <a:r>
              <a:rPr lang="en-US" altLang="zh-CN" sz="2800" b="1" dirty="0">
                <a:solidFill>
                  <a:srgbClr val="FF0000"/>
                </a:solidFill>
                <a:latin typeface="+mn-ea"/>
              </a:rPr>
              <a:t>looking glass</a:t>
            </a:r>
            <a:r>
              <a:rPr lang="zh-CN" altLang="en-US" sz="2800" b="1" dirty="0">
                <a:solidFill>
                  <a:srgbClr val="FF0000"/>
                </a:solidFill>
                <a:latin typeface="+mn-ea"/>
              </a:rPr>
              <a:t>能够探测到目标路由器，就能够通过已有拓扑获知出目标路由器的近邻路由器，从而进行定位</a:t>
            </a:r>
            <a:endParaRPr lang="en-US" altLang="zh-CN" sz="2800" b="1" dirty="0">
              <a:solidFill>
                <a:srgbClr val="FF0000"/>
              </a:solidFill>
              <a:latin typeface="+mn-ea"/>
            </a:endParaRPr>
          </a:p>
          <a:p>
            <a:pPr marL="914400" lvl="1" indent="-457200">
              <a:lnSpc>
                <a:spcPct val="150000"/>
              </a:lnSpc>
              <a:buFont typeface="Arial" panose="020B0604020202020204" pitchFamily="34" charset="0"/>
              <a:buChar char="•"/>
            </a:pPr>
            <a:r>
              <a:rPr lang="zh-CN" altLang="en-US" sz="2800" dirty="0">
                <a:latin typeface="+mn-ea"/>
              </a:rPr>
              <a:t>若不存在到对应目的地址的可用测量数据，则可能发生了</a:t>
            </a:r>
            <a:r>
              <a:rPr lang="en-US" altLang="zh-CN" sz="2800" dirty="0">
                <a:latin typeface="+mn-ea"/>
              </a:rPr>
              <a:t>ICMP Filtering</a:t>
            </a:r>
            <a:r>
              <a:rPr lang="zh-CN" altLang="en-US" sz="2800" dirty="0">
                <a:latin typeface="+mn-ea"/>
              </a:rPr>
              <a:t>，而不是</a:t>
            </a:r>
            <a:r>
              <a:rPr lang="en-US" altLang="zh-CN" sz="2800" dirty="0">
                <a:latin typeface="+mn-ea"/>
              </a:rPr>
              <a:t>SAR</a:t>
            </a:r>
            <a:r>
              <a:rPr lang="zh-CN" altLang="en-US" sz="2800" dirty="0">
                <a:latin typeface="+mn-ea"/>
              </a:rPr>
              <a:t>。</a:t>
            </a:r>
            <a:endParaRPr lang="en-US" altLang="zh-CN" sz="2800" dirty="0">
              <a:latin typeface="+mn-ea"/>
            </a:endParaRPr>
          </a:p>
          <a:p>
            <a:pPr marL="457200" indent="-457200">
              <a:lnSpc>
                <a:spcPct val="150000"/>
              </a:lnSpc>
              <a:buFont typeface="Arial" panose="020B0604020202020204" pitchFamily="34" charset="0"/>
              <a:buChar char="•"/>
            </a:pPr>
            <a:r>
              <a:rPr lang="en-US" altLang="zh-CN" sz="2800" b="1" dirty="0">
                <a:solidFill>
                  <a:srgbClr val="FF0000"/>
                </a:solidFill>
                <a:latin typeface="+mn-ea"/>
              </a:rPr>
              <a:t>ICMP Filtering</a:t>
            </a:r>
            <a:r>
              <a:rPr lang="zh-CN" altLang="en-US" sz="2800" b="1" dirty="0">
                <a:solidFill>
                  <a:srgbClr val="FF0000"/>
                </a:solidFill>
                <a:latin typeface="+mn-ea"/>
              </a:rPr>
              <a:t>：</a:t>
            </a:r>
            <a:endParaRPr lang="en-US" altLang="zh-CN" sz="2800" b="1" dirty="0">
              <a:solidFill>
                <a:srgbClr val="FF0000"/>
              </a:solidFill>
              <a:latin typeface="+mn-ea"/>
            </a:endParaRPr>
          </a:p>
          <a:p>
            <a:pPr marL="914400" lvl="1" indent="-457200">
              <a:lnSpc>
                <a:spcPct val="150000"/>
              </a:lnSpc>
              <a:buFont typeface="Arial" panose="020B0604020202020204" pitchFamily="34" charset="0"/>
              <a:buChar char="•"/>
            </a:pPr>
            <a:r>
              <a:rPr lang="zh-CN" altLang="en-US" sz="2800" dirty="0">
                <a:latin typeface="+mn-ea"/>
              </a:rPr>
              <a:t>由于网管配置，部分设备或路由器会直接过滤掉特定类型的</a:t>
            </a:r>
            <a:r>
              <a:rPr lang="en-US" altLang="zh-CN" sz="2800" dirty="0">
                <a:latin typeface="+mn-ea"/>
              </a:rPr>
              <a:t>ICMP</a:t>
            </a:r>
            <a:r>
              <a:rPr lang="zh-CN" altLang="en-US" sz="2800" dirty="0">
                <a:latin typeface="+mn-ea"/>
              </a:rPr>
              <a:t>报文。</a:t>
            </a:r>
            <a:endParaRPr lang="en-US" altLang="zh-CN" sz="2800" dirty="0">
              <a:latin typeface="+mn-ea"/>
            </a:endParaRPr>
          </a:p>
          <a:p>
            <a:pPr marL="1371600" lvl="2" indent="-457200">
              <a:lnSpc>
                <a:spcPct val="150000"/>
              </a:lnSpc>
              <a:buFont typeface="Arial" panose="020B0604020202020204" pitchFamily="34" charset="0"/>
              <a:buChar char="•"/>
            </a:pPr>
            <a:r>
              <a:rPr lang="zh-CN" altLang="en-US" sz="2800" dirty="0">
                <a:latin typeface="+mn-ea"/>
              </a:rPr>
              <a:t>过滤</a:t>
            </a:r>
            <a:r>
              <a:rPr lang="en-US" altLang="zh-CN" sz="2800" dirty="0">
                <a:latin typeface="+mn-ea"/>
              </a:rPr>
              <a:t>ICMP Echo Request</a:t>
            </a:r>
            <a:r>
              <a:rPr lang="zh-CN" altLang="en-US" sz="2800" dirty="0">
                <a:latin typeface="+mn-ea"/>
              </a:rPr>
              <a:t>：无法</a:t>
            </a:r>
            <a:r>
              <a:rPr lang="en-US" altLang="zh-CN" sz="2800" dirty="0">
                <a:latin typeface="+mn-ea"/>
              </a:rPr>
              <a:t>ping</a:t>
            </a:r>
            <a:r>
              <a:rPr lang="zh-CN" altLang="en-US" sz="2800" dirty="0">
                <a:latin typeface="+mn-ea"/>
              </a:rPr>
              <a:t>，后续所有</a:t>
            </a:r>
            <a:r>
              <a:rPr lang="en-US" altLang="zh-CN" sz="2800" dirty="0">
                <a:latin typeface="+mn-ea"/>
              </a:rPr>
              <a:t>traceroute</a:t>
            </a:r>
            <a:r>
              <a:rPr lang="zh-CN" altLang="en-US" sz="2800" dirty="0">
                <a:latin typeface="+mn-ea"/>
              </a:rPr>
              <a:t>均无法完成</a:t>
            </a:r>
            <a:endParaRPr lang="en-US" altLang="zh-CN" sz="2800" dirty="0">
              <a:latin typeface="+mn-ea"/>
            </a:endParaRPr>
          </a:p>
          <a:p>
            <a:pPr marL="1371600" lvl="2" indent="-457200">
              <a:lnSpc>
                <a:spcPct val="150000"/>
              </a:lnSpc>
              <a:buFont typeface="Arial" panose="020B0604020202020204" pitchFamily="34" charset="0"/>
              <a:buChar char="•"/>
            </a:pPr>
            <a:r>
              <a:rPr lang="zh-CN" altLang="en-US" sz="2800" dirty="0">
                <a:latin typeface="+mn-ea"/>
              </a:rPr>
              <a:t>如果</a:t>
            </a:r>
            <a:r>
              <a:rPr lang="en-US" altLang="zh-CN" sz="2800" dirty="0">
                <a:latin typeface="+mn-ea"/>
              </a:rPr>
              <a:t>ICMP Echo Reply</a:t>
            </a:r>
            <a:r>
              <a:rPr lang="zh-CN" altLang="en-US" sz="2800" dirty="0">
                <a:latin typeface="+mn-ea"/>
              </a:rPr>
              <a:t>：无法</a:t>
            </a:r>
            <a:r>
              <a:rPr lang="en-US" altLang="zh-CN" sz="2800" dirty="0">
                <a:latin typeface="+mn-ea"/>
              </a:rPr>
              <a:t>ping</a:t>
            </a:r>
            <a:r>
              <a:rPr lang="zh-CN" altLang="en-US" sz="2800" dirty="0">
                <a:latin typeface="+mn-ea"/>
              </a:rPr>
              <a:t>，中间路由器能看到，</a:t>
            </a:r>
            <a:r>
              <a:rPr lang="en-US" altLang="zh-CN" sz="2800" dirty="0">
                <a:latin typeface="+mn-ea"/>
              </a:rPr>
              <a:t>destination</a:t>
            </a:r>
            <a:r>
              <a:rPr lang="zh-CN" altLang="en-US" sz="2800" dirty="0">
                <a:latin typeface="+mn-ea"/>
              </a:rPr>
              <a:t>看不到</a:t>
            </a:r>
            <a:endParaRPr lang="en-US" altLang="zh-CN" sz="2800" dirty="0">
              <a:latin typeface="+mn-ea"/>
            </a:endParaRPr>
          </a:p>
          <a:p>
            <a:pPr marL="1371600" lvl="2" indent="-457200">
              <a:lnSpc>
                <a:spcPct val="150000"/>
              </a:lnSpc>
              <a:buFont typeface="Arial" panose="020B0604020202020204" pitchFamily="34" charset="0"/>
              <a:buChar char="•"/>
            </a:pPr>
            <a:r>
              <a:rPr lang="zh-CN" altLang="en-US" sz="2800" dirty="0">
                <a:latin typeface="+mn-ea"/>
              </a:rPr>
              <a:t>过滤</a:t>
            </a:r>
            <a:r>
              <a:rPr lang="en-US" altLang="zh-CN" sz="2800" dirty="0">
                <a:latin typeface="+mn-ea"/>
              </a:rPr>
              <a:t>ICMP TTL-expired</a:t>
            </a:r>
            <a:r>
              <a:rPr lang="zh-CN" altLang="en-US" sz="2800" dirty="0">
                <a:latin typeface="+mn-ea"/>
              </a:rPr>
              <a:t>报文：可以</a:t>
            </a:r>
            <a:r>
              <a:rPr lang="en-US" altLang="zh-CN" sz="2800" dirty="0">
                <a:latin typeface="+mn-ea"/>
              </a:rPr>
              <a:t>ping</a:t>
            </a:r>
            <a:r>
              <a:rPr lang="zh-CN" altLang="en-US" sz="2800" dirty="0">
                <a:latin typeface="+mn-ea"/>
              </a:rPr>
              <a:t>，后续除</a:t>
            </a:r>
            <a:r>
              <a:rPr lang="en-US" altLang="zh-CN" sz="2800" dirty="0">
                <a:latin typeface="+mn-ea"/>
              </a:rPr>
              <a:t>destination</a:t>
            </a:r>
            <a:r>
              <a:rPr lang="zh-CN" altLang="en-US" sz="2800" dirty="0">
                <a:latin typeface="+mn-ea"/>
              </a:rPr>
              <a:t>外全无法看到</a:t>
            </a:r>
            <a:endParaRPr lang="en-US" altLang="zh-CN" sz="2800" dirty="0">
              <a:latin typeface="+mn-ea"/>
            </a:endParaRPr>
          </a:p>
          <a:p>
            <a:pPr marL="1371600" lvl="2" indent="-457200">
              <a:lnSpc>
                <a:spcPct val="150000"/>
              </a:lnSpc>
              <a:buFont typeface="Arial" panose="020B0604020202020204" pitchFamily="34" charset="0"/>
              <a:buChar char="•"/>
            </a:pPr>
            <a:r>
              <a:rPr lang="zh-CN" altLang="en-US" sz="2800" dirty="0">
                <a:latin typeface="+mn-ea"/>
              </a:rPr>
              <a:t>过滤所有</a:t>
            </a:r>
            <a:r>
              <a:rPr lang="en-US" altLang="zh-CN" sz="2800" dirty="0">
                <a:latin typeface="+mn-ea"/>
              </a:rPr>
              <a:t>ICMP</a:t>
            </a:r>
            <a:r>
              <a:rPr lang="zh-CN" altLang="en-US" sz="2800" dirty="0">
                <a:latin typeface="+mn-ea"/>
              </a:rPr>
              <a:t>报文：无法</a:t>
            </a:r>
            <a:r>
              <a:rPr lang="en-US" altLang="zh-CN" sz="2800" dirty="0">
                <a:latin typeface="+mn-ea"/>
              </a:rPr>
              <a:t>ping</a:t>
            </a:r>
            <a:r>
              <a:rPr lang="zh-CN" altLang="en-US" sz="2800" dirty="0">
                <a:latin typeface="+mn-ea"/>
              </a:rPr>
              <a:t>，后续所有</a:t>
            </a:r>
            <a:r>
              <a:rPr lang="en-US" altLang="zh-CN" sz="2800" dirty="0">
                <a:latin typeface="+mn-ea"/>
              </a:rPr>
              <a:t>traceroute</a:t>
            </a:r>
            <a:r>
              <a:rPr lang="zh-CN" altLang="en-US" sz="2800" dirty="0">
                <a:latin typeface="+mn-ea"/>
              </a:rPr>
              <a:t>均无法完成</a:t>
            </a:r>
            <a:endParaRPr lang="en-US" altLang="zh-CN" sz="2800" dirty="0">
              <a:latin typeface="+mn-ea"/>
            </a:endParaRPr>
          </a:p>
          <a:p>
            <a:pPr marL="914400" lvl="1" indent="-457200">
              <a:lnSpc>
                <a:spcPct val="150000"/>
              </a:lnSpc>
              <a:buFont typeface="Arial" panose="020B0604020202020204" pitchFamily="34" charset="0"/>
              <a:buChar char="•"/>
            </a:pPr>
            <a:r>
              <a:rPr lang="en-US" altLang="zh-CN" sz="2800" dirty="0">
                <a:latin typeface="+mn-ea"/>
              </a:rPr>
              <a:t>IMCP</a:t>
            </a:r>
            <a:r>
              <a:rPr lang="zh-CN" altLang="en-US" sz="2800" dirty="0">
                <a:latin typeface="+mn-ea"/>
              </a:rPr>
              <a:t>在</a:t>
            </a:r>
            <a:r>
              <a:rPr lang="en-US" altLang="zh-CN" sz="2800" dirty="0">
                <a:latin typeface="+mn-ea"/>
              </a:rPr>
              <a:t>MTU</a:t>
            </a:r>
            <a:r>
              <a:rPr lang="zh-CN" altLang="en-US" sz="2800" dirty="0">
                <a:latin typeface="+mn-ea"/>
              </a:rPr>
              <a:t>协商等过程中发挥作用。核心路由器往往会选择降低</a:t>
            </a:r>
            <a:r>
              <a:rPr lang="en-US" altLang="zh-CN" sz="2800" dirty="0">
                <a:latin typeface="+mn-ea"/>
              </a:rPr>
              <a:t>ICMP</a:t>
            </a:r>
            <a:r>
              <a:rPr lang="zh-CN" altLang="en-US" sz="2800" dirty="0">
                <a:latin typeface="+mn-ea"/>
              </a:rPr>
              <a:t>协议的优先级</a:t>
            </a:r>
            <a:endParaRPr lang="en-US" altLang="zh-CN" sz="2800" dirty="0">
              <a:latin typeface="+mn-ea"/>
            </a:endParaRPr>
          </a:p>
          <a:p>
            <a:pPr lvl="1">
              <a:lnSpc>
                <a:spcPct val="150000"/>
              </a:lnSpc>
            </a:pPr>
            <a:r>
              <a:rPr lang="en-US" altLang="zh-CN" sz="2800" dirty="0">
                <a:latin typeface="+mn-ea"/>
              </a:rPr>
              <a:t>  </a:t>
            </a:r>
            <a:r>
              <a:rPr lang="zh-CN" altLang="en-US" sz="2800" dirty="0">
                <a:latin typeface="+mn-ea"/>
              </a:rPr>
              <a:t>（</a:t>
            </a:r>
            <a:r>
              <a:rPr lang="en-US" altLang="zh-CN" sz="2800" dirty="0">
                <a:latin typeface="+mn-ea"/>
              </a:rPr>
              <a:t>backbone routers are known to </a:t>
            </a:r>
            <a:r>
              <a:rPr lang="en-US" altLang="zh-CN" sz="2800" dirty="0" err="1">
                <a:latin typeface="+mn-ea"/>
              </a:rPr>
              <a:t>deprioritise</a:t>
            </a:r>
            <a:r>
              <a:rPr lang="en-US" altLang="zh-CN" sz="2800" dirty="0">
                <a:latin typeface="+mn-ea"/>
              </a:rPr>
              <a:t> ICMP</a:t>
            </a:r>
            <a:r>
              <a:rPr lang="zh-CN" altLang="en-US" sz="2800" dirty="0">
                <a:latin typeface="+mn-ea"/>
              </a:rPr>
              <a:t>）</a:t>
            </a:r>
            <a:r>
              <a:rPr lang="zh-CN" altLang="en-US" sz="2800" b="1" dirty="0">
                <a:solidFill>
                  <a:srgbClr val="FF0000"/>
                </a:solidFill>
                <a:latin typeface="+mn-ea"/>
              </a:rPr>
              <a:t>而不是直接过滤所有的</a:t>
            </a:r>
            <a:r>
              <a:rPr lang="en-US" altLang="zh-CN" sz="2800" b="1" dirty="0">
                <a:solidFill>
                  <a:srgbClr val="FF0000"/>
                </a:solidFill>
                <a:latin typeface="+mn-ea"/>
              </a:rPr>
              <a:t>ICMP</a:t>
            </a:r>
            <a:r>
              <a:rPr lang="zh-CN" altLang="en-US" sz="2800" b="1" dirty="0">
                <a:solidFill>
                  <a:srgbClr val="FF0000"/>
                </a:solidFill>
                <a:latin typeface="+mn-ea"/>
              </a:rPr>
              <a:t>报文</a:t>
            </a:r>
            <a:r>
              <a:rPr lang="zh-CN" altLang="en-US" sz="2800" dirty="0">
                <a:latin typeface="+mn-ea"/>
              </a:rPr>
              <a:t>。</a:t>
            </a:r>
            <a:endParaRPr lang="en-US" altLang="zh-CN" sz="2800" dirty="0">
              <a:latin typeface="+mn-ea"/>
            </a:endParaRPr>
          </a:p>
          <a:p>
            <a:pPr marL="914400" lvl="1" indent="-457200">
              <a:lnSpc>
                <a:spcPct val="150000"/>
              </a:lnSpc>
              <a:buFont typeface="Arial" panose="020B0604020202020204" pitchFamily="34" charset="0"/>
              <a:buChar char="•"/>
            </a:pPr>
            <a:r>
              <a:rPr lang="zh-CN" altLang="en-US" sz="2800" dirty="0">
                <a:latin typeface="+mn-ea"/>
              </a:rPr>
              <a:t>若主干路由器过滤所有</a:t>
            </a:r>
            <a:r>
              <a:rPr lang="en-US" altLang="zh-CN" sz="2800" dirty="0">
                <a:latin typeface="+mn-ea"/>
              </a:rPr>
              <a:t>ICMP</a:t>
            </a:r>
            <a:r>
              <a:rPr lang="zh-CN" altLang="en-US" sz="2800" dirty="0">
                <a:latin typeface="+mn-ea"/>
              </a:rPr>
              <a:t>报文，采用</a:t>
            </a:r>
            <a:r>
              <a:rPr lang="zh-CN" altLang="en-US" sz="2800" b="1" dirty="0">
                <a:solidFill>
                  <a:srgbClr val="FF0000"/>
                </a:solidFill>
                <a:latin typeface="+mn-ea"/>
              </a:rPr>
              <a:t>主动测量手段无法解决此类问题</a:t>
            </a:r>
            <a:r>
              <a:rPr lang="zh-CN" altLang="en-US" sz="2800" dirty="0">
                <a:latin typeface="+mn-ea"/>
              </a:rPr>
              <a:t>，需要通过</a:t>
            </a:r>
            <a:r>
              <a:rPr lang="zh-CN" altLang="en-US" sz="2800" b="1" dirty="0">
                <a:solidFill>
                  <a:srgbClr val="FF0000"/>
                </a:solidFill>
                <a:latin typeface="+mn-ea"/>
              </a:rPr>
              <a:t>位置传播</a:t>
            </a:r>
            <a:r>
              <a:rPr lang="zh-CN" altLang="en-US" sz="2800" dirty="0">
                <a:latin typeface="+mn-ea"/>
              </a:rPr>
              <a:t>进行定位（</a:t>
            </a:r>
            <a:r>
              <a:rPr lang="en-US" altLang="zh-CN" sz="2800" b="1" dirty="0">
                <a:solidFill>
                  <a:srgbClr val="FF0000"/>
                </a:solidFill>
                <a:latin typeface="+mn-ea"/>
              </a:rPr>
              <a:t>TLP</a:t>
            </a:r>
            <a:r>
              <a:rPr lang="zh-CN" altLang="en-US" sz="2800" b="1" dirty="0">
                <a:solidFill>
                  <a:srgbClr val="FF0000"/>
                </a:solidFill>
                <a:latin typeface="+mn-ea"/>
              </a:rPr>
              <a:t>方法</a:t>
            </a:r>
            <a:r>
              <a:rPr lang="zh-CN" altLang="en-US" sz="2800" dirty="0">
                <a:latin typeface="+mn-ea"/>
              </a:rPr>
              <a:t>）</a:t>
            </a:r>
            <a:endParaRPr lang="en-US" altLang="zh-CN" sz="2800" dirty="0">
              <a:latin typeface="+mn-ea"/>
            </a:endParaRPr>
          </a:p>
        </p:txBody>
      </p:sp>
      <p:pic>
        <p:nvPicPr>
          <p:cNvPr id="6" name="图片 5">
            <a:extLst>
              <a:ext uri="{FF2B5EF4-FFF2-40B4-BE49-F238E27FC236}">
                <a16:creationId xmlns:a16="http://schemas.microsoft.com/office/drawing/2014/main" id="{F71D72F0-EF9B-6168-338D-7F8E75F75C3A}"/>
              </a:ext>
            </a:extLst>
          </p:cNvPr>
          <p:cNvPicPr>
            <a:picLocks noChangeAspect="1"/>
          </p:cNvPicPr>
          <p:nvPr/>
        </p:nvPicPr>
        <p:blipFill>
          <a:blip r:embed="rId3"/>
          <a:stretch>
            <a:fillRect/>
          </a:stretch>
        </p:blipFill>
        <p:spPr>
          <a:xfrm>
            <a:off x="16050141" y="4159867"/>
            <a:ext cx="5179842" cy="2450505"/>
          </a:xfrm>
          <a:prstGeom prst="rect">
            <a:avLst/>
          </a:prstGeom>
        </p:spPr>
      </p:pic>
      <p:pic>
        <p:nvPicPr>
          <p:cNvPr id="7" name="图片 6">
            <a:extLst>
              <a:ext uri="{FF2B5EF4-FFF2-40B4-BE49-F238E27FC236}">
                <a16:creationId xmlns:a16="http://schemas.microsoft.com/office/drawing/2014/main" id="{D272B403-2AF8-AB6A-BA45-9C123ACB569F}"/>
              </a:ext>
            </a:extLst>
          </p:cNvPr>
          <p:cNvPicPr>
            <a:picLocks noChangeAspect="1"/>
          </p:cNvPicPr>
          <p:nvPr/>
        </p:nvPicPr>
        <p:blipFill>
          <a:blip r:embed="rId4"/>
          <a:stretch>
            <a:fillRect/>
          </a:stretch>
        </p:blipFill>
        <p:spPr>
          <a:xfrm>
            <a:off x="15910993" y="6718320"/>
            <a:ext cx="5179842" cy="2952202"/>
          </a:xfrm>
          <a:prstGeom prst="rect">
            <a:avLst/>
          </a:prstGeom>
        </p:spPr>
      </p:pic>
    </p:spTree>
    <p:extLst>
      <p:ext uri="{BB962C8B-B14F-4D97-AF65-F5344CB8AC3E}">
        <p14:creationId xmlns:p14="http://schemas.microsoft.com/office/powerpoint/2010/main" val="4081342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CF2E2A-877E-6205-77A3-2471BC47A519}"/>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81AFFA00-FFC0-1293-E275-B4B5AB5C09C8}"/>
              </a:ext>
            </a:extLst>
          </p:cNvPr>
          <p:cNvSpPr txBox="1"/>
          <p:nvPr/>
        </p:nvSpPr>
        <p:spPr>
          <a:xfrm>
            <a:off x="1215341" y="331250"/>
            <a:ext cx="19168841" cy="5751318"/>
          </a:xfrm>
          <a:prstGeom prst="rect">
            <a:avLst/>
          </a:prstGeom>
          <a:noFill/>
        </p:spPr>
        <p:txBody>
          <a:bodyPr wrap="square">
            <a:spAutoFit/>
          </a:bodyPr>
          <a:lstStyle/>
          <a:p>
            <a:r>
              <a:rPr lang="zh-CN" altLang="en-US" sz="3600" b="1" dirty="0">
                <a:latin typeface="+mn-ea"/>
              </a:rPr>
              <a:t>研究挑战：</a:t>
            </a:r>
            <a:endParaRPr lang="en-US" altLang="zh-CN" sz="3600" b="1" dirty="0">
              <a:latin typeface="+mn-ea"/>
            </a:endParaRPr>
          </a:p>
          <a:p>
            <a:pPr marL="457200" indent="-457200">
              <a:lnSpc>
                <a:spcPct val="150000"/>
              </a:lnSpc>
              <a:buFont typeface="Arial" panose="020B0604020202020204" pitchFamily="34" charset="0"/>
              <a:buChar char="•"/>
            </a:pPr>
            <a:r>
              <a:rPr lang="zh-CN" altLang="en-US" sz="2800" dirty="0">
                <a:latin typeface="+mn-ea"/>
              </a:rPr>
              <a:t>逐跳</a:t>
            </a:r>
            <a:r>
              <a:rPr lang="en-US" altLang="zh-CN" sz="2800" dirty="0">
                <a:latin typeface="+mn-ea"/>
              </a:rPr>
              <a:t>RTT</a:t>
            </a:r>
            <a:r>
              <a:rPr lang="zh-CN" altLang="en-US" sz="2800" dirty="0">
                <a:latin typeface="+mn-ea"/>
              </a:rPr>
              <a:t>估计的不准确性：</a:t>
            </a:r>
            <a:endParaRPr lang="en-US" altLang="zh-CN" sz="2800" dirty="0">
              <a:latin typeface="+mn-ea"/>
            </a:endParaRPr>
          </a:p>
          <a:p>
            <a:pPr marL="914400" lvl="1" indent="-457200">
              <a:lnSpc>
                <a:spcPct val="150000"/>
              </a:lnSpc>
              <a:buFont typeface="Arial" panose="020B0604020202020204" pitchFamily="34" charset="0"/>
              <a:buChar char="•"/>
            </a:pPr>
            <a:r>
              <a:rPr lang="zh-CN" altLang="en-US" sz="2800" dirty="0">
                <a:latin typeface="+mn-ea"/>
              </a:rPr>
              <a:t>受到不对称路径、随机误差与低优先级的影响，逐跳</a:t>
            </a:r>
            <a:r>
              <a:rPr lang="en-US" altLang="zh-CN" sz="2800" dirty="0">
                <a:latin typeface="+mn-ea"/>
              </a:rPr>
              <a:t>RTT</a:t>
            </a:r>
            <a:r>
              <a:rPr lang="zh-CN" altLang="en-US" sz="2800" dirty="0">
                <a:latin typeface="+mn-ea"/>
              </a:rPr>
              <a:t>估计存在不准确性，这会影响定位时距离的估算。</a:t>
            </a:r>
            <a:endParaRPr lang="en-US" altLang="zh-CN" sz="2800" dirty="0">
              <a:latin typeface="+mn-ea"/>
            </a:endParaRPr>
          </a:p>
          <a:p>
            <a:pPr marL="914400" lvl="1" indent="-457200">
              <a:lnSpc>
                <a:spcPct val="150000"/>
              </a:lnSpc>
              <a:buFont typeface="Arial" panose="020B0604020202020204" pitchFamily="34" charset="0"/>
              <a:buChar char="•"/>
            </a:pPr>
            <a:r>
              <a:rPr lang="zh-CN" altLang="en-US" sz="2800" dirty="0">
                <a:latin typeface="+mn-ea"/>
              </a:rPr>
              <a:t>在每一条</a:t>
            </a:r>
            <a:r>
              <a:rPr lang="en-US" altLang="zh-CN" sz="2800" dirty="0">
                <a:latin typeface="+mn-ea"/>
              </a:rPr>
              <a:t>traceroute</a:t>
            </a:r>
            <a:r>
              <a:rPr lang="zh-CN" altLang="en-US" sz="2800" dirty="0">
                <a:latin typeface="+mn-ea"/>
              </a:rPr>
              <a:t>测量结果中，利用拓扑约束，首先确认其近邻路由器正确性。</a:t>
            </a:r>
            <a:endParaRPr lang="en-US" altLang="zh-CN" sz="2800" dirty="0">
              <a:latin typeface="+mn-ea"/>
            </a:endParaRPr>
          </a:p>
          <a:p>
            <a:pPr marL="914400" lvl="1" indent="-457200">
              <a:lnSpc>
                <a:spcPct val="150000"/>
              </a:lnSpc>
              <a:buFont typeface="Arial" panose="020B0604020202020204" pitchFamily="34" charset="0"/>
              <a:buChar char="•"/>
            </a:pPr>
            <a:r>
              <a:rPr lang="zh-CN" altLang="en-US" sz="2800" dirty="0">
                <a:latin typeface="+mn-ea"/>
              </a:rPr>
              <a:t>如果找到正确邻居与链路，计算并比较已有的逐跳</a:t>
            </a:r>
            <a:r>
              <a:rPr lang="en-US" altLang="zh-CN" sz="2800" dirty="0">
                <a:latin typeface="+mn-ea"/>
              </a:rPr>
              <a:t>RTT</a:t>
            </a:r>
            <a:r>
              <a:rPr lang="zh-CN" altLang="en-US" sz="2800" dirty="0">
                <a:latin typeface="+mn-ea"/>
              </a:rPr>
              <a:t>记录，取最小值作为最终的逐跳</a:t>
            </a:r>
            <a:r>
              <a:rPr lang="en-US" altLang="zh-CN" sz="2800" dirty="0">
                <a:latin typeface="+mn-ea"/>
              </a:rPr>
              <a:t>RTT</a:t>
            </a:r>
            <a:r>
              <a:rPr lang="zh-CN" altLang="en-US" sz="2800" dirty="0">
                <a:latin typeface="+mn-ea"/>
              </a:rPr>
              <a:t>估计，减小随机误差</a:t>
            </a:r>
            <a:endParaRPr lang="en-US" altLang="zh-CN" sz="2800" dirty="0">
              <a:latin typeface="+mn-ea"/>
            </a:endParaRPr>
          </a:p>
          <a:p>
            <a:pPr marL="457200" indent="-457200">
              <a:lnSpc>
                <a:spcPct val="150000"/>
              </a:lnSpc>
              <a:buFont typeface="Arial" panose="020B0604020202020204" pitchFamily="34" charset="0"/>
              <a:buChar char="•"/>
            </a:pPr>
            <a:r>
              <a:rPr lang="zh-CN" altLang="en-US" sz="2800" dirty="0">
                <a:latin typeface="+mn-ea"/>
              </a:rPr>
              <a:t>近邻</a:t>
            </a:r>
            <a:r>
              <a:rPr lang="en-US" altLang="zh-CN" sz="2800" dirty="0">
                <a:latin typeface="+mn-ea"/>
              </a:rPr>
              <a:t>landmark</a:t>
            </a:r>
            <a:r>
              <a:rPr lang="zh-CN" altLang="en-US" sz="2800" dirty="0">
                <a:latin typeface="+mn-ea"/>
              </a:rPr>
              <a:t>缺失，只有较长的</a:t>
            </a:r>
            <a:r>
              <a:rPr lang="en-US" altLang="zh-CN" sz="2800" dirty="0">
                <a:latin typeface="+mn-ea"/>
              </a:rPr>
              <a:t>RTT</a:t>
            </a:r>
            <a:r>
              <a:rPr lang="zh-CN" altLang="en-US" sz="2800" dirty="0">
                <a:latin typeface="+mn-ea"/>
              </a:rPr>
              <a:t>可以用于定位：</a:t>
            </a:r>
            <a:endParaRPr lang="en-US" altLang="zh-CN" sz="2800" dirty="0">
              <a:latin typeface="+mn-ea"/>
            </a:endParaRPr>
          </a:p>
          <a:p>
            <a:pPr marL="914400" lvl="1" indent="-457200">
              <a:lnSpc>
                <a:spcPct val="150000"/>
              </a:lnSpc>
              <a:buFont typeface="Arial" panose="020B0604020202020204" pitchFamily="34" charset="0"/>
              <a:buChar char="•"/>
            </a:pPr>
            <a:r>
              <a:rPr lang="zh-CN" altLang="en-US" sz="2800" dirty="0">
                <a:latin typeface="+mn-ea"/>
              </a:rPr>
              <a:t>此时逐跳</a:t>
            </a:r>
            <a:r>
              <a:rPr lang="en-US" altLang="zh-CN" sz="2800" dirty="0">
                <a:latin typeface="+mn-ea"/>
              </a:rPr>
              <a:t>RTT</a:t>
            </a:r>
            <a:r>
              <a:rPr lang="zh-CN" altLang="en-US" sz="2800" dirty="0">
                <a:latin typeface="+mn-ea"/>
              </a:rPr>
              <a:t>较大，距离较远，直接采用</a:t>
            </a:r>
            <a:r>
              <a:rPr lang="en-US" altLang="zh-CN" sz="2800" dirty="0">
                <a:latin typeface="+mn-ea"/>
              </a:rPr>
              <a:t>CBG/TBG</a:t>
            </a:r>
            <a:r>
              <a:rPr lang="zh-CN" altLang="en-US" sz="2800" dirty="0">
                <a:latin typeface="+mn-ea"/>
              </a:rPr>
              <a:t>方法并不能准确建模待测路由器的位置关系</a:t>
            </a:r>
            <a:endParaRPr lang="en-US" altLang="zh-CN" sz="2800" dirty="0">
              <a:latin typeface="+mn-ea"/>
            </a:endParaRPr>
          </a:p>
          <a:p>
            <a:pPr marL="914400" lvl="1" indent="-457200">
              <a:lnSpc>
                <a:spcPct val="150000"/>
              </a:lnSpc>
              <a:buFont typeface="Arial" panose="020B0604020202020204" pitchFamily="34" charset="0"/>
              <a:buChar char="•"/>
            </a:pPr>
            <a:r>
              <a:rPr lang="zh-CN" altLang="en-US" sz="2800" dirty="0">
                <a:latin typeface="+mn-ea"/>
              </a:rPr>
              <a:t>此时，仅通过时延完全无法精确定位，仅能通过学习转发路径中的模式特征，对待测路由器进行定位。</a:t>
            </a:r>
            <a:endParaRPr lang="en-US" altLang="zh-CN" sz="2800" dirty="0">
              <a:latin typeface="+mn-ea"/>
            </a:endParaRPr>
          </a:p>
          <a:p>
            <a:pPr marL="914400" lvl="1" indent="-457200">
              <a:lnSpc>
                <a:spcPct val="150000"/>
              </a:lnSpc>
              <a:buFont typeface="Arial" panose="020B0604020202020204" pitchFamily="34" charset="0"/>
              <a:buChar char="•"/>
            </a:pPr>
            <a:r>
              <a:rPr lang="zh-CN" altLang="en-US" sz="2800" b="1" dirty="0">
                <a:solidFill>
                  <a:srgbClr val="FF0000"/>
                </a:solidFill>
                <a:latin typeface="+mn-ea"/>
              </a:rPr>
              <a:t>必须采用机器学习方法</a:t>
            </a:r>
            <a:r>
              <a:rPr lang="zh-CN" altLang="en-US" sz="2800" dirty="0">
                <a:latin typeface="+mn-ea"/>
              </a:rPr>
              <a:t>，通过已知地理位置的路由器间的</a:t>
            </a:r>
            <a:r>
              <a:rPr lang="en-US" altLang="zh-CN" sz="2800" dirty="0">
                <a:latin typeface="+mn-ea"/>
              </a:rPr>
              <a:t>RTT</a:t>
            </a:r>
            <a:r>
              <a:rPr lang="zh-CN" altLang="en-US" sz="2800" dirty="0">
                <a:latin typeface="+mn-ea"/>
              </a:rPr>
              <a:t>与地理位置训练模型，预测未知路由器的地理位置</a:t>
            </a:r>
            <a:endParaRPr lang="en-US" altLang="zh-CN" sz="2800" dirty="0">
              <a:latin typeface="+mn-ea"/>
            </a:endParaRPr>
          </a:p>
        </p:txBody>
      </p:sp>
      <p:pic>
        <p:nvPicPr>
          <p:cNvPr id="4" name="图片 3">
            <a:extLst>
              <a:ext uri="{FF2B5EF4-FFF2-40B4-BE49-F238E27FC236}">
                <a16:creationId xmlns:a16="http://schemas.microsoft.com/office/drawing/2014/main" id="{E3338649-AE70-7995-55BF-0FC729F6E6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3235" y="6237763"/>
            <a:ext cx="7628092" cy="1199470"/>
          </a:xfrm>
          <a:prstGeom prst="rect">
            <a:avLst/>
          </a:prstGeom>
        </p:spPr>
      </p:pic>
      <p:pic>
        <p:nvPicPr>
          <p:cNvPr id="6" name="图片 5">
            <a:extLst>
              <a:ext uri="{FF2B5EF4-FFF2-40B4-BE49-F238E27FC236}">
                <a16:creationId xmlns:a16="http://schemas.microsoft.com/office/drawing/2014/main" id="{19ECB105-6FF3-D6C1-899D-DEDAA7B4BF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85887" y="6201836"/>
            <a:ext cx="6082666" cy="4561999"/>
          </a:xfrm>
          <a:prstGeom prst="rect">
            <a:avLst/>
          </a:prstGeom>
        </p:spPr>
      </p:pic>
      <p:pic>
        <p:nvPicPr>
          <p:cNvPr id="7" name="图片 6">
            <a:extLst>
              <a:ext uri="{FF2B5EF4-FFF2-40B4-BE49-F238E27FC236}">
                <a16:creationId xmlns:a16="http://schemas.microsoft.com/office/drawing/2014/main" id="{3D9192D4-8272-239F-AE6B-4189464586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03235" y="7437233"/>
            <a:ext cx="7562724" cy="3326602"/>
          </a:xfrm>
          <a:prstGeom prst="rect">
            <a:avLst/>
          </a:prstGeom>
        </p:spPr>
      </p:pic>
    </p:spTree>
    <p:extLst>
      <p:ext uri="{BB962C8B-B14F-4D97-AF65-F5344CB8AC3E}">
        <p14:creationId xmlns:p14="http://schemas.microsoft.com/office/powerpoint/2010/main" val="417045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7F71B-3A9E-4566-93F2-8A4BBE609CA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7B8AB22-8297-4D4D-B57A-1AD3E5F311F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18497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5463F-6F70-4AB9-B0C8-407E92AB501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4177160-6454-4CAC-AFCD-C85C2C26204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00015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8BF2B24-2720-CA9C-1881-2C34E2382505}"/>
              </a:ext>
            </a:extLst>
          </p:cNvPr>
          <p:cNvSpPr txBox="1"/>
          <p:nvPr/>
        </p:nvSpPr>
        <p:spPr>
          <a:xfrm>
            <a:off x="1943042" y="861756"/>
            <a:ext cx="17713440" cy="7967309"/>
          </a:xfrm>
          <a:prstGeom prst="rect">
            <a:avLst/>
          </a:prstGeom>
          <a:noFill/>
        </p:spPr>
        <p:txBody>
          <a:bodyPr wrap="square">
            <a:spAutoFit/>
          </a:bodyPr>
          <a:lstStyle/>
          <a:p>
            <a:pPr algn="ctr"/>
            <a:r>
              <a:rPr lang="zh-CN" altLang="en-US" sz="4000" b="1" dirty="0">
                <a:latin typeface="+mn-ea"/>
              </a:rPr>
              <a:t>全球核心路由器地理位置测绘研究</a:t>
            </a:r>
            <a:endParaRPr lang="en-US" altLang="zh-CN" sz="4000" b="1" dirty="0">
              <a:latin typeface="+mn-ea"/>
            </a:endParaRPr>
          </a:p>
          <a:p>
            <a:endParaRPr lang="en-US" altLang="zh-CN" sz="2800" dirty="0">
              <a:latin typeface="+mn-ea"/>
            </a:endParaRPr>
          </a:p>
          <a:p>
            <a:r>
              <a:rPr lang="zh-CN" altLang="en-US" sz="2800" b="1" dirty="0">
                <a:latin typeface="+mn-ea"/>
              </a:rPr>
              <a:t>研究背景：</a:t>
            </a:r>
            <a:endParaRPr lang="en-US" altLang="zh-CN" sz="2800" b="1" dirty="0">
              <a:latin typeface="+mn-ea"/>
            </a:endParaRPr>
          </a:p>
          <a:p>
            <a:pPr marL="457200" indent="-457200">
              <a:lnSpc>
                <a:spcPct val="150000"/>
              </a:lnSpc>
              <a:buFont typeface="Arial" panose="020B0604020202020204" pitchFamily="34" charset="0"/>
              <a:buChar char="•"/>
            </a:pPr>
            <a:r>
              <a:rPr lang="zh-CN" altLang="en-US" sz="2800" b="1" dirty="0">
                <a:solidFill>
                  <a:srgbClr val="FF0000"/>
                </a:solidFill>
                <a:latin typeface="+mn-ea"/>
              </a:rPr>
              <a:t>完整</a:t>
            </a:r>
            <a:r>
              <a:rPr lang="zh-CN" altLang="en-US" sz="2800" dirty="0">
                <a:latin typeface="+mn-ea"/>
              </a:rPr>
              <a:t>、</a:t>
            </a:r>
            <a:r>
              <a:rPr lang="zh-CN" altLang="en-US" sz="2800" b="1" dirty="0">
                <a:solidFill>
                  <a:srgbClr val="FF0000"/>
                </a:solidFill>
                <a:latin typeface="+mn-ea"/>
              </a:rPr>
              <a:t>正确</a:t>
            </a:r>
            <a:r>
              <a:rPr lang="zh-CN" altLang="en-US" sz="2800" dirty="0">
                <a:latin typeface="+mn-ea"/>
              </a:rPr>
              <a:t>地测绘出所有核心路由器本身也非常困难。</a:t>
            </a:r>
            <a:endParaRPr lang="en-US" altLang="zh-CN" sz="2800" dirty="0">
              <a:latin typeface="+mn-ea"/>
            </a:endParaRPr>
          </a:p>
          <a:p>
            <a:pPr marL="914400" lvl="1" indent="-457200">
              <a:lnSpc>
                <a:spcPct val="150000"/>
              </a:lnSpc>
              <a:buFont typeface="Arial" panose="020B0604020202020204" pitchFamily="34" charset="0"/>
              <a:buChar char="•"/>
            </a:pPr>
            <a:r>
              <a:rPr lang="zh-CN" altLang="en-US" sz="2800" dirty="0">
                <a:latin typeface="+mn-ea"/>
              </a:rPr>
              <a:t>需要获取尽可能完整的路由器信息：</a:t>
            </a:r>
            <a:endParaRPr lang="en-US" altLang="zh-CN" sz="2800" dirty="0">
              <a:latin typeface="+mn-ea"/>
            </a:endParaRPr>
          </a:p>
          <a:p>
            <a:pPr marL="1371600" lvl="2" indent="-457200">
              <a:lnSpc>
                <a:spcPct val="150000"/>
              </a:lnSpc>
              <a:buFont typeface="Arial" panose="020B0604020202020204" pitchFamily="34" charset="0"/>
              <a:buChar char="•"/>
            </a:pPr>
            <a:r>
              <a:rPr lang="zh-CN" altLang="en-US" sz="2800" dirty="0">
                <a:latin typeface="+mn-ea"/>
              </a:rPr>
              <a:t>路由器级的接口配置与拓扑链接往往被视为商业机密，难以获得所需的大量信息。</a:t>
            </a:r>
            <a:endParaRPr lang="en-US" altLang="zh-CN" sz="2800" dirty="0">
              <a:latin typeface="+mn-ea"/>
            </a:endParaRPr>
          </a:p>
          <a:p>
            <a:pPr marL="1371600" lvl="2" indent="-457200">
              <a:lnSpc>
                <a:spcPct val="150000"/>
              </a:lnSpc>
              <a:buFont typeface="Arial" panose="020B0604020202020204" pitchFamily="34" charset="0"/>
              <a:buChar char="•"/>
            </a:pPr>
            <a:r>
              <a:rPr lang="zh-CN" altLang="en-US" sz="2800" dirty="0">
                <a:latin typeface="+mn-ea"/>
              </a:rPr>
              <a:t>解决方案：</a:t>
            </a:r>
            <a:r>
              <a:rPr lang="zh-CN" altLang="en-US" sz="2800" b="1" dirty="0">
                <a:solidFill>
                  <a:srgbClr val="FF0000"/>
                </a:solidFill>
                <a:latin typeface="+mn-ea"/>
              </a:rPr>
              <a:t>网络层主动探测 </a:t>
            </a:r>
            <a:r>
              <a:rPr lang="en-US" altLang="zh-CN" sz="2800" b="1" dirty="0">
                <a:solidFill>
                  <a:srgbClr val="FF0000"/>
                </a:solidFill>
                <a:latin typeface="+mn-ea"/>
              </a:rPr>
              <a:t>+ </a:t>
            </a:r>
            <a:r>
              <a:rPr lang="zh-CN" altLang="en-US" sz="2800" b="1" dirty="0">
                <a:solidFill>
                  <a:srgbClr val="FF0000"/>
                </a:solidFill>
                <a:latin typeface="+mn-ea"/>
              </a:rPr>
              <a:t>别名解析</a:t>
            </a:r>
            <a:endParaRPr lang="en-US" altLang="zh-CN" sz="2800" dirty="0">
              <a:latin typeface="+mn-ea"/>
            </a:endParaRPr>
          </a:p>
          <a:p>
            <a:pPr marL="1371600" lvl="2" indent="-457200">
              <a:lnSpc>
                <a:spcPct val="150000"/>
              </a:lnSpc>
              <a:buFont typeface="Arial" panose="020B0604020202020204" pitchFamily="34" charset="0"/>
              <a:buChar char="•"/>
            </a:pPr>
            <a:r>
              <a:rPr lang="zh-CN" altLang="en-US" sz="2800" dirty="0">
                <a:latin typeface="+mn-ea"/>
              </a:rPr>
              <a:t>网络层主动探测已经拥有了充足的数据：</a:t>
            </a:r>
            <a:r>
              <a:rPr lang="en-US" altLang="zh-CN" sz="2800" dirty="0">
                <a:latin typeface="+mn-ea"/>
              </a:rPr>
              <a:t>CAIDA Ark</a:t>
            </a:r>
            <a:r>
              <a:rPr lang="zh-CN" altLang="en-US" sz="2800" dirty="0">
                <a:latin typeface="+mn-ea"/>
              </a:rPr>
              <a:t>、</a:t>
            </a:r>
            <a:r>
              <a:rPr lang="en-US" altLang="zh-CN" sz="2800" dirty="0">
                <a:latin typeface="+mn-ea"/>
              </a:rPr>
              <a:t>RIPE Atlas……</a:t>
            </a:r>
          </a:p>
          <a:p>
            <a:pPr marL="914400" lvl="1" indent="-457200">
              <a:lnSpc>
                <a:spcPct val="150000"/>
              </a:lnSpc>
              <a:buFont typeface="Arial" panose="020B0604020202020204" pitchFamily="34" charset="0"/>
              <a:buChar char="•"/>
            </a:pPr>
            <a:r>
              <a:rPr lang="zh-CN" altLang="en-US" sz="2800" b="1" dirty="0">
                <a:solidFill>
                  <a:srgbClr val="FF0000"/>
                </a:solidFill>
                <a:latin typeface="+mn-ea"/>
              </a:rPr>
              <a:t>从测量数据中正确解析各个路由器及其拥有的接口却非常困难</a:t>
            </a:r>
            <a:endParaRPr lang="en-US" altLang="zh-CN" sz="2800" b="1" dirty="0">
              <a:solidFill>
                <a:srgbClr val="FF0000"/>
              </a:solidFill>
              <a:latin typeface="+mn-ea"/>
            </a:endParaRPr>
          </a:p>
          <a:p>
            <a:pPr marL="1371600" lvl="2" indent="-457200">
              <a:lnSpc>
                <a:spcPct val="150000"/>
              </a:lnSpc>
              <a:buFont typeface="Arial" panose="020B0604020202020204" pitchFamily="34" charset="0"/>
              <a:buChar char="•"/>
            </a:pPr>
            <a:r>
              <a:rPr lang="en-US" altLang="zh-CN" sz="2800" dirty="0">
                <a:latin typeface="+mn-ea"/>
              </a:rPr>
              <a:t>CAIDA ITDK ——</a:t>
            </a:r>
            <a:r>
              <a:rPr lang="zh-CN" altLang="en-US" sz="2800" dirty="0">
                <a:latin typeface="+mn-ea"/>
              </a:rPr>
              <a:t>路由器级拓扑测绘研究中最受认可的数据集</a:t>
            </a:r>
            <a:endParaRPr lang="en-US" altLang="zh-CN" sz="2800" dirty="0">
              <a:latin typeface="+mn-ea"/>
            </a:endParaRPr>
          </a:p>
          <a:p>
            <a:pPr marL="1371600" lvl="2" indent="-457200">
              <a:lnSpc>
                <a:spcPct val="150000"/>
              </a:lnSpc>
              <a:buFont typeface="Arial" panose="020B0604020202020204" pitchFamily="34" charset="0"/>
              <a:buChar char="•"/>
            </a:pPr>
            <a:r>
              <a:rPr lang="zh-CN" altLang="en-US" sz="2800" dirty="0">
                <a:latin typeface="+mn-ea"/>
              </a:rPr>
              <a:t>其别名解析依赖于</a:t>
            </a:r>
            <a:r>
              <a:rPr lang="en-US" altLang="zh-CN" sz="2800" dirty="0">
                <a:latin typeface="+mn-ea"/>
              </a:rPr>
              <a:t>IPID</a:t>
            </a:r>
            <a:r>
              <a:rPr lang="zh-CN" altLang="en-US" sz="2800" dirty="0">
                <a:latin typeface="+mn-ea"/>
              </a:rPr>
              <a:t>指纹与图拓扑分析，存在大量推断错误（</a:t>
            </a:r>
            <a:r>
              <a:rPr lang="en-US" altLang="zh-CN" sz="2800" dirty="0" err="1">
                <a:latin typeface="+mn-ea"/>
              </a:rPr>
              <a:t>iffinder</a:t>
            </a:r>
            <a:r>
              <a:rPr lang="en-US" altLang="zh-CN" sz="2800" dirty="0">
                <a:latin typeface="+mn-ea"/>
              </a:rPr>
              <a:t> + MIDAR + </a:t>
            </a:r>
            <a:r>
              <a:rPr lang="en-US" altLang="zh-CN" sz="2800" dirty="0" err="1">
                <a:latin typeface="+mn-ea"/>
              </a:rPr>
              <a:t>kapar</a:t>
            </a:r>
            <a:r>
              <a:rPr lang="zh-CN" altLang="en-US" sz="2800" dirty="0">
                <a:latin typeface="+mn-ea"/>
              </a:rPr>
              <a:t>）</a:t>
            </a:r>
            <a:endParaRPr lang="en-US" altLang="zh-CN" sz="2800" b="1" dirty="0">
              <a:latin typeface="+mn-ea"/>
            </a:endParaRPr>
          </a:p>
          <a:p>
            <a:pPr marL="1371600" lvl="2" indent="-457200">
              <a:lnSpc>
                <a:spcPct val="150000"/>
              </a:lnSpc>
              <a:buFont typeface="Arial" panose="020B0604020202020204" pitchFamily="34" charset="0"/>
              <a:buChar char="•"/>
            </a:pPr>
            <a:r>
              <a:rPr lang="zh-CN" altLang="en-US" sz="2800" dirty="0">
                <a:latin typeface="+mn-ea"/>
              </a:rPr>
              <a:t>研究界关于别名解析工作提出了一些新的见解，但无法满足全球互联网核心路由器测绘的需要。</a:t>
            </a:r>
            <a:endParaRPr lang="en-US" altLang="zh-CN" sz="2800" dirty="0">
              <a:latin typeface="+mn-ea"/>
            </a:endParaRPr>
          </a:p>
          <a:p>
            <a:pPr marL="1371600" lvl="2" indent="-457200">
              <a:lnSpc>
                <a:spcPct val="150000"/>
              </a:lnSpc>
              <a:buFont typeface="Arial" panose="020B0604020202020204" pitchFamily="34" charset="0"/>
              <a:buChar char="•"/>
            </a:pPr>
            <a:r>
              <a:rPr lang="zh-CN" altLang="en-US" sz="2800" b="1" dirty="0">
                <a:latin typeface="+mn-ea"/>
              </a:rPr>
              <a:t>目前仍未有更进一步的研究以实现这一目标</a:t>
            </a:r>
            <a:endParaRPr lang="en-US" altLang="zh-CN" sz="2800" dirty="0">
              <a:latin typeface="+mn-ea"/>
            </a:endParaRPr>
          </a:p>
        </p:txBody>
      </p:sp>
    </p:spTree>
    <p:extLst>
      <p:ext uri="{BB962C8B-B14F-4D97-AF65-F5344CB8AC3E}">
        <p14:creationId xmlns:p14="http://schemas.microsoft.com/office/powerpoint/2010/main" val="757193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8BF2B24-2720-CA9C-1881-2C34E2382505}"/>
              </a:ext>
            </a:extLst>
          </p:cNvPr>
          <p:cNvSpPr txBox="1"/>
          <p:nvPr/>
        </p:nvSpPr>
        <p:spPr>
          <a:xfrm>
            <a:off x="1943042" y="981685"/>
            <a:ext cx="17713440" cy="4089325"/>
          </a:xfrm>
          <a:prstGeom prst="rect">
            <a:avLst/>
          </a:prstGeom>
          <a:noFill/>
        </p:spPr>
        <p:txBody>
          <a:bodyPr wrap="square">
            <a:spAutoFit/>
          </a:bodyPr>
          <a:lstStyle/>
          <a:p>
            <a:pPr algn="ctr"/>
            <a:r>
              <a:rPr lang="zh-CN" altLang="en-US" sz="4000" b="1" dirty="0">
                <a:latin typeface="+mn-ea"/>
              </a:rPr>
              <a:t>全球核心路由器地理位置测绘研究</a:t>
            </a:r>
            <a:endParaRPr lang="en-US" altLang="zh-CN" sz="4000" b="1" dirty="0">
              <a:latin typeface="+mn-ea"/>
            </a:endParaRPr>
          </a:p>
          <a:p>
            <a:endParaRPr lang="en-US" altLang="zh-CN" sz="2800" dirty="0">
              <a:latin typeface="+mn-ea"/>
            </a:endParaRPr>
          </a:p>
          <a:p>
            <a:r>
              <a:rPr lang="zh-CN" altLang="en-US" sz="2800" b="1" dirty="0">
                <a:latin typeface="+mn-ea"/>
              </a:rPr>
              <a:t>重要观察：</a:t>
            </a:r>
            <a:endParaRPr lang="en-US" altLang="zh-CN" sz="2800" b="1" dirty="0">
              <a:latin typeface="+mn-ea"/>
            </a:endParaRPr>
          </a:p>
          <a:p>
            <a:pPr marL="457200" indent="-457200">
              <a:lnSpc>
                <a:spcPct val="150000"/>
              </a:lnSpc>
              <a:buFont typeface="Arial" panose="020B0604020202020204" pitchFamily="34" charset="0"/>
              <a:buChar char="•"/>
            </a:pPr>
            <a:r>
              <a:rPr lang="zh-CN" altLang="en-US" sz="2800" dirty="0">
                <a:latin typeface="+mn-ea"/>
              </a:rPr>
              <a:t>时延</a:t>
            </a:r>
            <a:r>
              <a:rPr lang="en-US" altLang="zh-CN" sz="2800" dirty="0">
                <a:latin typeface="+mn-ea"/>
              </a:rPr>
              <a:t>-</a:t>
            </a:r>
            <a:r>
              <a:rPr lang="zh-CN" altLang="en-US" sz="2800" dirty="0">
                <a:latin typeface="+mn-ea"/>
              </a:rPr>
              <a:t>距离之间并非二元关系，与数据包传输经过的地区也有关：</a:t>
            </a:r>
            <a:endParaRPr lang="en-US" altLang="zh-CN" sz="2800" dirty="0">
              <a:latin typeface="+mn-ea"/>
            </a:endParaRPr>
          </a:p>
          <a:p>
            <a:pPr marL="914400" lvl="1" indent="-457200">
              <a:lnSpc>
                <a:spcPct val="150000"/>
              </a:lnSpc>
              <a:buFont typeface="Arial" panose="020B0604020202020204" pitchFamily="34" charset="0"/>
              <a:buChar char="•"/>
            </a:pPr>
            <a:r>
              <a:rPr lang="zh-CN" altLang="en-US" sz="2800" dirty="0">
                <a:latin typeface="+mn-ea"/>
              </a:rPr>
              <a:t>不同地区的</a:t>
            </a:r>
            <a:r>
              <a:rPr lang="zh-CN" altLang="en-US" sz="2800" b="1" dirty="0">
                <a:solidFill>
                  <a:srgbClr val="FF0000"/>
                </a:solidFill>
                <a:latin typeface="+mn-ea"/>
              </a:rPr>
              <a:t>互联网基础设施状况</a:t>
            </a:r>
            <a:r>
              <a:rPr lang="zh-CN" altLang="en-US" sz="2800" dirty="0">
                <a:latin typeface="+mn-ea"/>
              </a:rPr>
              <a:t>与</a:t>
            </a:r>
            <a:r>
              <a:rPr lang="zh-CN" altLang="en-US" sz="2800" b="1" dirty="0">
                <a:solidFill>
                  <a:srgbClr val="FF0000"/>
                </a:solidFill>
                <a:latin typeface="+mn-ea"/>
              </a:rPr>
              <a:t>网络审查制度</a:t>
            </a:r>
            <a:r>
              <a:rPr lang="zh-CN" altLang="en-US" sz="2800" dirty="0">
                <a:latin typeface="+mn-ea"/>
              </a:rPr>
              <a:t>存在不同，可能导致不同地区网络传输时延模式不同</a:t>
            </a:r>
            <a:endParaRPr lang="en-US" altLang="zh-CN" sz="2800" dirty="0">
              <a:latin typeface="+mn-ea"/>
            </a:endParaRPr>
          </a:p>
          <a:p>
            <a:pPr marL="914400" lvl="1" indent="-457200">
              <a:lnSpc>
                <a:spcPct val="150000"/>
              </a:lnSpc>
              <a:buFont typeface="Arial" panose="020B0604020202020204" pitchFamily="34" charset="0"/>
              <a:buChar char="•"/>
            </a:pPr>
            <a:r>
              <a:rPr lang="zh-CN" altLang="en-US" sz="2800" dirty="0">
                <a:latin typeface="+mn-ea"/>
              </a:rPr>
              <a:t>全球不同区域的时延</a:t>
            </a:r>
            <a:r>
              <a:rPr lang="en-US" altLang="zh-CN" sz="2800" dirty="0">
                <a:latin typeface="+mn-ea"/>
              </a:rPr>
              <a:t>-</a:t>
            </a:r>
            <a:r>
              <a:rPr lang="zh-CN" altLang="en-US" sz="2800" dirty="0">
                <a:latin typeface="+mn-ea"/>
              </a:rPr>
              <a:t>距离线性拟合模型存在巨大差异，不应该使用统一的时延</a:t>
            </a:r>
            <a:r>
              <a:rPr lang="en-US" altLang="zh-CN" sz="2800" dirty="0">
                <a:latin typeface="+mn-ea"/>
              </a:rPr>
              <a:t>-</a:t>
            </a:r>
            <a:r>
              <a:rPr lang="zh-CN" altLang="en-US" sz="2800" dirty="0">
                <a:latin typeface="+mn-ea"/>
              </a:rPr>
              <a:t>距离模型</a:t>
            </a:r>
            <a:endParaRPr lang="en-US" altLang="zh-CN" sz="2800" dirty="0">
              <a:latin typeface="+mn-ea"/>
            </a:endParaRPr>
          </a:p>
          <a:p>
            <a:pPr marL="914400" lvl="1" indent="-457200">
              <a:lnSpc>
                <a:spcPct val="150000"/>
              </a:lnSpc>
              <a:buFont typeface="Arial" panose="020B0604020202020204" pitchFamily="34" charset="0"/>
              <a:buChar char="•"/>
            </a:pPr>
            <a:r>
              <a:rPr lang="zh-CN" altLang="en-US" sz="2800" dirty="0">
                <a:latin typeface="+mn-ea"/>
              </a:rPr>
              <a:t>需要在建模中引入 </a:t>
            </a:r>
            <a:r>
              <a:rPr lang="zh-CN" altLang="en-US" sz="2800" b="1" dirty="0">
                <a:solidFill>
                  <a:srgbClr val="FF0000"/>
                </a:solidFill>
                <a:latin typeface="+mn-ea"/>
              </a:rPr>
              <a:t>“地理位置”</a:t>
            </a:r>
            <a:r>
              <a:rPr lang="zh-CN" altLang="en-US" sz="2800" dirty="0">
                <a:latin typeface="+mn-ea"/>
              </a:rPr>
              <a:t> 这一维度，以提高模型拟合能力，更精确刻画不同区域的时延特征。</a:t>
            </a:r>
            <a:endParaRPr lang="en-US" altLang="zh-CN" sz="2800" dirty="0">
              <a:latin typeface="+mn-ea"/>
            </a:endParaRPr>
          </a:p>
        </p:txBody>
      </p:sp>
      <p:pic>
        <p:nvPicPr>
          <p:cNvPr id="5" name="图片 4">
            <a:extLst>
              <a:ext uri="{FF2B5EF4-FFF2-40B4-BE49-F238E27FC236}">
                <a16:creationId xmlns:a16="http://schemas.microsoft.com/office/drawing/2014/main" id="{7C7C3FB9-67F9-7E1B-75F8-936888ABFC9F}"/>
              </a:ext>
            </a:extLst>
          </p:cNvPr>
          <p:cNvPicPr>
            <a:picLocks noChangeAspect="1"/>
          </p:cNvPicPr>
          <p:nvPr/>
        </p:nvPicPr>
        <p:blipFill>
          <a:blip r:embed="rId3"/>
          <a:stretch>
            <a:fillRect/>
          </a:stretch>
        </p:blipFill>
        <p:spPr>
          <a:xfrm>
            <a:off x="6150542" y="6354376"/>
            <a:ext cx="9478387" cy="3140656"/>
          </a:xfrm>
          <a:prstGeom prst="rect">
            <a:avLst/>
          </a:prstGeom>
        </p:spPr>
      </p:pic>
      <p:pic>
        <p:nvPicPr>
          <p:cNvPr id="6" name="图片 5">
            <a:extLst>
              <a:ext uri="{FF2B5EF4-FFF2-40B4-BE49-F238E27FC236}">
                <a16:creationId xmlns:a16="http://schemas.microsoft.com/office/drawing/2014/main" id="{F588F08D-6B25-1467-BD80-F1E3D2085B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28929" y="6270863"/>
            <a:ext cx="5124868" cy="3140656"/>
          </a:xfrm>
          <a:prstGeom prst="rect">
            <a:avLst/>
          </a:prstGeom>
        </p:spPr>
      </p:pic>
      <p:pic>
        <p:nvPicPr>
          <p:cNvPr id="4" name="图片 3">
            <a:extLst>
              <a:ext uri="{FF2B5EF4-FFF2-40B4-BE49-F238E27FC236}">
                <a16:creationId xmlns:a16="http://schemas.microsoft.com/office/drawing/2014/main" id="{9982FF8C-7445-BB07-3D2B-B03DBA2E403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25040" y="6066709"/>
            <a:ext cx="4657034" cy="3517431"/>
          </a:xfrm>
          <a:prstGeom prst="rect">
            <a:avLst/>
          </a:prstGeom>
        </p:spPr>
      </p:pic>
    </p:spTree>
    <p:extLst>
      <p:ext uri="{BB962C8B-B14F-4D97-AF65-F5344CB8AC3E}">
        <p14:creationId xmlns:p14="http://schemas.microsoft.com/office/powerpoint/2010/main" val="37405828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8BF2B24-2720-CA9C-1881-2C34E2382505}"/>
              </a:ext>
            </a:extLst>
          </p:cNvPr>
          <p:cNvSpPr txBox="1"/>
          <p:nvPr/>
        </p:nvSpPr>
        <p:spPr>
          <a:xfrm>
            <a:off x="1943042" y="909678"/>
            <a:ext cx="17713440" cy="6028317"/>
          </a:xfrm>
          <a:prstGeom prst="rect">
            <a:avLst/>
          </a:prstGeom>
          <a:noFill/>
        </p:spPr>
        <p:txBody>
          <a:bodyPr wrap="square">
            <a:spAutoFit/>
          </a:bodyPr>
          <a:lstStyle/>
          <a:p>
            <a:pPr algn="ctr"/>
            <a:r>
              <a:rPr lang="zh-CN" altLang="en-US" sz="4000" b="1" dirty="0">
                <a:latin typeface="+mn-ea"/>
              </a:rPr>
              <a:t>全球核心路由器地理位置测绘研究</a:t>
            </a:r>
            <a:endParaRPr lang="en-US" altLang="zh-CN" sz="4000" b="1" dirty="0">
              <a:latin typeface="+mn-ea"/>
            </a:endParaRPr>
          </a:p>
          <a:p>
            <a:endParaRPr lang="en-US" altLang="zh-CN" sz="2800" dirty="0">
              <a:latin typeface="+mn-ea"/>
            </a:endParaRPr>
          </a:p>
          <a:p>
            <a:r>
              <a:rPr lang="zh-CN" altLang="en-US" sz="2800" b="1" dirty="0">
                <a:latin typeface="+mn-ea"/>
              </a:rPr>
              <a:t>重要观察：</a:t>
            </a:r>
            <a:endParaRPr lang="en-US" altLang="zh-CN" sz="2800" b="1" dirty="0">
              <a:latin typeface="+mn-ea"/>
            </a:endParaRPr>
          </a:p>
          <a:p>
            <a:pPr marL="457200" indent="-457200">
              <a:lnSpc>
                <a:spcPct val="150000"/>
              </a:lnSpc>
              <a:buFont typeface="Arial" panose="020B0604020202020204" pitchFamily="34" charset="0"/>
              <a:buChar char="•"/>
            </a:pPr>
            <a:r>
              <a:rPr lang="zh-CN" altLang="en-US" sz="2800" dirty="0">
                <a:latin typeface="+mn-ea"/>
              </a:rPr>
              <a:t>在主动测量中，目标设备与</a:t>
            </a:r>
            <a:r>
              <a:rPr lang="en-US" altLang="zh-CN" sz="2800" dirty="0">
                <a:latin typeface="+mn-ea"/>
              </a:rPr>
              <a:t>landmark</a:t>
            </a:r>
            <a:r>
              <a:rPr lang="zh-CN" altLang="en-US" sz="2800" b="1" dirty="0">
                <a:solidFill>
                  <a:srgbClr val="FF0000"/>
                </a:solidFill>
                <a:latin typeface="+mn-ea"/>
              </a:rPr>
              <a:t>距离越近，</a:t>
            </a:r>
            <a:r>
              <a:rPr lang="en-US" altLang="zh-CN" sz="2800" b="1" dirty="0">
                <a:solidFill>
                  <a:srgbClr val="FF0000"/>
                </a:solidFill>
                <a:latin typeface="+mn-ea"/>
              </a:rPr>
              <a:t>RTT</a:t>
            </a:r>
            <a:r>
              <a:rPr lang="zh-CN" altLang="en-US" sz="2800" b="1" dirty="0">
                <a:solidFill>
                  <a:srgbClr val="FF0000"/>
                </a:solidFill>
                <a:latin typeface="+mn-ea"/>
              </a:rPr>
              <a:t>越短，跳数越少，可认为定位结果越精确</a:t>
            </a:r>
            <a:r>
              <a:rPr lang="zh-CN" altLang="en-US" sz="2800" dirty="0">
                <a:latin typeface="+mn-ea"/>
              </a:rPr>
              <a:t>：</a:t>
            </a:r>
            <a:endParaRPr lang="en-US" altLang="zh-CN" sz="2800" dirty="0">
              <a:latin typeface="+mn-ea"/>
            </a:endParaRPr>
          </a:p>
          <a:p>
            <a:pPr marL="914400" lvl="1" indent="-457200">
              <a:lnSpc>
                <a:spcPct val="150000"/>
              </a:lnSpc>
              <a:buFont typeface="Arial" panose="020B0604020202020204" pitchFamily="34" charset="0"/>
              <a:buChar char="•"/>
            </a:pPr>
            <a:r>
              <a:rPr lang="zh-CN" altLang="en-US" sz="2800" dirty="0">
                <a:latin typeface="+mn-ea"/>
              </a:rPr>
              <a:t>对于</a:t>
            </a:r>
            <a:r>
              <a:rPr lang="en-US" altLang="zh-CN" sz="2800" dirty="0">
                <a:latin typeface="+mn-ea"/>
              </a:rPr>
              <a:t>RTT</a:t>
            </a:r>
            <a:r>
              <a:rPr lang="zh-CN" altLang="en-US" sz="2800" dirty="0">
                <a:latin typeface="+mn-ea"/>
              </a:rPr>
              <a:t>不足</a:t>
            </a:r>
            <a:r>
              <a:rPr lang="en-US" altLang="zh-CN" sz="2800" dirty="0">
                <a:latin typeface="+mn-ea"/>
              </a:rPr>
              <a:t>1ms</a:t>
            </a:r>
            <a:r>
              <a:rPr lang="zh-CN" altLang="en-US" sz="2800" dirty="0">
                <a:latin typeface="+mn-ea"/>
              </a:rPr>
              <a:t>的测量，很显然可以断定目标位置与探测点位于同一城市内。</a:t>
            </a:r>
            <a:endParaRPr lang="en-US" altLang="zh-CN" sz="2800" dirty="0">
              <a:latin typeface="+mn-ea"/>
            </a:endParaRPr>
          </a:p>
          <a:p>
            <a:pPr marL="457200" indent="-457200">
              <a:lnSpc>
                <a:spcPct val="150000"/>
              </a:lnSpc>
              <a:buFont typeface="Arial" panose="020B0604020202020204" pitchFamily="34" charset="0"/>
              <a:buChar char="•"/>
            </a:pPr>
            <a:r>
              <a:rPr lang="zh-CN" altLang="en-US" sz="2800" b="1" dirty="0">
                <a:latin typeface="+mn-ea"/>
              </a:rPr>
              <a:t>采用</a:t>
            </a:r>
            <a:r>
              <a:rPr lang="en-US" altLang="zh-CN" sz="2800" b="1" dirty="0">
                <a:latin typeface="+mn-ea"/>
              </a:rPr>
              <a:t>ping</a:t>
            </a:r>
            <a:r>
              <a:rPr lang="zh-CN" altLang="en-US" sz="2800" b="1" dirty="0">
                <a:latin typeface="+mn-ea"/>
              </a:rPr>
              <a:t>探测的</a:t>
            </a:r>
            <a:r>
              <a:rPr lang="en-US" altLang="zh-CN" sz="2800" b="1" dirty="0">
                <a:latin typeface="+mn-ea"/>
              </a:rPr>
              <a:t>RTT</a:t>
            </a:r>
            <a:r>
              <a:rPr lang="zh-CN" altLang="en-US" sz="2800" b="1" dirty="0">
                <a:latin typeface="+mn-ea"/>
              </a:rPr>
              <a:t>进行基于时延的定位，存在以下问题：</a:t>
            </a:r>
            <a:endParaRPr lang="en-US" altLang="zh-CN" sz="2800" b="1" dirty="0">
              <a:latin typeface="+mn-ea"/>
            </a:endParaRPr>
          </a:p>
          <a:p>
            <a:pPr marL="1371600" lvl="2" indent="-457200">
              <a:lnSpc>
                <a:spcPct val="150000"/>
              </a:lnSpc>
              <a:buFont typeface="Arial" panose="020B0604020202020204" pitchFamily="34" charset="0"/>
              <a:buChar char="•"/>
            </a:pPr>
            <a:r>
              <a:rPr lang="zh-CN" altLang="en-US" sz="2800" b="1" dirty="0">
                <a:solidFill>
                  <a:srgbClr val="FF0000"/>
                </a:solidFill>
                <a:latin typeface="+mn-ea"/>
              </a:rPr>
              <a:t>网管配置</a:t>
            </a:r>
            <a:r>
              <a:rPr lang="zh-CN" altLang="en-US" sz="2800" dirty="0">
                <a:latin typeface="+mn-ea"/>
              </a:rPr>
              <a:t>、</a:t>
            </a:r>
            <a:r>
              <a:rPr lang="zh-CN" altLang="en-US" sz="2800" b="1" dirty="0">
                <a:solidFill>
                  <a:srgbClr val="FF0000"/>
                </a:solidFill>
                <a:latin typeface="+mn-ea"/>
              </a:rPr>
              <a:t>网络拥塞</a:t>
            </a:r>
            <a:r>
              <a:rPr lang="zh-CN" altLang="en-US" sz="2800" dirty="0">
                <a:latin typeface="+mn-ea"/>
              </a:rPr>
              <a:t>等等原因会在某些跳为测量数据包传输附加额外时延。</a:t>
            </a:r>
            <a:endParaRPr lang="en-US" altLang="zh-CN" sz="2800" dirty="0">
              <a:latin typeface="+mn-ea"/>
            </a:endParaRPr>
          </a:p>
          <a:p>
            <a:pPr marL="1371600" lvl="2" indent="-457200">
              <a:lnSpc>
                <a:spcPct val="150000"/>
              </a:lnSpc>
              <a:buFont typeface="Arial" panose="020B0604020202020204" pitchFamily="34" charset="0"/>
              <a:buChar char="•"/>
            </a:pPr>
            <a:r>
              <a:rPr lang="en-US" altLang="zh-CN" sz="2800" b="1" dirty="0">
                <a:solidFill>
                  <a:srgbClr val="FF0000"/>
                </a:solidFill>
                <a:latin typeface="+mn-ea"/>
              </a:rPr>
              <a:t>First/Last Mile Delay</a:t>
            </a:r>
            <a:r>
              <a:rPr lang="zh-CN" altLang="en-US" sz="2800" dirty="0">
                <a:latin typeface="+mn-ea"/>
              </a:rPr>
              <a:t>：从探针出发经过的局域网络</a:t>
            </a:r>
            <a:r>
              <a:rPr lang="en-US" altLang="zh-CN" sz="2800" dirty="0">
                <a:latin typeface="+mn-ea"/>
              </a:rPr>
              <a:t>/</a:t>
            </a:r>
            <a:r>
              <a:rPr lang="zh-CN" altLang="en-US" sz="2800" dirty="0">
                <a:latin typeface="+mn-ea"/>
              </a:rPr>
              <a:t>接入网络可能导致额外的时延。</a:t>
            </a:r>
            <a:endParaRPr lang="en-US" altLang="zh-CN" sz="2800" dirty="0">
              <a:latin typeface="+mn-ea"/>
            </a:endParaRPr>
          </a:p>
          <a:p>
            <a:pPr marL="1371600" lvl="2" indent="-457200">
              <a:lnSpc>
                <a:spcPct val="150000"/>
              </a:lnSpc>
              <a:buFont typeface="Arial" panose="020B0604020202020204" pitchFamily="34" charset="0"/>
              <a:buChar char="•"/>
            </a:pPr>
            <a:r>
              <a:rPr lang="zh-CN" altLang="en-US" sz="2800" dirty="0">
                <a:latin typeface="+mn-ea"/>
              </a:rPr>
              <a:t>在</a:t>
            </a:r>
            <a:r>
              <a:rPr lang="en-US" altLang="zh-CN" sz="2800" b="1" dirty="0">
                <a:solidFill>
                  <a:srgbClr val="FF0000"/>
                </a:solidFill>
                <a:latin typeface="+mn-ea"/>
              </a:rPr>
              <a:t>CBG</a:t>
            </a:r>
            <a:r>
              <a:rPr lang="zh-CN" altLang="en-US" sz="2800" b="1" dirty="0">
                <a:solidFill>
                  <a:srgbClr val="FF0000"/>
                </a:solidFill>
                <a:latin typeface="+mn-ea"/>
              </a:rPr>
              <a:t>测量方法</a:t>
            </a:r>
            <a:r>
              <a:rPr lang="zh-CN" altLang="en-US" sz="2800" dirty="0">
                <a:latin typeface="+mn-ea"/>
              </a:rPr>
              <a:t>中，定位范围也会随距离增大而以平方规模增长。</a:t>
            </a:r>
            <a:endParaRPr lang="en-US" altLang="zh-CN" sz="2800" dirty="0">
              <a:latin typeface="+mn-ea"/>
            </a:endParaRPr>
          </a:p>
          <a:p>
            <a:pPr marL="1371600" lvl="2" indent="-457200">
              <a:lnSpc>
                <a:spcPct val="150000"/>
              </a:lnSpc>
              <a:buFont typeface="Arial" panose="020B0604020202020204" pitchFamily="34" charset="0"/>
              <a:buChar char="•"/>
            </a:pPr>
            <a:r>
              <a:rPr lang="zh-CN" altLang="en-US" sz="2800" dirty="0">
                <a:latin typeface="+mn-ea"/>
              </a:rPr>
              <a:t>即使引入</a:t>
            </a:r>
            <a:r>
              <a:rPr lang="en-US" altLang="zh-CN" sz="2800" dirty="0">
                <a:latin typeface="+mn-ea"/>
              </a:rPr>
              <a:t>landmark</a:t>
            </a:r>
            <a:r>
              <a:rPr lang="zh-CN" altLang="en-US" sz="2800" dirty="0">
                <a:latin typeface="+mn-ea"/>
              </a:rPr>
              <a:t>，也难以解决精度问题：</a:t>
            </a:r>
            <a:r>
              <a:rPr lang="zh-CN" altLang="en-US" sz="2800" b="1" dirty="0">
                <a:solidFill>
                  <a:srgbClr val="FF0000"/>
                </a:solidFill>
                <a:latin typeface="+mn-ea"/>
              </a:rPr>
              <a:t>大多数</a:t>
            </a:r>
            <a:r>
              <a:rPr lang="en-US" altLang="zh-CN" sz="2800" b="1" dirty="0">
                <a:solidFill>
                  <a:srgbClr val="FF0000"/>
                </a:solidFill>
                <a:latin typeface="+mn-ea"/>
              </a:rPr>
              <a:t>landmark</a:t>
            </a:r>
            <a:r>
              <a:rPr lang="zh-CN" altLang="en-US" sz="2800" b="1" dirty="0">
                <a:solidFill>
                  <a:srgbClr val="FF0000"/>
                </a:solidFill>
                <a:latin typeface="+mn-ea"/>
              </a:rPr>
              <a:t>无法控制，不能发探测包</a:t>
            </a:r>
            <a:endParaRPr lang="en-US" altLang="zh-CN" sz="2800" b="1" dirty="0">
              <a:solidFill>
                <a:srgbClr val="FF0000"/>
              </a:solidFill>
              <a:latin typeface="+mn-ea"/>
            </a:endParaRPr>
          </a:p>
        </p:txBody>
      </p:sp>
      <p:pic>
        <p:nvPicPr>
          <p:cNvPr id="4" name="图片 3">
            <a:extLst>
              <a:ext uri="{FF2B5EF4-FFF2-40B4-BE49-F238E27FC236}">
                <a16:creationId xmlns:a16="http://schemas.microsoft.com/office/drawing/2014/main" id="{3CD17038-E81A-24D3-C470-5061B14339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7158" y="7159659"/>
            <a:ext cx="7305208" cy="3385760"/>
          </a:xfrm>
          <a:prstGeom prst="rect">
            <a:avLst/>
          </a:prstGeom>
        </p:spPr>
      </p:pic>
    </p:spTree>
    <p:extLst>
      <p:ext uri="{BB962C8B-B14F-4D97-AF65-F5344CB8AC3E}">
        <p14:creationId xmlns:p14="http://schemas.microsoft.com/office/powerpoint/2010/main" val="37102791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64788519-BCC2-B7F4-95CC-56D7468473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92530" y="4525087"/>
            <a:ext cx="7587804" cy="5609055"/>
          </a:xfrm>
          <a:prstGeom prst="rect">
            <a:avLst/>
          </a:prstGeom>
        </p:spPr>
      </p:pic>
      <p:sp>
        <p:nvSpPr>
          <p:cNvPr id="6" name="椭圆 5">
            <a:extLst>
              <a:ext uri="{FF2B5EF4-FFF2-40B4-BE49-F238E27FC236}">
                <a16:creationId xmlns:a16="http://schemas.microsoft.com/office/drawing/2014/main" id="{A3F523FA-0D6E-843C-6EA8-515323FAAC45}"/>
              </a:ext>
            </a:extLst>
          </p:cNvPr>
          <p:cNvSpPr/>
          <p:nvPr/>
        </p:nvSpPr>
        <p:spPr>
          <a:xfrm>
            <a:off x="10998037" y="4009992"/>
            <a:ext cx="10493713" cy="9953033"/>
          </a:xfrm>
          <a:prstGeom prst="ellipse">
            <a:avLst/>
          </a:prstGeom>
          <a:solidFill>
            <a:srgbClr val="FFC000">
              <a:alpha val="50000"/>
            </a:srgb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a:extLst>
              <a:ext uri="{FF2B5EF4-FFF2-40B4-BE49-F238E27FC236}">
                <a16:creationId xmlns:a16="http://schemas.microsoft.com/office/drawing/2014/main" id="{85FC57CF-3FAF-6522-1B89-B74E9ADAF98C}"/>
              </a:ext>
            </a:extLst>
          </p:cNvPr>
          <p:cNvPicPr>
            <a:picLocks noChangeAspect="1"/>
          </p:cNvPicPr>
          <p:nvPr/>
        </p:nvPicPr>
        <p:blipFill>
          <a:blip r:embed="rId4"/>
          <a:stretch>
            <a:fillRect/>
          </a:stretch>
        </p:blipFill>
        <p:spPr>
          <a:xfrm>
            <a:off x="18202621" y="6295312"/>
            <a:ext cx="2876190" cy="256190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椭圆 6">
            <a:extLst>
              <a:ext uri="{FF2B5EF4-FFF2-40B4-BE49-F238E27FC236}">
                <a16:creationId xmlns:a16="http://schemas.microsoft.com/office/drawing/2014/main" id="{FB568711-BFE6-A705-0C9B-D8DD788849E6}"/>
              </a:ext>
            </a:extLst>
          </p:cNvPr>
          <p:cNvSpPr/>
          <p:nvPr/>
        </p:nvSpPr>
        <p:spPr>
          <a:xfrm>
            <a:off x="18528084" y="6606311"/>
            <a:ext cx="1083604" cy="1027772"/>
          </a:xfrm>
          <a:prstGeom prst="ellipse">
            <a:avLst/>
          </a:prstGeom>
          <a:solidFill>
            <a:srgbClr val="92D050">
              <a:alpha val="50000"/>
            </a:srgb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9334BF55-5FB8-3600-0ACE-6EF563583141}"/>
              </a:ext>
            </a:extLst>
          </p:cNvPr>
          <p:cNvSpPr txBox="1"/>
          <p:nvPr/>
        </p:nvSpPr>
        <p:spPr>
          <a:xfrm>
            <a:off x="15208312" y="9140066"/>
            <a:ext cx="2530365" cy="365970"/>
          </a:xfrm>
          <a:prstGeom prst="rect">
            <a:avLst/>
          </a:prstGeom>
          <a:noFill/>
        </p:spPr>
        <p:txBody>
          <a:bodyPr wrap="square">
            <a:spAutoFit/>
          </a:bodyPr>
          <a:lstStyle/>
          <a:p>
            <a:r>
              <a:rPr lang="zh-CN" altLang="en-US" dirty="0"/>
              <a:t>59.48.181.225</a:t>
            </a:r>
          </a:p>
        </p:txBody>
      </p:sp>
      <p:pic>
        <p:nvPicPr>
          <p:cNvPr id="20" name="图片 19">
            <a:extLst>
              <a:ext uri="{FF2B5EF4-FFF2-40B4-BE49-F238E27FC236}">
                <a16:creationId xmlns:a16="http://schemas.microsoft.com/office/drawing/2014/main" id="{8832FE6C-E4F9-6F09-BE6C-F07BCCF85FEF}"/>
              </a:ext>
            </a:extLst>
          </p:cNvPr>
          <p:cNvPicPr>
            <a:picLocks noChangeAspect="1"/>
          </p:cNvPicPr>
          <p:nvPr/>
        </p:nvPicPr>
        <p:blipFill>
          <a:blip r:embed="rId5"/>
          <a:stretch>
            <a:fillRect/>
          </a:stretch>
        </p:blipFill>
        <p:spPr>
          <a:xfrm>
            <a:off x="15552238" y="8656709"/>
            <a:ext cx="456103" cy="456103"/>
          </a:xfrm>
          <a:prstGeom prst="rect">
            <a:avLst/>
          </a:prstGeom>
        </p:spPr>
      </p:pic>
      <p:pic>
        <p:nvPicPr>
          <p:cNvPr id="23" name="图片 22">
            <a:extLst>
              <a:ext uri="{FF2B5EF4-FFF2-40B4-BE49-F238E27FC236}">
                <a16:creationId xmlns:a16="http://schemas.microsoft.com/office/drawing/2014/main" id="{8081CEB9-E020-89F6-2A5B-9B83896251DF}"/>
              </a:ext>
            </a:extLst>
          </p:cNvPr>
          <p:cNvPicPr>
            <a:picLocks/>
          </p:cNvPicPr>
          <p:nvPr/>
        </p:nvPicPr>
        <p:blipFill>
          <a:blip r:embed="rId6">
            <a:extLst>
              <a:ext uri="{28A0092B-C50C-407E-A947-70E740481C1C}">
                <a14:useLocalDpi xmlns:a14="http://schemas.microsoft.com/office/drawing/2010/main" val="0"/>
              </a:ext>
            </a:extLst>
          </a:blip>
          <a:stretch>
            <a:fillRect/>
          </a:stretch>
        </p:blipFill>
        <p:spPr>
          <a:xfrm>
            <a:off x="15864898" y="8861981"/>
            <a:ext cx="379996" cy="278085"/>
          </a:xfrm>
          <a:prstGeom prst="rect">
            <a:avLst/>
          </a:prstGeom>
        </p:spPr>
      </p:pic>
      <p:cxnSp>
        <p:nvCxnSpPr>
          <p:cNvPr id="30" name="直接连接符 29">
            <a:extLst>
              <a:ext uri="{FF2B5EF4-FFF2-40B4-BE49-F238E27FC236}">
                <a16:creationId xmlns:a16="http://schemas.microsoft.com/office/drawing/2014/main" id="{5F392F5E-2DD1-0B53-E4E8-DE6D174924BC}"/>
              </a:ext>
            </a:extLst>
          </p:cNvPr>
          <p:cNvCxnSpPr>
            <a:cxnSpLocks/>
          </p:cNvCxnSpPr>
          <p:nvPr/>
        </p:nvCxnSpPr>
        <p:spPr>
          <a:xfrm flipH="1">
            <a:off x="18174396" y="5249917"/>
            <a:ext cx="379996" cy="995663"/>
          </a:xfrm>
          <a:prstGeom prst="line">
            <a:avLst/>
          </a:prstGeom>
        </p:spPr>
        <p:style>
          <a:lnRef idx="1">
            <a:schemeClr val="dk1"/>
          </a:lnRef>
          <a:fillRef idx="0">
            <a:schemeClr val="dk1"/>
          </a:fillRef>
          <a:effectRef idx="0">
            <a:schemeClr val="dk1"/>
          </a:effectRef>
          <a:fontRef idx="minor">
            <a:schemeClr val="tx1"/>
          </a:fontRef>
        </p:style>
      </p:cxnSp>
      <p:cxnSp>
        <p:nvCxnSpPr>
          <p:cNvPr id="33" name="直接连接符 32">
            <a:extLst>
              <a:ext uri="{FF2B5EF4-FFF2-40B4-BE49-F238E27FC236}">
                <a16:creationId xmlns:a16="http://schemas.microsoft.com/office/drawing/2014/main" id="{5B8E4F7E-764A-69D5-7164-7AD3C41FFAAB}"/>
              </a:ext>
            </a:extLst>
          </p:cNvPr>
          <p:cNvCxnSpPr/>
          <p:nvPr/>
        </p:nvCxnSpPr>
        <p:spPr>
          <a:xfrm>
            <a:off x="18702669" y="5249917"/>
            <a:ext cx="2344297" cy="995663"/>
          </a:xfrm>
          <a:prstGeom prst="line">
            <a:avLst/>
          </a:prstGeom>
        </p:spPr>
        <p:style>
          <a:lnRef idx="1">
            <a:schemeClr val="dk1"/>
          </a:lnRef>
          <a:fillRef idx="0">
            <a:schemeClr val="dk1"/>
          </a:fillRef>
          <a:effectRef idx="0">
            <a:schemeClr val="dk1"/>
          </a:effectRef>
          <a:fontRef idx="minor">
            <a:schemeClr val="tx1"/>
          </a:fontRef>
        </p:style>
      </p:cxnSp>
      <p:pic>
        <p:nvPicPr>
          <p:cNvPr id="21" name="图片 20">
            <a:extLst>
              <a:ext uri="{FF2B5EF4-FFF2-40B4-BE49-F238E27FC236}">
                <a16:creationId xmlns:a16="http://schemas.microsoft.com/office/drawing/2014/main" id="{04219FC3-9D31-5FE3-442A-3F23334CDB35}"/>
              </a:ext>
            </a:extLst>
          </p:cNvPr>
          <p:cNvPicPr>
            <a:picLocks/>
          </p:cNvPicPr>
          <p:nvPr/>
        </p:nvPicPr>
        <p:blipFill>
          <a:blip r:embed="rId6">
            <a:extLst>
              <a:ext uri="{28A0092B-C50C-407E-A947-70E740481C1C}">
                <a14:useLocalDpi xmlns:a14="http://schemas.microsoft.com/office/drawing/2010/main" val="0"/>
              </a:ext>
            </a:extLst>
          </a:blip>
          <a:stretch>
            <a:fillRect/>
          </a:stretch>
        </p:blipFill>
        <p:spPr>
          <a:xfrm>
            <a:off x="18876993" y="7277143"/>
            <a:ext cx="379996" cy="278085"/>
          </a:xfrm>
          <a:prstGeom prst="rect">
            <a:avLst/>
          </a:prstGeom>
        </p:spPr>
      </p:pic>
      <p:pic>
        <p:nvPicPr>
          <p:cNvPr id="22" name="图片 21">
            <a:extLst>
              <a:ext uri="{FF2B5EF4-FFF2-40B4-BE49-F238E27FC236}">
                <a16:creationId xmlns:a16="http://schemas.microsoft.com/office/drawing/2014/main" id="{3B8694A1-E447-2C32-C404-FEF289EECA95}"/>
              </a:ext>
            </a:extLst>
          </p:cNvPr>
          <p:cNvPicPr>
            <a:picLocks/>
          </p:cNvPicPr>
          <p:nvPr/>
        </p:nvPicPr>
        <p:blipFill>
          <a:blip r:embed="rId6">
            <a:extLst>
              <a:ext uri="{28A0092B-C50C-407E-A947-70E740481C1C}">
                <a14:useLocalDpi xmlns:a14="http://schemas.microsoft.com/office/drawing/2010/main" val="0"/>
              </a:ext>
            </a:extLst>
          </a:blip>
          <a:stretch>
            <a:fillRect/>
          </a:stretch>
        </p:blipFill>
        <p:spPr>
          <a:xfrm>
            <a:off x="18876993" y="6970410"/>
            <a:ext cx="379996" cy="278085"/>
          </a:xfrm>
          <a:prstGeom prst="rect">
            <a:avLst/>
          </a:prstGeom>
        </p:spPr>
      </p:pic>
      <p:sp>
        <p:nvSpPr>
          <p:cNvPr id="13" name="文本框 12">
            <a:extLst>
              <a:ext uri="{FF2B5EF4-FFF2-40B4-BE49-F238E27FC236}">
                <a16:creationId xmlns:a16="http://schemas.microsoft.com/office/drawing/2014/main" id="{53498166-97A2-D0DE-8752-4F25B9D9C695}"/>
              </a:ext>
            </a:extLst>
          </p:cNvPr>
          <p:cNvSpPr txBox="1"/>
          <p:nvPr/>
        </p:nvSpPr>
        <p:spPr>
          <a:xfrm>
            <a:off x="18277608" y="7494706"/>
            <a:ext cx="1663262" cy="369332"/>
          </a:xfrm>
          <a:prstGeom prst="rect">
            <a:avLst/>
          </a:prstGeom>
          <a:noFill/>
        </p:spPr>
        <p:txBody>
          <a:bodyPr wrap="square">
            <a:spAutoFit/>
          </a:bodyPr>
          <a:lstStyle/>
          <a:p>
            <a:r>
              <a:rPr lang="zh-CN" altLang="en-US" dirty="0"/>
              <a:t>202.112.38.218</a:t>
            </a:r>
          </a:p>
        </p:txBody>
      </p:sp>
      <p:sp>
        <p:nvSpPr>
          <p:cNvPr id="15" name="文本框 14">
            <a:extLst>
              <a:ext uri="{FF2B5EF4-FFF2-40B4-BE49-F238E27FC236}">
                <a16:creationId xmlns:a16="http://schemas.microsoft.com/office/drawing/2014/main" id="{648F5859-6A79-3B89-EA7F-F3674E0A1177}"/>
              </a:ext>
            </a:extLst>
          </p:cNvPr>
          <p:cNvSpPr txBox="1"/>
          <p:nvPr/>
        </p:nvSpPr>
        <p:spPr>
          <a:xfrm>
            <a:off x="18615337" y="6631618"/>
            <a:ext cx="2073165" cy="381736"/>
          </a:xfrm>
          <a:prstGeom prst="rect">
            <a:avLst/>
          </a:prstGeom>
          <a:noFill/>
        </p:spPr>
        <p:txBody>
          <a:bodyPr wrap="square">
            <a:spAutoFit/>
          </a:bodyPr>
          <a:lstStyle/>
          <a:p>
            <a:pPr algn="ctr"/>
            <a:r>
              <a:rPr lang="zh-CN" altLang="en-US" dirty="0"/>
              <a:t>101.4.113.57</a:t>
            </a:r>
          </a:p>
        </p:txBody>
      </p:sp>
      <p:pic>
        <p:nvPicPr>
          <p:cNvPr id="3" name="图片 2">
            <a:extLst>
              <a:ext uri="{FF2B5EF4-FFF2-40B4-BE49-F238E27FC236}">
                <a16:creationId xmlns:a16="http://schemas.microsoft.com/office/drawing/2014/main" id="{A17BC6F8-892E-C1F8-37AF-70EA5E7B20B9}"/>
              </a:ext>
            </a:extLst>
          </p:cNvPr>
          <p:cNvPicPr>
            <a:picLocks noChangeAspect="1"/>
          </p:cNvPicPr>
          <p:nvPr/>
        </p:nvPicPr>
        <p:blipFill>
          <a:blip r:embed="rId5"/>
          <a:stretch>
            <a:fillRect/>
          </a:stretch>
        </p:blipFill>
        <p:spPr>
          <a:xfrm>
            <a:off x="18592639" y="6717493"/>
            <a:ext cx="456103" cy="456103"/>
          </a:xfrm>
          <a:prstGeom prst="rect">
            <a:avLst/>
          </a:prstGeom>
        </p:spPr>
      </p:pic>
      <p:sp>
        <p:nvSpPr>
          <p:cNvPr id="8" name="矩形 7">
            <a:extLst>
              <a:ext uri="{FF2B5EF4-FFF2-40B4-BE49-F238E27FC236}">
                <a16:creationId xmlns:a16="http://schemas.microsoft.com/office/drawing/2014/main" id="{676C13AD-C919-34EE-6A1C-D861560E6481}"/>
              </a:ext>
            </a:extLst>
          </p:cNvPr>
          <p:cNvSpPr/>
          <p:nvPr/>
        </p:nvSpPr>
        <p:spPr>
          <a:xfrm>
            <a:off x="10214172" y="717141"/>
            <a:ext cx="11005571" cy="377804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D299B0AB-A05C-0E76-AB76-8F30C00A4893}"/>
              </a:ext>
            </a:extLst>
          </p:cNvPr>
          <p:cNvSpPr/>
          <p:nvPr/>
        </p:nvSpPr>
        <p:spPr>
          <a:xfrm>
            <a:off x="2661669" y="4150734"/>
            <a:ext cx="11005571" cy="598340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D8BF2B24-2720-CA9C-1881-2C34E2382505}"/>
              </a:ext>
            </a:extLst>
          </p:cNvPr>
          <p:cNvSpPr txBox="1"/>
          <p:nvPr/>
        </p:nvSpPr>
        <p:spPr>
          <a:xfrm>
            <a:off x="1706553" y="909678"/>
            <a:ext cx="13374675" cy="9259971"/>
          </a:xfrm>
          <a:prstGeom prst="rect">
            <a:avLst/>
          </a:prstGeom>
          <a:noFill/>
        </p:spPr>
        <p:txBody>
          <a:bodyPr wrap="square">
            <a:spAutoFit/>
          </a:bodyPr>
          <a:lstStyle/>
          <a:p>
            <a:pPr algn="ctr"/>
            <a:r>
              <a:rPr lang="zh-CN" altLang="en-US" sz="4000" b="1" dirty="0">
                <a:latin typeface="+mn-ea"/>
              </a:rPr>
              <a:t>全球核心路由器地理位置测绘研究</a:t>
            </a:r>
            <a:endParaRPr lang="en-US" altLang="zh-CN" sz="4000" b="1" dirty="0">
              <a:latin typeface="+mn-ea"/>
            </a:endParaRPr>
          </a:p>
          <a:p>
            <a:endParaRPr lang="en-US" altLang="zh-CN" sz="2800" dirty="0">
              <a:latin typeface="+mn-ea"/>
            </a:endParaRPr>
          </a:p>
          <a:p>
            <a:r>
              <a:rPr lang="zh-CN" altLang="en-US" sz="2800" b="1" dirty="0">
                <a:latin typeface="+mn-ea"/>
              </a:rPr>
              <a:t>重要观察：</a:t>
            </a:r>
            <a:endParaRPr lang="en-US" altLang="zh-CN" sz="2800" b="1" dirty="0">
              <a:latin typeface="+mn-ea"/>
            </a:endParaRPr>
          </a:p>
          <a:p>
            <a:pPr marL="457200" indent="-457200">
              <a:lnSpc>
                <a:spcPct val="150000"/>
              </a:lnSpc>
              <a:buFont typeface="Arial" panose="020B0604020202020204" pitchFamily="34" charset="0"/>
              <a:buChar char="•"/>
            </a:pPr>
            <a:r>
              <a:rPr lang="zh-CN" altLang="en-US" sz="2800" dirty="0">
                <a:latin typeface="+mn-ea"/>
              </a:rPr>
              <a:t>近年来，借助</a:t>
            </a:r>
            <a:r>
              <a:rPr lang="en-US" altLang="zh-CN" sz="2800" dirty="0">
                <a:latin typeface="+mn-ea"/>
              </a:rPr>
              <a:t>traceroute</a:t>
            </a:r>
            <a:r>
              <a:rPr lang="zh-CN" altLang="en-US" sz="2800" dirty="0">
                <a:latin typeface="+mn-ea"/>
              </a:rPr>
              <a:t>拓扑信息展开逐跳定位的方法兴起，借助转发路径上的中间</a:t>
            </a:r>
            <a:r>
              <a:rPr lang="en-US" altLang="zh-CN" sz="2800" dirty="0">
                <a:latin typeface="+mn-ea"/>
              </a:rPr>
              <a:t>Landmark[2][6]</a:t>
            </a:r>
            <a:r>
              <a:rPr lang="zh-CN" altLang="en-US" sz="2800" dirty="0">
                <a:latin typeface="+mn-ea"/>
              </a:rPr>
              <a:t>，它们与待测目标的距离更近，因此能用逐跳</a:t>
            </a:r>
            <a:r>
              <a:rPr lang="en-US" altLang="zh-CN" sz="2800" dirty="0">
                <a:latin typeface="+mn-ea"/>
              </a:rPr>
              <a:t>RTT</a:t>
            </a:r>
            <a:r>
              <a:rPr lang="zh-CN" altLang="en-US" sz="2800" dirty="0">
                <a:latin typeface="+mn-ea"/>
              </a:rPr>
              <a:t>更精确地定位。</a:t>
            </a:r>
            <a:endParaRPr lang="en-US" altLang="zh-CN" sz="2800" dirty="0">
              <a:latin typeface="+mn-ea"/>
            </a:endParaRPr>
          </a:p>
          <a:p>
            <a:pPr marL="914400" lvl="1" indent="-457200">
              <a:lnSpc>
                <a:spcPct val="150000"/>
              </a:lnSpc>
              <a:buFont typeface="Arial" panose="020B0604020202020204" pitchFamily="34" charset="0"/>
              <a:buChar char="•"/>
            </a:pPr>
            <a:r>
              <a:rPr lang="zh-CN" altLang="en-US" sz="2800" b="1" dirty="0">
                <a:solidFill>
                  <a:srgbClr val="FF0000"/>
                </a:solidFill>
                <a:latin typeface="+mn-ea"/>
              </a:rPr>
              <a:t>逐跳</a:t>
            </a:r>
            <a:r>
              <a:rPr lang="en-US" altLang="zh-CN" sz="2800" b="1" dirty="0">
                <a:solidFill>
                  <a:srgbClr val="FF0000"/>
                </a:solidFill>
                <a:latin typeface="+mn-ea"/>
              </a:rPr>
              <a:t>RTT</a:t>
            </a:r>
            <a:r>
              <a:rPr lang="zh-CN" altLang="en-US" sz="2800" b="1" dirty="0">
                <a:solidFill>
                  <a:srgbClr val="FF0000"/>
                </a:solidFill>
                <a:latin typeface="+mn-ea"/>
              </a:rPr>
              <a:t>：</a:t>
            </a:r>
            <a:r>
              <a:rPr lang="zh-CN" altLang="en-US" sz="2800" dirty="0">
                <a:latin typeface="+mn-ea"/>
              </a:rPr>
              <a:t>尽可能去除传输时延中，不属于数据包在线缆中传输的部分时延</a:t>
            </a:r>
            <a:endParaRPr lang="en-US" altLang="zh-CN" sz="2800" dirty="0">
              <a:latin typeface="+mn-ea"/>
            </a:endParaRPr>
          </a:p>
          <a:p>
            <a:pPr marL="1371600" lvl="2" indent="-457200">
              <a:lnSpc>
                <a:spcPct val="150000"/>
              </a:lnSpc>
              <a:buFont typeface="Arial" panose="020B0604020202020204" pitchFamily="34" charset="0"/>
              <a:buChar char="•"/>
            </a:pPr>
            <a:r>
              <a:rPr lang="zh-CN" altLang="en-US" sz="2800" dirty="0">
                <a:latin typeface="+mn-ea"/>
              </a:rPr>
              <a:t>每一跳都可能发生的：</a:t>
            </a:r>
            <a:r>
              <a:rPr lang="zh-CN" altLang="en-US" sz="2800" b="1" dirty="0">
                <a:solidFill>
                  <a:srgbClr val="FF0000"/>
                </a:solidFill>
                <a:latin typeface="+mn-ea"/>
              </a:rPr>
              <a:t>等待队列</a:t>
            </a:r>
            <a:r>
              <a:rPr lang="zh-CN" altLang="en-US" sz="2800" dirty="0">
                <a:latin typeface="+mn-ea"/>
              </a:rPr>
              <a:t>、</a:t>
            </a:r>
            <a:r>
              <a:rPr lang="zh-CN" altLang="en-US" sz="2800" b="1" dirty="0">
                <a:solidFill>
                  <a:srgbClr val="FF0000"/>
                </a:solidFill>
                <a:latin typeface="+mn-ea"/>
              </a:rPr>
              <a:t>网管配置</a:t>
            </a:r>
            <a:r>
              <a:rPr lang="zh-CN" altLang="en-US" sz="2800" dirty="0">
                <a:latin typeface="+mn-ea"/>
              </a:rPr>
              <a:t>、</a:t>
            </a:r>
            <a:r>
              <a:rPr lang="zh-CN" altLang="en-US" sz="2800" b="1" dirty="0">
                <a:solidFill>
                  <a:srgbClr val="FF0000"/>
                </a:solidFill>
                <a:latin typeface="+mn-ea"/>
              </a:rPr>
              <a:t>网络拥塞</a:t>
            </a:r>
            <a:endParaRPr lang="en-US" altLang="zh-CN" sz="2800" b="1" dirty="0">
              <a:solidFill>
                <a:srgbClr val="FF0000"/>
              </a:solidFill>
              <a:latin typeface="+mn-ea"/>
            </a:endParaRPr>
          </a:p>
          <a:p>
            <a:pPr marL="1371600" lvl="2" indent="-457200">
              <a:lnSpc>
                <a:spcPct val="150000"/>
              </a:lnSpc>
              <a:buFont typeface="Arial" panose="020B0604020202020204" pitchFamily="34" charset="0"/>
              <a:buChar char="•"/>
            </a:pPr>
            <a:r>
              <a:rPr lang="en-US" altLang="zh-CN" sz="2800" dirty="0">
                <a:latin typeface="+mn-ea"/>
              </a:rPr>
              <a:t>First/Last Mile Delay</a:t>
            </a:r>
            <a:r>
              <a:rPr lang="zh-CN" altLang="en-US" sz="2800" dirty="0">
                <a:latin typeface="+mn-ea"/>
              </a:rPr>
              <a:t>：局域网与接入网中存在的</a:t>
            </a:r>
            <a:r>
              <a:rPr lang="zh-CN" altLang="en-US" sz="2800" b="1" dirty="0">
                <a:solidFill>
                  <a:srgbClr val="FF0000"/>
                </a:solidFill>
                <a:latin typeface="+mn-ea"/>
              </a:rPr>
              <a:t>处理时延</a:t>
            </a:r>
            <a:endParaRPr lang="en-US" altLang="zh-CN" sz="2800" b="1" dirty="0">
              <a:solidFill>
                <a:srgbClr val="FF0000"/>
              </a:solidFill>
              <a:latin typeface="+mn-ea"/>
            </a:endParaRPr>
          </a:p>
          <a:p>
            <a:pPr marL="914400" lvl="1" indent="-457200">
              <a:lnSpc>
                <a:spcPct val="150000"/>
              </a:lnSpc>
              <a:buFont typeface="Arial" panose="020B0604020202020204" pitchFamily="34" charset="0"/>
              <a:buChar char="•"/>
            </a:pPr>
            <a:r>
              <a:rPr lang="zh-CN" altLang="en-US" sz="2800" b="1" dirty="0">
                <a:solidFill>
                  <a:srgbClr val="FF0000"/>
                </a:solidFill>
                <a:latin typeface="+mn-ea"/>
              </a:rPr>
              <a:t>充分利用</a:t>
            </a:r>
            <a:r>
              <a:rPr lang="en-US" altLang="zh-CN" sz="2800" b="1" dirty="0">
                <a:solidFill>
                  <a:srgbClr val="FF0000"/>
                </a:solidFill>
                <a:latin typeface="+mn-ea"/>
              </a:rPr>
              <a:t>landmark</a:t>
            </a:r>
            <a:r>
              <a:rPr lang="zh-CN" altLang="en-US" sz="2800" dirty="0">
                <a:latin typeface="+mn-ea"/>
              </a:rPr>
              <a:t>：利用传输路径中出现的</a:t>
            </a:r>
            <a:r>
              <a:rPr lang="en-US" altLang="zh-CN" sz="2800" dirty="0">
                <a:latin typeface="+mn-ea"/>
              </a:rPr>
              <a:t>landmark</a:t>
            </a:r>
            <a:r>
              <a:rPr lang="zh-CN" altLang="en-US" sz="2800" dirty="0">
                <a:latin typeface="+mn-ea"/>
              </a:rPr>
              <a:t>作为定位中继</a:t>
            </a:r>
            <a:endParaRPr lang="en-US" altLang="zh-CN" sz="2800" dirty="0">
              <a:latin typeface="+mn-ea"/>
            </a:endParaRPr>
          </a:p>
          <a:p>
            <a:pPr marL="1371600" lvl="2" indent="-457200">
              <a:lnSpc>
                <a:spcPct val="150000"/>
              </a:lnSpc>
              <a:buFont typeface="Arial" panose="020B0604020202020204" pitchFamily="34" charset="0"/>
              <a:buChar char="•"/>
            </a:pPr>
            <a:r>
              <a:rPr lang="zh-CN" altLang="en-US" sz="2800" dirty="0">
                <a:latin typeface="+mn-ea"/>
              </a:rPr>
              <a:t>不需要</a:t>
            </a:r>
            <a:r>
              <a:rPr lang="en-US" altLang="zh-CN" sz="2800" dirty="0">
                <a:latin typeface="+mn-ea"/>
              </a:rPr>
              <a:t>landmark</a:t>
            </a:r>
            <a:r>
              <a:rPr lang="zh-CN" altLang="en-US" sz="2800" dirty="0">
                <a:latin typeface="+mn-ea"/>
              </a:rPr>
              <a:t>发包，只要其出现在路径中即可生效</a:t>
            </a:r>
            <a:endParaRPr lang="en-US" altLang="zh-CN" sz="2800" dirty="0">
              <a:latin typeface="+mn-ea"/>
            </a:endParaRPr>
          </a:p>
          <a:p>
            <a:pPr marL="1371600" lvl="2" indent="-457200">
              <a:lnSpc>
                <a:spcPct val="150000"/>
              </a:lnSpc>
              <a:buFont typeface="Arial" panose="020B0604020202020204" pitchFamily="34" charset="0"/>
              <a:buChar char="•"/>
            </a:pPr>
            <a:r>
              <a:rPr lang="zh-CN" altLang="en-US" sz="2800" dirty="0">
                <a:latin typeface="+mn-ea"/>
              </a:rPr>
              <a:t>抵近带来更少的跳数、更短的逐跳时延，产生更精确的定位范围</a:t>
            </a:r>
            <a:endParaRPr lang="en-US" altLang="zh-CN" sz="2800" dirty="0">
              <a:latin typeface="+mn-ea"/>
            </a:endParaRPr>
          </a:p>
          <a:p>
            <a:pPr marL="457200" indent="-457200">
              <a:lnSpc>
                <a:spcPct val="150000"/>
              </a:lnSpc>
              <a:buFont typeface="Arial" panose="020B0604020202020204" pitchFamily="34" charset="0"/>
              <a:buChar char="•"/>
            </a:pPr>
            <a:r>
              <a:rPr lang="zh-CN" altLang="en-US" sz="2800" dirty="0">
                <a:latin typeface="+mn-ea"/>
              </a:rPr>
              <a:t>如图所示，在从某主机到</a:t>
            </a:r>
            <a:r>
              <a:rPr lang="en-US" altLang="zh-CN" sz="2800" dirty="0">
                <a:latin typeface="+mn-ea"/>
              </a:rPr>
              <a:t>202.112.38.218</a:t>
            </a:r>
            <a:r>
              <a:rPr lang="zh-CN" altLang="en-US" sz="2800" dirty="0">
                <a:latin typeface="+mn-ea"/>
              </a:rPr>
              <a:t>的探测中：</a:t>
            </a:r>
            <a:endParaRPr lang="en-US" altLang="zh-CN" sz="2800" dirty="0">
              <a:latin typeface="+mn-ea"/>
            </a:endParaRPr>
          </a:p>
          <a:p>
            <a:pPr marL="914400" lvl="1" indent="-457200">
              <a:lnSpc>
                <a:spcPct val="150000"/>
              </a:lnSpc>
              <a:buFont typeface="Arial" panose="020B0604020202020204" pitchFamily="34" charset="0"/>
              <a:buChar char="•"/>
            </a:pPr>
            <a:r>
              <a:rPr lang="en-US" altLang="zh-CN" sz="2800" dirty="0">
                <a:latin typeface="+mn-ea"/>
              </a:rPr>
              <a:t>59.48.181.225</a:t>
            </a:r>
            <a:r>
              <a:rPr lang="zh-CN" altLang="en-US" sz="2800" dirty="0">
                <a:latin typeface="+mn-ea"/>
              </a:rPr>
              <a:t>之前的时延均为局域网内时延，对测量没有意义</a:t>
            </a:r>
            <a:endParaRPr lang="en-US" altLang="zh-CN" sz="2800" dirty="0">
              <a:latin typeface="+mn-ea"/>
            </a:endParaRPr>
          </a:p>
          <a:p>
            <a:pPr marL="914400" lvl="1" indent="-457200">
              <a:lnSpc>
                <a:spcPct val="150000"/>
              </a:lnSpc>
              <a:buFont typeface="Arial" panose="020B0604020202020204" pitchFamily="34" charset="0"/>
              <a:buChar char="•"/>
            </a:pPr>
            <a:r>
              <a:rPr lang="zh-CN" altLang="en-US" sz="2800" dirty="0">
                <a:latin typeface="+mn-ea"/>
              </a:rPr>
              <a:t>仅通过</a:t>
            </a:r>
            <a:r>
              <a:rPr lang="en-US" altLang="zh-CN" sz="2800" dirty="0">
                <a:latin typeface="+mn-ea"/>
              </a:rPr>
              <a:t>59.48.181.225</a:t>
            </a:r>
            <a:r>
              <a:rPr lang="zh-CN" altLang="en-US" sz="2800" dirty="0">
                <a:latin typeface="+mn-ea"/>
              </a:rPr>
              <a:t>的位置与时延，</a:t>
            </a:r>
            <a:r>
              <a:rPr lang="en-US" altLang="zh-CN" sz="2800" dirty="0">
                <a:latin typeface="+mn-ea"/>
              </a:rPr>
              <a:t>RTT</a:t>
            </a:r>
            <a:r>
              <a:rPr lang="zh-CN" altLang="en-US" sz="2800" dirty="0">
                <a:latin typeface="+mn-ea"/>
              </a:rPr>
              <a:t>长达</a:t>
            </a:r>
            <a:r>
              <a:rPr lang="en-US" altLang="zh-CN" sz="2800" dirty="0">
                <a:latin typeface="+mn-ea"/>
              </a:rPr>
              <a:t>90ms</a:t>
            </a:r>
            <a:r>
              <a:rPr lang="zh-CN" altLang="en-US" sz="2800" dirty="0">
                <a:latin typeface="+mn-ea"/>
              </a:rPr>
              <a:t>，预测范围极大</a:t>
            </a:r>
            <a:endParaRPr lang="en-US" altLang="zh-CN" sz="2800" dirty="0">
              <a:latin typeface="+mn-ea"/>
            </a:endParaRPr>
          </a:p>
          <a:p>
            <a:pPr marL="914400" lvl="1" indent="-457200">
              <a:lnSpc>
                <a:spcPct val="150000"/>
              </a:lnSpc>
              <a:buFont typeface="Arial" panose="020B0604020202020204" pitchFamily="34" charset="0"/>
              <a:buChar char="•"/>
            </a:pPr>
            <a:r>
              <a:rPr lang="zh-CN" altLang="en-US" sz="2800" dirty="0">
                <a:latin typeface="+mn-ea"/>
              </a:rPr>
              <a:t>借助位置已知的</a:t>
            </a:r>
            <a:r>
              <a:rPr lang="en-US" altLang="zh-CN" sz="2800" dirty="0">
                <a:latin typeface="+mn-ea"/>
              </a:rPr>
              <a:t>101.4.113.57</a:t>
            </a:r>
            <a:r>
              <a:rPr lang="zh-CN" altLang="en-US" sz="2800" dirty="0">
                <a:latin typeface="+mn-ea"/>
              </a:rPr>
              <a:t>，能够定位目标路由器的精确位置</a:t>
            </a:r>
            <a:endParaRPr lang="en-US" altLang="zh-CN" sz="2800" dirty="0">
              <a:latin typeface="+mn-ea"/>
            </a:endParaRPr>
          </a:p>
        </p:txBody>
      </p:sp>
      <p:sp>
        <p:nvSpPr>
          <p:cNvPr id="10" name="矩形 9">
            <a:extLst>
              <a:ext uri="{FF2B5EF4-FFF2-40B4-BE49-F238E27FC236}">
                <a16:creationId xmlns:a16="http://schemas.microsoft.com/office/drawing/2014/main" id="{A9ACEAD4-7571-C72B-DF4E-9F582552F933}"/>
              </a:ext>
            </a:extLst>
          </p:cNvPr>
          <p:cNvSpPr/>
          <p:nvPr/>
        </p:nvSpPr>
        <p:spPr>
          <a:xfrm>
            <a:off x="10565843" y="10145630"/>
            <a:ext cx="11005571" cy="598340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3769A6A0-4C67-746D-EF86-73560AFC77F5}"/>
              </a:ext>
            </a:extLst>
          </p:cNvPr>
          <p:cNvPicPr>
            <a:picLocks noChangeAspect="1"/>
          </p:cNvPicPr>
          <p:nvPr/>
        </p:nvPicPr>
        <p:blipFill>
          <a:blip r:embed="rId7"/>
          <a:stretch>
            <a:fillRect/>
          </a:stretch>
        </p:blipFill>
        <p:spPr>
          <a:xfrm>
            <a:off x="15687327" y="974605"/>
            <a:ext cx="5419048" cy="3076190"/>
          </a:xfrm>
          <a:prstGeom prst="rect">
            <a:avLst/>
          </a:prstGeom>
        </p:spPr>
      </p:pic>
    </p:spTree>
    <p:extLst>
      <p:ext uri="{BB962C8B-B14F-4D97-AF65-F5344CB8AC3E}">
        <p14:creationId xmlns:p14="http://schemas.microsoft.com/office/powerpoint/2010/main" val="1271787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8BF2B24-2720-CA9C-1881-2C34E2382505}"/>
              </a:ext>
            </a:extLst>
          </p:cNvPr>
          <p:cNvSpPr txBox="1"/>
          <p:nvPr/>
        </p:nvSpPr>
        <p:spPr>
          <a:xfrm>
            <a:off x="1943042" y="965931"/>
            <a:ext cx="17713440" cy="7936532"/>
          </a:xfrm>
          <a:prstGeom prst="rect">
            <a:avLst/>
          </a:prstGeom>
          <a:noFill/>
        </p:spPr>
        <p:txBody>
          <a:bodyPr wrap="square">
            <a:spAutoFit/>
          </a:bodyPr>
          <a:lstStyle/>
          <a:p>
            <a:pPr algn="ctr"/>
            <a:r>
              <a:rPr lang="zh-CN" altLang="en-US" sz="4000" b="1" dirty="0">
                <a:latin typeface="+mn-ea"/>
              </a:rPr>
              <a:t>基于真实拓扑的全球核心路由器地理位置测绘研究</a:t>
            </a:r>
            <a:endParaRPr lang="en-US" altLang="zh-CN" sz="4000" b="1" dirty="0">
              <a:latin typeface="+mn-ea"/>
            </a:endParaRPr>
          </a:p>
          <a:p>
            <a:pPr algn="ctr"/>
            <a:r>
              <a:rPr lang="en-US" altLang="zh-CN" sz="4000" b="1" dirty="0">
                <a:latin typeface="+mn-ea"/>
              </a:rPr>
              <a:t>RTBG</a:t>
            </a:r>
            <a:r>
              <a:rPr lang="zh-CN" altLang="en-US" sz="4000" b="1" dirty="0">
                <a:latin typeface="+mn-ea"/>
              </a:rPr>
              <a:t>：</a:t>
            </a:r>
            <a:r>
              <a:rPr lang="en-US" altLang="zh-CN" sz="4000" b="1" dirty="0">
                <a:latin typeface="+mn-ea"/>
              </a:rPr>
              <a:t>Real-Topology Based Geolocation</a:t>
            </a:r>
            <a:endParaRPr lang="en-US" altLang="zh-CN" sz="2800" dirty="0">
              <a:latin typeface="+mn-ea"/>
            </a:endParaRPr>
          </a:p>
          <a:p>
            <a:endParaRPr lang="en-US" altLang="zh-CN" sz="2800" dirty="0">
              <a:latin typeface="+mn-ea"/>
            </a:endParaRPr>
          </a:p>
          <a:p>
            <a:r>
              <a:rPr lang="zh-CN" altLang="en-US" sz="2800" b="1" dirty="0">
                <a:latin typeface="+mn-ea"/>
              </a:rPr>
              <a:t>研究背景：</a:t>
            </a:r>
            <a:endParaRPr lang="en-US" altLang="zh-CN" sz="2800" b="1" dirty="0">
              <a:latin typeface="+mn-ea"/>
            </a:endParaRPr>
          </a:p>
          <a:p>
            <a:pPr marL="457200" indent="-457200">
              <a:lnSpc>
                <a:spcPct val="150000"/>
              </a:lnSpc>
              <a:buFont typeface="Arial" panose="020B0604020202020204" pitchFamily="34" charset="0"/>
              <a:buChar char="•"/>
            </a:pPr>
            <a:r>
              <a:rPr lang="zh-CN" altLang="en-US" sz="2800" dirty="0">
                <a:latin typeface="+mn-ea"/>
              </a:rPr>
              <a:t>现有地理定位方法难以同时满足 </a:t>
            </a:r>
            <a:r>
              <a:rPr lang="zh-CN" altLang="en-US" sz="2800" b="1" dirty="0">
                <a:solidFill>
                  <a:srgbClr val="FF0000"/>
                </a:solidFill>
                <a:latin typeface="+mn-ea"/>
              </a:rPr>
              <a:t>大规模</a:t>
            </a:r>
            <a:r>
              <a:rPr lang="zh-CN" altLang="en-US" sz="2800" dirty="0">
                <a:latin typeface="+mn-ea"/>
              </a:rPr>
              <a:t>、</a:t>
            </a:r>
            <a:r>
              <a:rPr lang="zh-CN" altLang="en-US" sz="2800" b="1" dirty="0">
                <a:solidFill>
                  <a:srgbClr val="FF0000"/>
                </a:solidFill>
                <a:latin typeface="+mn-ea"/>
              </a:rPr>
              <a:t>精确性 </a:t>
            </a:r>
            <a:r>
              <a:rPr lang="zh-CN" altLang="en-US" sz="2800" dirty="0">
                <a:latin typeface="+mn-ea"/>
              </a:rPr>
              <a:t>的需求。</a:t>
            </a:r>
            <a:endParaRPr lang="en-US" altLang="zh-CN" sz="2800" dirty="0">
              <a:latin typeface="+mn-ea"/>
            </a:endParaRPr>
          </a:p>
          <a:p>
            <a:pPr marL="914400" lvl="1" indent="-457200">
              <a:lnSpc>
                <a:spcPct val="150000"/>
              </a:lnSpc>
              <a:buFont typeface="Arial" panose="020B0604020202020204" pitchFamily="34" charset="0"/>
              <a:buChar char="•"/>
            </a:pPr>
            <a:r>
              <a:rPr lang="zh-CN" altLang="en-US" sz="2800" dirty="0">
                <a:latin typeface="+mn-ea"/>
              </a:rPr>
              <a:t>对终端设备进行</a:t>
            </a:r>
            <a:r>
              <a:rPr lang="en-US" altLang="zh-CN" sz="2800" dirty="0">
                <a:latin typeface="+mn-ea"/>
              </a:rPr>
              <a:t>IP</a:t>
            </a:r>
            <a:r>
              <a:rPr lang="zh-CN" altLang="en-US" sz="2800" dirty="0">
                <a:latin typeface="+mn-ea"/>
              </a:rPr>
              <a:t>地理定位存在一些比较成熟的手段，如地理定位商业数据库，或基于</a:t>
            </a:r>
            <a:r>
              <a:rPr lang="en-US" altLang="zh-CN" sz="2800" dirty="0">
                <a:latin typeface="+mn-ea"/>
              </a:rPr>
              <a:t>GPS</a:t>
            </a:r>
            <a:r>
              <a:rPr lang="zh-CN" altLang="en-US" sz="2800" dirty="0">
                <a:latin typeface="+mn-ea"/>
              </a:rPr>
              <a:t>等设备开展定位等等。但它们并不适用于核心路由器，定位覆盖率与精度都不高</a:t>
            </a:r>
            <a:r>
              <a:rPr lang="en-US" altLang="zh-CN" sz="2800" dirty="0">
                <a:latin typeface="+mn-ea"/>
              </a:rPr>
              <a:t>[12]</a:t>
            </a:r>
          </a:p>
          <a:p>
            <a:pPr marL="914400" lvl="1" indent="-457200">
              <a:lnSpc>
                <a:spcPct val="150000"/>
              </a:lnSpc>
              <a:buFont typeface="Arial" panose="020B0604020202020204" pitchFamily="34" charset="0"/>
              <a:buChar char="•"/>
            </a:pPr>
            <a:r>
              <a:rPr lang="zh-CN" altLang="en-US" sz="2800" dirty="0">
                <a:latin typeface="+mn-ea"/>
              </a:rPr>
              <a:t>部分研究提出了</a:t>
            </a:r>
            <a:r>
              <a:rPr lang="zh-CN" altLang="en-US" sz="2800" b="1" dirty="0">
                <a:solidFill>
                  <a:srgbClr val="FF0000"/>
                </a:solidFill>
                <a:latin typeface="+mn-ea"/>
              </a:rPr>
              <a:t>基于数据挖掘的</a:t>
            </a:r>
            <a:r>
              <a:rPr lang="en-US" altLang="zh-CN" sz="2800" b="1" dirty="0">
                <a:solidFill>
                  <a:srgbClr val="FF0000"/>
                </a:solidFill>
                <a:latin typeface="+mn-ea"/>
              </a:rPr>
              <a:t>IP</a:t>
            </a:r>
            <a:r>
              <a:rPr lang="zh-CN" altLang="en-US" sz="2800" b="1" dirty="0">
                <a:solidFill>
                  <a:srgbClr val="FF0000"/>
                </a:solidFill>
                <a:latin typeface="+mn-ea"/>
              </a:rPr>
              <a:t>定位方法</a:t>
            </a:r>
            <a:r>
              <a:rPr lang="zh-CN" altLang="en-US" sz="2800" dirty="0">
                <a:latin typeface="+mn-ea"/>
              </a:rPr>
              <a:t>：</a:t>
            </a:r>
            <a:endParaRPr lang="en-US" altLang="zh-CN" sz="2800" dirty="0">
              <a:latin typeface="+mn-ea"/>
            </a:endParaRPr>
          </a:p>
          <a:p>
            <a:pPr marL="1371600" lvl="2" indent="-457200">
              <a:lnSpc>
                <a:spcPct val="150000"/>
              </a:lnSpc>
              <a:buFont typeface="Arial" panose="020B0604020202020204" pitchFamily="34" charset="0"/>
              <a:buChar char="•"/>
            </a:pPr>
            <a:r>
              <a:rPr lang="zh-CN" altLang="en-US" sz="2800" b="1" dirty="0">
                <a:latin typeface="+mn-ea"/>
              </a:rPr>
              <a:t>主要针对终端</a:t>
            </a:r>
            <a:r>
              <a:rPr lang="en-US" altLang="zh-CN" sz="2800" b="1" dirty="0">
                <a:latin typeface="+mn-ea"/>
              </a:rPr>
              <a:t>IP</a:t>
            </a:r>
            <a:r>
              <a:rPr lang="zh-CN" altLang="en-US" sz="2800" b="1" dirty="0">
                <a:latin typeface="+mn-ea"/>
              </a:rPr>
              <a:t>地址</a:t>
            </a:r>
            <a:r>
              <a:rPr lang="zh-CN" altLang="en-US" sz="2800" dirty="0">
                <a:latin typeface="+mn-ea"/>
              </a:rPr>
              <a:t>，能够较为精确地得到城市级的</a:t>
            </a:r>
            <a:r>
              <a:rPr lang="en-US" altLang="zh-CN" sz="2800" dirty="0">
                <a:latin typeface="+mn-ea"/>
              </a:rPr>
              <a:t>IP</a:t>
            </a:r>
            <a:r>
              <a:rPr lang="zh-CN" altLang="en-US" sz="2800" dirty="0">
                <a:latin typeface="+mn-ea"/>
              </a:rPr>
              <a:t>地址地理位置，并可以通过探测进行验证。</a:t>
            </a:r>
            <a:endParaRPr lang="en-US" altLang="zh-CN" sz="2800" dirty="0">
              <a:latin typeface="+mn-ea"/>
            </a:endParaRPr>
          </a:p>
          <a:p>
            <a:pPr marL="1371600" lvl="2" indent="-457200">
              <a:lnSpc>
                <a:spcPct val="150000"/>
              </a:lnSpc>
              <a:buFont typeface="Arial" panose="020B0604020202020204" pitchFamily="34" charset="0"/>
              <a:buChar char="•"/>
            </a:pPr>
            <a:r>
              <a:rPr lang="en-US" altLang="zh-CN" sz="2800" dirty="0" err="1">
                <a:latin typeface="+mn-ea"/>
              </a:rPr>
              <a:t>rDNS</a:t>
            </a:r>
            <a:r>
              <a:rPr lang="en-US" altLang="zh-CN" sz="2800" dirty="0">
                <a:latin typeface="+mn-ea"/>
              </a:rPr>
              <a:t> hostname</a:t>
            </a:r>
            <a:r>
              <a:rPr lang="zh-CN" altLang="en-US" sz="2800" dirty="0">
                <a:latin typeface="+mn-ea"/>
              </a:rPr>
              <a:t>挖掘方法适用于路由器，但大量路由器并未配置</a:t>
            </a:r>
            <a:r>
              <a:rPr lang="en-US" altLang="zh-CN" sz="2800" dirty="0">
                <a:latin typeface="+mn-ea"/>
              </a:rPr>
              <a:t>hostname</a:t>
            </a:r>
            <a:r>
              <a:rPr lang="zh-CN" altLang="en-US" sz="2800" dirty="0">
                <a:latin typeface="+mn-ea"/>
              </a:rPr>
              <a:t>，覆盖率不高</a:t>
            </a:r>
            <a:endParaRPr lang="en-US" altLang="zh-CN" sz="2800" dirty="0">
              <a:latin typeface="+mn-ea"/>
            </a:endParaRPr>
          </a:p>
          <a:p>
            <a:pPr marL="914400" lvl="1" indent="-457200">
              <a:lnSpc>
                <a:spcPct val="150000"/>
              </a:lnSpc>
              <a:buFont typeface="Arial" panose="020B0604020202020204" pitchFamily="34" charset="0"/>
              <a:buChar char="•"/>
            </a:pPr>
            <a:r>
              <a:rPr lang="zh-CN" altLang="en-US" sz="2800" dirty="0">
                <a:latin typeface="+mn-ea"/>
              </a:rPr>
              <a:t>另一些研究则</a:t>
            </a:r>
            <a:r>
              <a:rPr lang="zh-CN" altLang="en-US" sz="2800" b="1" dirty="0">
                <a:solidFill>
                  <a:srgbClr val="FF0000"/>
                </a:solidFill>
                <a:latin typeface="+mn-ea"/>
              </a:rPr>
              <a:t>借助</a:t>
            </a:r>
            <a:r>
              <a:rPr lang="en-US" altLang="zh-CN" sz="2800" b="1" dirty="0">
                <a:solidFill>
                  <a:srgbClr val="FF0000"/>
                </a:solidFill>
                <a:latin typeface="+mn-ea"/>
              </a:rPr>
              <a:t>IP landmark</a:t>
            </a:r>
            <a:r>
              <a:rPr lang="zh-CN" altLang="en-US" sz="2800" b="1" dirty="0">
                <a:solidFill>
                  <a:srgbClr val="FF0000"/>
                </a:solidFill>
                <a:latin typeface="+mn-ea"/>
              </a:rPr>
              <a:t>，基于主动测量的方法</a:t>
            </a:r>
            <a:r>
              <a:rPr lang="zh-CN" altLang="en-US" sz="2800" dirty="0">
                <a:latin typeface="+mn-ea"/>
              </a:rPr>
              <a:t>对时延、距离等特征建模，推断路由器的可能位置。</a:t>
            </a:r>
            <a:endParaRPr lang="en-US" altLang="zh-CN" sz="2800" dirty="0">
              <a:latin typeface="+mn-ea"/>
            </a:endParaRPr>
          </a:p>
          <a:p>
            <a:pPr marL="1371600" lvl="2" indent="-457200">
              <a:lnSpc>
                <a:spcPct val="150000"/>
              </a:lnSpc>
              <a:buFont typeface="Arial" panose="020B0604020202020204" pitchFamily="34" charset="0"/>
              <a:buChar char="•"/>
            </a:pPr>
            <a:r>
              <a:rPr lang="zh-CN" altLang="en-US" sz="2800" dirty="0">
                <a:latin typeface="+mn-ea"/>
              </a:rPr>
              <a:t>借助主动测量，地理定位的覆盖率得到了极大提升，任何响应网络层探测的设备都可以适用。</a:t>
            </a:r>
            <a:endParaRPr lang="en-US" altLang="zh-CN" sz="2800" dirty="0">
              <a:latin typeface="+mn-ea"/>
            </a:endParaRPr>
          </a:p>
          <a:p>
            <a:pPr marL="1371600" lvl="2" indent="-457200">
              <a:lnSpc>
                <a:spcPct val="150000"/>
              </a:lnSpc>
              <a:buFont typeface="Arial" panose="020B0604020202020204" pitchFamily="34" charset="0"/>
              <a:buChar char="•"/>
            </a:pPr>
            <a:r>
              <a:rPr lang="zh-CN" altLang="en-US" sz="2800" dirty="0">
                <a:latin typeface="+mn-ea"/>
              </a:rPr>
              <a:t>具有最高的覆盖率，适用范围最广，且能够利用其他途径取得的定位结果作为</a:t>
            </a:r>
            <a:r>
              <a:rPr lang="en-US" altLang="zh-CN" sz="2800" dirty="0">
                <a:latin typeface="+mn-ea"/>
              </a:rPr>
              <a:t>landmark</a:t>
            </a:r>
          </a:p>
        </p:txBody>
      </p:sp>
    </p:spTree>
    <p:extLst>
      <p:ext uri="{BB962C8B-B14F-4D97-AF65-F5344CB8AC3E}">
        <p14:creationId xmlns:p14="http://schemas.microsoft.com/office/powerpoint/2010/main" val="4295039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8BF2B24-2720-CA9C-1881-2C34E2382505}"/>
              </a:ext>
            </a:extLst>
          </p:cNvPr>
          <p:cNvSpPr txBox="1"/>
          <p:nvPr/>
        </p:nvSpPr>
        <p:spPr>
          <a:xfrm>
            <a:off x="2267238" y="791098"/>
            <a:ext cx="17065048" cy="9690858"/>
          </a:xfrm>
          <a:prstGeom prst="rect">
            <a:avLst/>
          </a:prstGeom>
          <a:noFill/>
        </p:spPr>
        <p:txBody>
          <a:bodyPr wrap="square">
            <a:spAutoFit/>
          </a:bodyPr>
          <a:lstStyle/>
          <a:p>
            <a:pPr algn="ctr"/>
            <a:r>
              <a:rPr lang="zh-CN" altLang="en-US" sz="4000" b="1" dirty="0">
                <a:latin typeface="+mn-ea"/>
              </a:rPr>
              <a:t>研究挑战：如何充分利用地理位置信息</a:t>
            </a:r>
            <a:endParaRPr lang="en-US" altLang="zh-CN" sz="2800" dirty="0">
              <a:latin typeface="+mn-ea"/>
            </a:endParaRPr>
          </a:p>
          <a:p>
            <a:pPr marL="457200" indent="-457200">
              <a:lnSpc>
                <a:spcPct val="150000"/>
              </a:lnSpc>
              <a:buFont typeface="Arial" panose="020B0604020202020204" pitchFamily="34" charset="0"/>
              <a:buChar char="•"/>
            </a:pPr>
            <a:r>
              <a:rPr lang="zh-CN" altLang="en-US" sz="2800" dirty="0">
                <a:latin typeface="+mn-ea"/>
              </a:rPr>
              <a:t>现有的基于主动探测的研究方法所使用的</a:t>
            </a:r>
            <a:r>
              <a:rPr lang="zh-CN" altLang="en-US" sz="2800" b="1" dirty="0">
                <a:solidFill>
                  <a:srgbClr val="FF0000"/>
                </a:solidFill>
                <a:latin typeface="+mn-ea"/>
              </a:rPr>
              <a:t>距离估计模型粗糙</a:t>
            </a:r>
            <a:endParaRPr lang="en-US" altLang="zh-CN" sz="2800" b="1" dirty="0">
              <a:solidFill>
                <a:srgbClr val="FF0000"/>
              </a:solidFill>
              <a:latin typeface="+mn-ea"/>
            </a:endParaRPr>
          </a:p>
          <a:p>
            <a:pPr marL="914400" lvl="1" indent="-457200">
              <a:lnSpc>
                <a:spcPct val="150000"/>
              </a:lnSpc>
              <a:buFont typeface="Arial" panose="020B0604020202020204" pitchFamily="34" charset="0"/>
              <a:buChar char="•"/>
            </a:pPr>
            <a:r>
              <a:rPr lang="zh-CN" altLang="en-US" sz="2800" dirty="0">
                <a:latin typeface="+mn-ea"/>
              </a:rPr>
              <a:t>在不同地区，数据报文传输的时延与距离之间的拟合模型存在巨大差异。</a:t>
            </a:r>
            <a:endParaRPr lang="en-US" altLang="zh-CN" sz="2800" dirty="0">
              <a:latin typeface="+mn-ea"/>
            </a:endParaRPr>
          </a:p>
          <a:p>
            <a:pPr marL="914400" lvl="1" indent="-457200">
              <a:lnSpc>
                <a:spcPct val="150000"/>
              </a:lnSpc>
              <a:buFont typeface="Arial" panose="020B0604020202020204" pitchFamily="34" charset="0"/>
              <a:buChar char="•"/>
            </a:pPr>
            <a:r>
              <a:rPr lang="zh-CN" altLang="en-US" sz="2800" dirty="0">
                <a:latin typeface="+mn-ea"/>
              </a:rPr>
              <a:t>即使在同一地区，传输时延与地理距离之间也并非简单的二元线性相关关系。</a:t>
            </a:r>
            <a:endParaRPr lang="en-US" altLang="zh-CN" sz="2800" dirty="0">
              <a:latin typeface="+mn-ea"/>
            </a:endParaRPr>
          </a:p>
          <a:p>
            <a:pPr marL="914400" lvl="1" indent="-457200">
              <a:lnSpc>
                <a:spcPct val="150000"/>
              </a:lnSpc>
              <a:buFont typeface="Arial" panose="020B0604020202020204" pitchFamily="34" charset="0"/>
              <a:buChar char="•"/>
            </a:pPr>
            <a:r>
              <a:rPr lang="zh-CN" altLang="en-US" sz="2800" dirty="0">
                <a:latin typeface="+mn-ea"/>
              </a:rPr>
              <a:t>引入</a:t>
            </a:r>
            <a:r>
              <a:rPr lang="zh-CN" altLang="en-US" sz="2800" dirty="0">
                <a:solidFill>
                  <a:srgbClr val="FF0000"/>
                </a:solidFill>
                <a:latin typeface="+mn-ea"/>
              </a:rPr>
              <a:t> </a:t>
            </a:r>
            <a:r>
              <a:rPr lang="zh-CN" altLang="en-US" sz="2800" b="1" dirty="0">
                <a:solidFill>
                  <a:srgbClr val="FF0000"/>
                </a:solidFill>
                <a:latin typeface="+mn-ea"/>
              </a:rPr>
              <a:t>地理位置信息 </a:t>
            </a:r>
            <a:r>
              <a:rPr lang="zh-CN" altLang="en-US" sz="2800" dirty="0">
                <a:latin typeface="+mn-ea"/>
              </a:rPr>
              <a:t>，能够更加准确地对时延</a:t>
            </a:r>
            <a:r>
              <a:rPr lang="en-US" altLang="zh-CN" sz="2800" dirty="0">
                <a:latin typeface="+mn-ea"/>
              </a:rPr>
              <a:t>-</a:t>
            </a:r>
            <a:r>
              <a:rPr lang="zh-CN" altLang="en-US" sz="2800" dirty="0">
                <a:latin typeface="+mn-ea"/>
              </a:rPr>
              <a:t>距离模型进行刻画。</a:t>
            </a:r>
            <a:endParaRPr lang="en-US" altLang="zh-CN" sz="2800" dirty="0">
              <a:latin typeface="+mn-ea"/>
            </a:endParaRPr>
          </a:p>
          <a:p>
            <a:pPr marL="914400" lvl="1" indent="-457200">
              <a:lnSpc>
                <a:spcPct val="150000"/>
              </a:lnSpc>
              <a:buFont typeface="Arial" panose="020B0604020202020204" pitchFamily="34" charset="0"/>
              <a:buChar char="•"/>
            </a:pPr>
            <a:r>
              <a:rPr lang="zh-CN" altLang="en-US" sz="2800" dirty="0">
                <a:latin typeface="+mn-ea"/>
              </a:rPr>
              <a:t>最新研究引入了地理区域，但其划分过于粗糙，没能充分利用地理位置信息。</a:t>
            </a:r>
            <a:endParaRPr lang="en-US" altLang="zh-CN" sz="2800" dirty="0">
              <a:latin typeface="+mn-ea"/>
            </a:endParaRPr>
          </a:p>
          <a:p>
            <a:pPr marL="457200" indent="-457200">
              <a:lnSpc>
                <a:spcPct val="150000"/>
              </a:lnSpc>
              <a:buFont typeface="Arial" panose="020B0604020202020204" pitchFamily="34" charset="0"/>
              <a:buChar char="•"/>
            </a:pPr>
            <a:r>
              <a:rPr lang="zh-CN" altLang="en-US" sz="2800" dirty="0">
                <a:latin typeface="+mn-ea"/>
              </a:rPr>
              <a:t>借助 </a:t>
            </a:r>
            <a:r>
              <a:rPr lang="zh-CN" altLang="en-US" sz="2800" b="1" dirty="0">
                <a:solidFill>
                  <a:srgbClr val="FF0000"/>
                </a:solidFill>
                <a:latin typeface="+mn-ea"/>
              </a:rPr>
              <a:t>机器学习方法</a:t>
            </a:r>
            <a:r>
              <a:rPr lang="zh-CN" altLang="en-US" sz="2800" dirty="0">
                <a:solidFill>
                  <a:srgbClr val="FF0000"/>
                </a:solidFill>
                <a:latin typeface="+mn-ea"/>
              </a:rPr>
              <a:t> </a:t>
            </a:r>
            <a:r>
              <a:rPr lang="zh-CN" altLang="en-US" sz="2800" dirty="0">
                <a:latin typeface="+mn-ea"/>
              </a:rPr>
              <a:t>，对复杂的多元变量相关关系进行建模：</a:t>
            </a:r>
            <a:endParaRPr lang="en-US" altLang="zh-CN" sz="2800" dirty="0">
              <a:latin typeface="+mn-ea"/>
            </a:endParaRPr>
          </a:p>
          <a:p>
            <a:pPr marL="914400" lvl="1" indent="-457200">
              <a:lnSpc>
                <a:spcPct val="150000"/>
              </a:lnSpc>
              <a:buFont typeface="Arial" panose="020B0604020202020204" pitchFamily="34" charset="0"/>
              <a:buChar char="•"/>
            </a:pPr>
            <a:r>
              <a:rPr lang="zh-CN" altLang="en-US" sz="2800" dirty="0">
                <a:latin typeface="+mn-ea"/>
              </a:rPr>
              <a:t>传统的回归与统计学分析方法难以分析多元变量之间复杂的非线性相关关系。</a:t>
            </a:r>
            <a:endParaRPr lang="en-US" altLang="zh-CN" sz="2800" dirty="0">
              <a:latin typeface="+mn-ea"/>
            </a:endParaRPr>
          </a:p>
          <a:p>
            <a:pPr marL="914400" lvl="1" indent="-457200">
              <a:lnSpc>
                <a:spcPct val="150000"/>
              </a:lnSpc>
              <a:buFont typeface="Arial" panose="020B0604020202020204" pitchFamily="34" charset="0"/>
              <a:buChar char="•"/>
            </a:pPr>
            <a:r>
              <a:rPr lang="zh-CN" altLang="en-US" sz="2800" dirty="0">
                <a:latin typeface="+mn-ea"/>
              </a:rPr>
              <a:t>机器学习方法允许对时延、距离与地理位置坐标等特征的关系进行复杂建模，拥有更强的拟合能力</a:t>
            </a:r>
            <a:endParaRPr lang="en-US" altLang="zh-CN" sz="2800" dirty="0">
              <a:latin typeface="+mn-ea"/>
            </a:endParaRPr>
          </a:p>
          <a:p>
            <a:pPr marL="914400" lvl="1" indent="-457200">
              <a:lnSpc>
                <a:spcPct val="150000"/>
              </a:lnSpc>
              <a:buFont typeface="Arial" panose="020B0604020202020204" pitchFamily="34" charset="0"/>
              <a:buChar char="•"/>
            </a:pPr>
            <a:r>
              <a:rPr lang="zh-CN" altLang="en-US" sz="2800" dirty="0">
                <a:latin typeface="+mn-ea"/>
              </a:rPr>
              <a:t>将</a:t>
            </a:r>
            <a:r>
              <a:rPr lang="en-US" altLang="zh-CN" sz="2800" dirty="0">
                <a:latin typeface="+mn-ea"/>
              </a:rPr>
              <a:t>landmark</a:t>
            </a:r>
            <a:r>
              <a:rPr lang="zh-CN" altLang="en-US" sz="2800" dirty="0">
                <a:latin typeface="+mn-ea"/>
              </a:rPr>
              <a:t>所在的地理位置信息作为输入特征的维度，即可在模型训练中引入地理位置的影响</a:t>
            </a:r>
            <a:endParaRPr lang="en-US" altLang="zh-CN" sz="2800" dirty="0">
              <a:latin typeface="+mn-ea"/>
            </a:endParaRPr>
          </a:p>
          <a:p>
            <a:pPr marL="914400" lvl="1" indent="-457200">
              <a:lnSpc>
                <a:spcPct val="150000"/>
              </a:lnSpc>
              <a:buFont typeface="Arial" panose="020B0604020202020204" pitchFamily="34" charset="0"/>
              <a:buChar char="•"/>
            </a:pPr>
            <a:r>
              <a:rPr lang="zh-CN" altLang="en-US" sz="2800" dirty="0">
                <a:latin typeface="+mn-ea"/>
              </a:rPr>
              <a:t>回归目标是 </a:t>
            </a:r>
            <a:r>
              <a:rPr lang="zh-CN" altLang="en-US" sz="2800" b="1" dirty="0">
                <a:solidFill>
                  <a:srgbClr val="FF0000"/>
                </a:solidFill>
                <a:latin typeface="+mn-ea"/>
              </a:rPr>
              <a:t>地理距离 </a:t>
            </a:r>
            <a:r>
              <a:rPr lang="zh-CN" altLang="en-US" sz="2800" dirty="0">
                <a:latin typeface="+mn-ea"/>
              </a:rPr>
              <a:t>，大大降低模型复杂度与训练难度，提高拟合的准确性。</a:t>
            </a:r>
            <a:endParaRPr lang="en-US" altLang="zh-CN" sz="2800" dirty="0">
              <a:latin typeface="+mn-ea"/>
            </a:endParaRPr>
          </a:p>
          <a:p>
            <a:pPr marL="457200" indent="-457200">
              <a:lnSpc>
                <a:spcPct val="150000"/>
              </a:lnSpc>
              <a:buFont typeface="Arial" panose="020B0604020202020204" pitchFamily="34" charset="0"/>
              <a:buChar char="•"/>
            </a:pPr>
            <a:r>
              <a:rPr lang="zh-CN" altLang="en-US" sz="2800" dirty="0">
                <a:latin typeface="+mn-ea"/>
              </a:rPr>
              <a:t>如何获取准确的训练用数据集？</a:t>
            </a:r>
            <a:endParaRPr lang="en-US" altLang="zh-CN" sz="2800" dirty="0">
              <a:latin typeface="+mn-ea"/>
            </a:endParaRPr>
          </a:p>
          <a:p>
            <a:pPr marL="914400" lvl="1" indent="-457200">
              <a:lnSpc>
                <a:spcPct val="150000"/>
              </a:lnSpc>
              <a:buFont typeface="Arial" panose="020B0604020202020204" pitchFamily="34" charset="0"/>
              <a:buChar char="•"/>
            </a:pPr>
            <a:r>
              <a:rPr lang="zh-CN" altLang="en-US" sz="2800" dirty="0">
                <a:latin typeface="+mn-ea"/>
              </a:rPr>
              <a:t>借助现有的工作，可以获得大量地理位置已知的路由器接口作为</a:t>
            </a:r>
            <a:r>
              <a:rPr lang="en-US" altLang="zh-CN" sz="2800" dirty="0">
                <a:latin typeface="+mn-ea"/>
              </a:rPr>
              <a:t>landmark</a:t>
            </a:r>
          </a:p>
          <a:p>
            <a:pPr marL="914400" lvl="1" indent="-457200">
              <a:lnSpc>
                <a:spcPct val="150000"/>
              </a:lnSpc>
              <a:buFont typeface="Arial" panose="020B0604020202020204" pitchFamily="34" charset="0"/>
              <a:buChar char="•"/>
            </a:pPr>
            <a:r>
              <a:rPr lang="zh-CN" altLang="en-US" sz="2800" dirty="0">
                <a:latin typeface="+mn-ea"/>
              </a:rPr>
              <a:t>通过数据挖掘与分析，能够得到大量公开可用的地理位置已知的</a:t>
            </a:r>
            <a:r>
              <a:rPr lang="en-US" altLang="zh-CN" sz="2800" dirty="0">
                <a:latin typeface="+mn-ea"/>
              </a:rPr>
              <a:t>Looking Glass</a:t>
            </a:r>
            <a:r>
              <a:rPr lang="zh-CN" altLang="en-US" sz="2800" dirty="0">
                <a:latin typeface="+mn-ea"/>
              </a:rPr>
              <a:t>作为探测点。</a:t>
            </a:r>
            <a:endParaRPr lang="en-US" altLang="zh-CN" sz="2800" dirty="0">
              <a:latin typeface="+mn-ea"/>
            </a:endParaRPr>
          </a:p>
          <a:p>
            <a:pPr marL="914400" lvl="1" indent="-457200">
              <a:lnSpc>
                <a:spcPct val="150000"/>
              </a:lnSpc>
              <a:buFont typeface="Arial" panose="020B0604020202020204" pitchFamily="34" charset="0"/>
              <a:buChar char="•"/>
            </a:pPr>
            <a:r>
              <a:rPr lang="zh-CN" altLang="en-US" sz="2800" dirty="0">
                <a:latin typeface="+mn-ea"/>
              </a:rPr>
              <a:t>通过开展探测或直接分析已有的测量数据集，能够提供大量的训练用数据。</a:t>
            </a:r>
            <a:endParaRPr lang="en-US" altLang="zh-CN" sz="2800" dirty="0">
              <a:latin typeface="+mn-ea"/>
            </a:endParaRPr>
          </a:p>
        </p:txBody>
      </p:sp>
    </p:spTree>
    <p:extLst>
      <p:ext uri="{BB962C8B-B14F-4D97-AF65-F5344CB8AC3E}">
        <p14:creationId xmlns:p14="http://schemas.microsoft.com/office/powerpoint/2010/main" val="182745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8BF2B24-2720-CA9C-1881-2C34E2382505}"/>
              </a:ext>
            </a:extLst>
          </p:cNvPr>
          <p:cNvSpPr txBox="1"/>
          <p:nvPr/>
        </p:nvSpPr>
        <p:spPr>
          <a:xfrm>
            <a:off x="1943042" y="554452"/>
            <a:ext cx="17713440" cy="9690858"/>
          </a:xfrm>
          <a:prstGeom prst="rect">
            <a:avLst/>
          </a:prstGeom>
          <a:noFill/>
        </p:spPr>
        <p:txBody>
          <a:bodyPr wrap="square">
            <a:spAutoFit/>
          </a:bodyPr>
          <a:lstStyle/>
          <a:p>
            <a:pPr algn="ctr"/>
            <a:r>
              <a:rPr lang="zh-CN" altLang="en-US" sz="4000" b="1" dirty="0">
                <a:latin typeface="+mn-ea"/>
              </a:rPr>
              <a:t>研究挑战：如何充分利用网络拓扑信息</a:t>
            </a:r>
            <a:endParaRPr lang="en-US" altLang="zh-CN" sz="2800" b="1" dirty="0">
              <a:latin typeface="+mn-ea"/>
            </a:endParaRPr>
          </a:p>
          <a:p>
            <a:pPr marL="457200" indent="-457200">
              <a:lnSpc>
                <a:spcPct val="150000"/>
              </a:lnSpc>
              <a:buFont typeface="Arial" panose="020B0604020202020204" pitchFamily="34" charset="0"/>
              <a:buChar char="•"/>
            </a:pPr>
            <a:r>
              <a:rPr lang="zh-CN" altLang="en-US" sz="2800" b="1" dirty="0">
                <a:latin typeface="+mn-ea"/>
              </a:rPr>
              <a:t>直接对路由器进行定位非常困难</a:t>
            </a:r>
            <a:r>
              <a:rPr lang="zh-CN" altLang="en-US" sz="2800" dirty="0">
                <a:latin typeface="+mn-ea"/>
              </a:rPr>
              <a:t>。</a:t>
            </a:r>
            <a:endParaRPr lang="en-US" altLang="zh-CN" sz="2800" dirty="0">
              <a:latin typeface="+mn-ea"/>
            </a:endParaRPr>
          </a:p>
          <a:p>
            <a:pPr marL="914400" lvl="1" indent="-457200">
              <a:lnSpc>
                <a:spcPct val="150000"/>
              </a:lnSpc>
              <a:buFont typeface="Arial" panose="020B0604020202020204" pitchFamily="34" charset="0"/>
              <a:buChar char="•"/>
            </a:pPr>
            <a:r>
              <a:rPr lang="zh-CN" altLang="en-US" sz="2800" dirty="0">
                <a:latin typeface="+mn-ea"/>
              </a:rPr>
              <a:t>现有方法主要是基于</a:t>
            </a:r>
            <a:r>
              <a:rPr lang="en-US" altLang="zh-CN" sz="2800" dirty="0">
                <a:latin typeface="+mn-ea"/>
              </a:rPr>
              <a:t>hostname</a:t>
            </a:r>
            <a:r>
              <a:rPr lang="zh-CN" altLang="en-US" sz="2800" dirty="0">
                <a:latin typeface="+mn-ea"/>
              </a:rPr>
              <a:t>进行的，覆盖率并不高</a:t>
            </a:r>
            <a:r>
              <a:rPr lang="en-US" altLang="zh-CN" sz="2800" dirty="0">
                <a:latin typeface="+mn-ea"/>
              </a:rPr>
              <a:t>[1][5][10]</a:t>
            </a:r>
            <a:r>
              <a:rPr lang="zh-CN" altLang="en-US" sz="2800" dirty="0">
                <a:latin typeface="+mn-ea"/>
              </a:rPr>
              <a:t>。</a:t>
            </a:r>
            <a:endParaRPr lang="en-US" altLang="zh-CN" sz="2800" dirty="0">
              <a:latin typeface="+mn-ea"/>
            </a:endParaRPr>
          </a:p>
          <a:p>
            <a:pPr marL="914400" lvl="1" indent="-457200">
              <a:lnSpc>
                <a:spcPct val="150000"/>
              </a:lnSpc>
              <a:buFont typeface="Arial" panose="020B0604020202020204" pitchFamily="34" charset="0"/>
              <a:buChar char="•"/>
            </a:pPr>
            <a:r>
              <a:rPr lang="zh-CN" altLang="en-US" sz="2800" dirty="0">
                <a:latin typeface="+mn-ea"/>
              </a:rPr>
              <a:t>在全球核心路由器测绘中，我们可以得到</a:t>
            </a:r>
            <a:r>
              <a:rPr lang="zh-CN" altLang="en-US" sz="2800" b="1" dirty="0">
                <a:solidFill>
                  <a:srgbClr val="FF0000"/>
                </a:solidFill>
                <a:latin typeface="+mn-ea"/>
              </a:rPr>
              <a:t>路由器级的拓扑信息</a:t>
            </a:r>
            <a:r>
              <a:rPr lang="zh-CN" altLang="en-US" sz="2800" dirty="0">
                <a:latin typeface="+mn-ea"/>
              </a:rPr>
              <a:t>。</a:t>
            </a:r>
            <a:endParaRPr lang="en-US" altLang="zh-CN" sz="2800" dirty="0">
              <a:latin typeface="+mn-ea"/>
            </a:endParaRPr>
          </a:p>
          <a:p>
            <a:pPr marL="914400" lvl="1" indent="-457200">
              <a:lnSpc>
                <a:spcPct val="150000"/>
              </a:lnSpc>
              <a:buFont typeface="Arial" panose="020B0604020202020204" pitchFamily="34" charset="0"/>
              <a:buChar char="•"/>
            </a:pPr>
            <a:r>
              <a:rPr lang="zh-CN" altLang="en-US" sz="2800" b="1" dirty="0">
                <a:solidFill>
                  <a:srgbClr val="FF0000"/>
                </a:solidFill>
                <a:latin typeface="+mn-ea"/>
              </a:rPr>
              <a:t>越近越准</a:t>
            </a:r>
            <a:r>
              <a:rPr lang="zh-CN" altLang="en-US" sz="2800" b="1" dirty="0">
                <a:latin typeface="+mn-ea"/>
              </a:rPr>
              <a:t>：</a:t>
            </a:r>
            <a:r>
              <a:rPr lang="zh-CN" altLang="en-US" sz="2800" dirty="0">
                <a:latin typeface="+mn-ea"/>
              </a:rPr>
              <a:t>获取待测目标的邻居</a:t>
            </a:r>
            <a:r>
              <a:rPr lang="en-US" altLang="zh-CN" sz="2800" dirty="0">
                <a:latin typeface="+mn-ea"/>
              </a:rPr>
              <a:t>landmark</a:t>
            </a:r>
            <a:r>
              <a:rPr lang="zh-CN" altLang="en-US" sz="2800" dirty="0">
                <a:latin typeface="+mn-ea"/>
              </a:rPr>
              <a:t>，借助</a:t>
            </a:r>
            <a:r>
              <a:rPr lang="en-US" altLang="zh-CN" sz="2800" dirty="0">
                <a:latin typeface="+mn-ea"/>
              </a:rPr>
              <a:t>IP</a:t>
            </a:r>
            <a:r>
              <a:rPr lang="zh-CN" altLang="en-US" sz="2800" dirty="0">
                <a:latin typeface="+mn-ea"/>
              </a:rPr>
              <a:t>地理定位方法更精确地定位。</a:t>
            </a:r>
            <a:endParaRPr lang="en-US" altLang="zh-CN" sz="2800" dirty="0">
              <a:latin typeface="+mn-ea"/>
            </a:endParaRPr>
          </a:p>
          <a:p>
            <a:pPr marL="457200" indent="-457200">
              <a:lnSpc>
                <a:spcPct val="150000"/>
              </a:lnSpc>
              <a:buFont typeface="Arial" panose="020B0604020202020204" pitchFamily="34" charset="0"/>
              <a:buChar char="•"/>
            </a:pPr>
            <a:r>
              <a:rPr lang="zh-CN" altLang="en-US" sz="2800" dirty="0">
                <a:latin typeface="+mn-ea"/>
              </a:rPr>
              <a:t>然而，</a:t>
            </a:r>
            <a:r>
              <a:rPr lang="zh-CN" altLang="en-US" sz="2800" b="1" dirty="0">
                <a:latin typeface="+mn-ea"/>
              </a:rPr>
              <a:t>现有的网络拓扑并不精确，可能造成累积误差</a:t>
            </a:r>
            <a:r>
              <a:rPr lang="zh-CN" altLang="en-US" sz="2800" dirty="0">
                <a:latin typeface="+mn-ea"/>
              </a:rPr>
              <a:t>：</a:t>
            </a:r>
            <a:endParaRPr lang="en-US" altLang="zh-CN" sz="2800" dirty="0">
              <a:latin typeface="+mn-ea"/>
            </a:endParaRPr>
          </a:p>
          <a:p>
            <a:pPr marL="914400" lvl="1" indent="-457200">
              <a:lnSpc>
                <a:spcPct val="150000"/>
              </a:lnSpc>
              <a:buFont typeface="Arial" panose="020B0604020202020204" pitchFamily="34" charset="0"/>
              <a:buChar char="•"/>
            </a:pPr>
            <a:r>
              <a:rPr lang="zh-CN" altLang="en-US" sz="2800" dirty="0">
                <a:latin typeface="+mn-ea"/>
              </a:rPr>
              <a:t>众多路由器级地理定位方法采用</a:t>
            </a:r>
            <a:r>
              <a:rPr lang="en-US" altLang="zh-CN" sz="2800" dirty="0">
                <a:latin typeface="+mn-ea"/>
              </a:rPr>
              <a:t>ITDK</a:t>
            </a:r>
            <a:r>
              <a:rPr lang="zh-CN" altLang="en-US" sz="2800" dirty="0">
                <a:latin typeface="+mn-ea"/>
              </a:rPr>
              <a:t>作为路由器级拓扑的数据集输入</a:t>
            </a:r>
            <a:r>
              <a:rPr lang="en-US" altLang="zh-CN" sz="2800" dirty="0">
                <a:latin typeface="+mn-ea"/>
              </a:rPr>
              <a:t>[5-6][10][12]</a:t>
            </a:r>
          </a:p>
          <a:p>
            <a:pPr marL="914400" lvl="1" indent="-457200">
              <a:lnSpc>
                <a:spcPct val="150000"/>
              </a:lnSpc>
              <a:buFont typeface="Arial" panose="020B0604020202020204" pitchFamily="34" charset="0"/>
              <a:buChar char="•"/>
            </a:pPr>
            <a:r>
              <a:rPr lang="en-US" altLang="zh-CN" sz="2800" dirty="0">
                <a:latin typeface="+mn-ea"/>
              </a:rPr>
              <a:t>ITDK</a:t>
            </a:r>
            <a:r>
              <a:rPr lang="zh-CN" altLang="en-US" sz="2800" dirty="0">
                <a:latin typeface="+mn-ea"/>
              </a:rPr>
              <a:t>的别名解析依赖</a:t>
            </a:r>
            <a:r>
              <a:rPr lang="en-US" altLang="zh-CN" sz="2800" dirty="0">
                <a:latin typeface="+mn-ea"/>
              </a:rPr>
              <a:t>IP ID</a:t>
            </a:r>
            <a:r>
              <a:rPr lang="zh-CN" altLang="en-US" sz="2800" dirty="0">
                <a:latin typeface="+mn-ea"/>
              </a:rPr>
              <a:t>指纹与图拓扑分析，覆盖率高，但存在大量错误（</a:t>
            </a:r>
            <a:r>
              <a:rPr lang="en-US" altLang="zh-CN" sz="2800" dirty="0" err="1">
                <a:latin typeface="+mn-ea"/>
              </a:rPr>
              <a:t>iffinder</a:t>
            </a:r>
            <a:r>
              <a:rPr lang="en-US" altLang="zh-CN" sz="2800" dirty="0">
                <a:latin typeface="+mn-ea"/>
              </a:rPr>
              <a:t> + MIDAR + </a:t>
            </a:r>
            <a:r>
              <a:rPr lang="en-US" altLang="zh-CN" sz="2800" dirty="0" err="1">
                <a:latin typeface="+mn-ea"/>
              </a:rPr>
              <a:t>kapar</a:t>
            </a:r>
            <a:r>
              <a:rPr lang="zh-CN" altLang="en-US" sz="2800" dirty="0">
                <a:latin typeface="+mn-ea"/>
              </a:rPr>
              <a:t>） 。</a:t>
            </a:r>
            <a:endParaRPr lang="en-US" altLang="zh-CN" sz="2800" dirty="0">
              <a:latin typeface="+mn-ea"/>
            </a:endParaRPr>
          </a:p>
          <a:p>
            <a:pPr marL="914400" lvl="1" indent="-457200">
              <a:lnSpc>
                <a:spcPct val="150000"/>
              </a:lnSpc>
              <a:buFont typeface="Arial" panose="020B0604020202020204" pitchFamily="34" charset="0"/>
              <a:buChar char="•"/>
            </a:pPr>
            <a:r>
              <a:rPr lang="en-US" altLang="zh-CN" sz="2800" dirty="0">
                <a:latin typeface="+mn-ea"/>
              </a:rPr>
              <a:t>[11]</a:t>
            </a:r>
            <a:r>
              <a:rPr lang="zh-CN" altLang="en-US" sz="2800" dirty="0">
                <a:latin typeface="+mn-ea"/>
              </a:rPr>
              <a:t>提出了基于</a:t>
            </a:r>
            <a:r>
              <a:rPr lang="en-US" altLang="zh-CN" sz="2800" dirty="0">
                <a:latin typeface="+mn-ea"/>
              </a:rPr>
              <a:t>SSH</a:t>
            </a:r>
            <a:r>
              <a:rPr lang="zh-CN" altLang="en-US" sz="2800" dirty="0">
                <a:latin typeface="+mn-ea"/>
              </a:rPr>
              <a:t>与</a:t>
            </a:r>
            <a:r>
              <a:rPr lang="en-US" altLang="zh-CN" sz="2800" dirty="0">
                <a:latin typeface="+mn-ea"/>
              </a:rPr>
              <a:t>BGP</a:t>
            </a:r>
            <a:r>
              <a:rPr lang="zh-CN" altLang="en-US" sz="2800" dirty="0">
                <a:latin typeface="+mn-ea"/>
              </a:rPr>
              <a:t>指纹的别名解析方法，具有很高的准确率，但缺乏约束验证，覆盖率低。</a:t>
            </a:r>
          </a:p>
          <a:p>
            <a:pPr marL="914400" lvl="1" indent="-457200">
              <a:lnSpc>
                <a:spcPct val="150000"/>
              </a:lnSpc>
              <a:buFont typeface="Arial" panose="020B0604020202020204" pitchFamily="34" charset="0"/>
              <a:buChar char="•"/>
            </a:pPr>
            <a:r>
              <a:rPr lang="zh-CN" altLang="en-US" sz="2800" dirty="0">
                <a:latin typeface="+mn-ea"/>
              </a:rPr>
              <a:t>需要将现有的别名解析手段结合起来，兼顾 </a:t>
            </a:r>
            <a:r>
              <a:rPr lang="zh-CN" altLang="en-US" sz="2800" b="1" dirty="0">
                <a:solidFill>
                  <a:srgbClr val="FF0000"/>
                </a:solidFill>
                <a:latin typeface="+mn-ea"/>
              </a:rPr>
              <a:t>高覆盖率 </a:t>
            </a:r>
            <a:r>
              <a:rPr lang="zh-CN" altLang="en-US" sz="2800" dirty="0">
                <a:latin typeface="+mn-ea"/>
              </a:rPr>
              <a:t>与</a:t>
            </a:r>
            <a:r>
              <a:rPr lang="zh-CN" altLang="en-US" sz="2800" b="1" dirty="0">
                <a:solidFill>
                  <a:srgbClr val="FF0000"/>
                </a:solidFill>
                <a:latin typeface="+mn-ea"/>
              </a:rPr>
              <a:t> 高准确性 </a:t>
            </a:r>
            <a:r>
              <a:rPr lang="zh-CN" altLang="en-US" sz="2800" dirty="0">
                <a:latin typeface="+mn-ea"/>
              </a:rPr>
              <a:t>的要求。</a:t>
            </a:r>
            <a:endParaRPr lang="en-US" altLang="zh-CN" sz="2800" dirty="0">
              <a:latin typeface="+mn-ea"/>
            </a:endParaRPr>
          </a:p>
          <a:p>
            <a:pPr marL="457200" indent="-457200">
              <a:lnSpc>
                <a:spcPct val="150000"/>
              </a:lnSpc>
              <a:buFont typeface="Arial" panose="020B0604020202020204" pitchFamily="34" charset="0"/>
              <a:buChar char="•"/>
            </a:pPr>
            <a:r>
              <a:rPr lang="zh-CN" altLang="en-US" sz="2800" b="1" dirty="0">
                <a:solidFill>
                  <a:srgbClr val="FF0000"/>
                </a:solidFill>
                <a:latin typeface="+mn-ea"/>
              </a:rPr>
              <a:t>先解析 </a:t>
            </a:r>
            <a:r>
              <a:rPr lang="zh-CN" altLang="en-US" sz="2800" b="1" dirty="0">
                <a:latin typeface="+mn-ea"/>
              </a:rPr>
              <a:t>还是 </a:t>
            </a:r>
            <a:r>
              <a:rPr lang="zh-CN" altLang="en-US" sz="2800" b="1" dirty="0">
                <a:solidFill>
                  <a:srgbClr val="FF0000"/>
                </a:solidFill>
                <a:latin typeface="+mn-ea"/>
              </a:rPr>
              <a:t>先定位</a:t>
            </a:r>
            <a:r>
              <a:rPr lang="zh-CN" altLang="en-US" sz="2800" b="1" dirty="0">
                <a:latin typeface="+mn-ea"/>
              </a:rPr>
              <a:t>？</a:t>
            </a:r>
            <a:endParaRPr lang="en-US" altLang="zh-CN" sz="2800" b="1" dirty="0">
              <a:latin typeface="+mn-ea"/>
            </a:endParaRPr>
          </a:p>
          <a:p>
            <a:pPr marL="914400" lvl="1" indent="-457200">
              <a:lnSpc>
                <a:spcPct val="150000"/>
              </a:lnSpc>
              <a:buFont typeface="Arial" panose="020B0604020202020204" pitchFamily="34" charset="0"/>
              <a:buChar char="•"/>
            </a:pPr>
            <a:r>
              <a:rPr lang="zh-CN" altLang="en-US" sz="2800" dirty="0">
                <a:latin typeface="+mn-ea"/>
              </a:rPr>
              <a:t>先定位，再解析：现有</a:t>
            </a:r>
            <a:r>
              <a:rPr lang="en-US" altLang="zh-CN" sz="2800" dirty="0">
                <a:latin typeface="+mn-ea"/>
              </a:rPr>
              <a:t>IP</a:t>
            </a:r>
            <a:r>
              <a:rPr lang="zh-CN" altLang="en-US" sz="2800" dirty="0">
                <a:latin typeface="+mn-ea"/>
              </a:rPr>
              <a:t>地理定位方法的误差仍然难以控制，因此，定位结果对于后续的别名解析并不能提供合适的交叉验证手段，会导致误差积累，影响最终测绘的结果。</a:t>
            </a:r>
            <a:endParaRPr lang="en-US" altLang="zh-CN" sz="2800" dirty="0">
              <a:latin typeface="+mn-ea"/>
            </a:endParaRPr>
          </a:p>
          <a:p>
            <a:pPr marL="914400" lvl="1" indent="-457200">
              <a:lnSpc>
                <a:spcPct val="150000"/>
              </a:lnSpc>
              <a:buFont typeface="Arial" panose="020B0604020202020204" pitchFamily="34" charset="0"/>
              <a:buChar char="•"/>
            </a:pPr>
            <a:r>
              <a:rPr lang="zh-CN" altLang="en-US" sz="2800" b="1" dirty="0">
                <a:solidFill>
                  <a:srgbClr val="FF0000"/>
                </a:solidFill>
                <a:latin typeface="+mn-ea"/>
              </a:rPr>
              <a:t>先解析，后定位</a:t>
            </a:r>
            <a:r>
              <a:rPr lang="zh-CN" altLang="en-US" sz="2800" dirty="0">
                <a:latin typeface="+mn-ea"/>
              </a:rPr>
              <a:t>：最新方法提出了一些非常精确（</a:t>
            </a:r>
            <a:r>
              <a:rPr lang="en-US" altLang="zh-CN" sz="2800" dirty="0">
                <a:latin typeface="+mn-ea"/>
              </a:rPr>
              <a:t>&gt;95%</a:t>
            </a:r>
            <a:r>
              <a:rPr lang="zh-CN" altLang="en-US" sz="2800" dirty="0">
                <a:latin typeface="+mn-ea"/>
              </a:rPr>
              <a:t>）的技术手段</a:t>
            </a:r>
            <a:r>
              <a:rPr lang="en-US" altLang="zh-CN" sz="2800" dirty="0">
                <a:latin typeface="+mn-ea"/>
              </a:rPr>
              <a:t>[11]</a:t>
            </a:r>
            <a:r>
              <a:rPr lang="zh-CN" altLang="en-US" sz="2800" dirty="0">
                <a:latin typeface="+mn-ea"/>
              </a:rPr>
              <a:t>，因此可以为后续的地理定位提供强大的交叉验证能力，且无需进行第二轮精炼处理。</a:t>
            </a:r>
            <a:endParaRPr lang="en-US" altLang="zh-CN" sz="2800" dirty="0">
              <a:latin typeface="+mn-ea"/>
            </a:endParaRPr>
          </a:p>
        </p:txBody>
      </p:sp>
    </p:spTree>
    <p:extLst>
      <p:ext uri="{BB962C8B-B14F-4D97-AF65-F5344CB8AC3E}">
        <p14:creationId xmlns:p14="http://schemas.microsoft.com/office/powerpoint/2010/main" val="3081848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F2A8C6-D8DC-ACF6-E255-20595B42B5B8}"/>
            </a:ext>
          </a:extLst>
        </p:cNvPr>
        <p:cNvGrpSpPr/>
        <p:nvPr/>
      </p:nvGrpSpPr>
      <p:grpSpPr>
        <a:xfrm>
          <a:off x="0" y="0"/>
          <a:ext cx="0" cy="0"/>
          <a:chOff x="0" y="0"/>
          <a:chExt cx="0" cy="0"/>
        </a:xfrm>
      </p:grpSpPr>
      <p:graphicFrame>
        <p:nvGraphicFramePr>
          <p:cNvPr id="3" name="表格 2">
            <a:extLst>
              <a:ext uri="{FF2B5EF4-FFF2-40B4-BE49-F238E27FC236}">
                <a16:creationId xmlns:a16="http://schemas.microsoft.com/office/drawing/2014/main" id="{ABA77B81-BC61-FD53-426C-D9C94DD98BAA}"/>
              </a:ext>
            </a:extLst>
          </p:cNvPr>
          <p:cNvGraphicFramePr>
            <a:graphicFrameLocks noGrp="1"/>
          </p:cNvGraphicFramePr>
          <p:nvPr>
            <p:extLst>
              <p:ext uri="{D42A27DB-BD31-4B8C-83A1-F6EECF244321}">
                <p14:modId xmlns:p14="http://schemas.microsoft.com/office/powerpoint/2010/main" val="2645107067"/>
              </p:ext>
            </p:extLst>
          </p:nvPr>
        </p:nvGraphicFramePr>
        <p:xfrm>
          <a:off x="1177626" y="696986"/>
          <a:ext cx="19244272" cy="9189720"/>
        </p:xfrm>
        <a:graphic>
          <a:graphicData uri="http://schemas.openxmlformats.org/drawingml/2006/table">
            <a:tbl>
              <a:tblPr firstRow="1" bandRow="1">
                <a:tableStyleId>{5C22544A-7EE6-4342-B048-85BDC9FD1C3A}</a:tableStyleId>
              </a:tblPr>
              <a:tblGrid>
                <a:gridCol w="2275786">
                  <a:extLst>
                    <a:ext uri="{9D8B030D-6E8A-4147-A177-3AD203B41FA5}">
                      <a16:colId xmlns:a16="http://schemas.microsoft.com/office/drawing/2014/main" val="2557755983"/>
                    </a:ext>
                  </a:extLst>
                </a:gridCol>
                <a:gridCol w="3044142">
                  <a:extLst>
                    <a:ext uri="{9D8B030D-6E8A-4147-A177-3AD203B41FA5}">
                      <a16:colId xmlns:a16="http://schemas.microsoft.com/office/drawing/2014/main" val="3378205543"/>
                    </a:ext>
                  </a:extLst>
                </a:gridCol>
                <a:gridCol w="6886937">
                  <a:extLst>
                    <a:ext uri="{9D8B030D-6E8A-4147-A177-3AD203B41FA5}">
                      <a16:colId xmlns:a16="http://schemas.microsoft.com/office/drawing/2014/main" val="811295020"/>
                    </a:ext>
                  </a:extLst>
                </a:gridCol>
                <a:gridCol w="7037407">
                  <a:extLst>
                    <a:ext uri="{9D8B030D-6E8A-4147-A177-3AD203B41FA5}">
                      <a16:colId xmlns:a16="http://schemas.microsoft.com/office/drawing/2014/main" val="330192151"/>
                    </a:ext>
                  </a:extLst>
                </a:gridCol>
              </a:tblGrid>
              <a:tr h="370840">
                <a:tc>
                  <a:txBody>
                    <a:bodyPr/>
                    <a:lstStyle/>
                    <a:p>
                      <a:r>
                        <a:rPr lang="zh-CN" altLang="en-US" dirty="0"/>
                        <a:t>定位方法</a:t>
                      </a:r>
                    </a:p>
                  </a:txBody>
                  <a:tcPr/>
                </a:tc>
                <a:tc>
                  <a:txBody>
                    <a:bodyPr/>
                    <a:lstStyle/>
                    <a:p>
                      <a:r>
                        <a:rPr lang="zh-CN" altLang="en-US" dirty="0"/>
                        <a:t>研究方法</a:t>
                      </a:r>
                    </a:p>
                  </a:txBody>
                  <a:tcPr/>
                </a:tc>
                <a:tc>
                  <a:txBody>
                    <a:bodyPr/>
                    <a:lstStyle/>
                    <a:p>
                      <a:r>
                        <a:rPr lang="zh-CN" altLang="en-US" dirty="0"/>
                        <a:t>核心思想</a:t>
                      </a:r>
                    </a:p>
                  </a:txBody>
                  <a:tcPr/>
                </a:tc>
                <a:tc>
                  <a:txBody>
                    <a:bodyPr/>
                    <a:lstStyle/>
                    <a:p>
                      <a:r>
                        <a:rPr lang="zh-CN" altLang="en-US" dirty="0"/>
                        <a:t>存在问题</a:t>
                      </a:r>
                    </a:p>
                  </a:txBody>
                  <a:tcPr/>
                </a:tc>
                <a:extLst>
                  <a:ext uri="{0D108BD9-81ED-4DB2-BD59-A6C34878D82A}">
                    <a16:rowId xmlns:a16="http://schemas.microsoft.com/office/drawing/2014/main" val="2270533795"/>
                  </a:ext>
                </a:extLst>
              </a:tr>
              <a:tr h="370840">
                <a:tc rowSpan="4">
                  <a:txBody>
                    <a:bodyPr/>
                    <a:lstStyle/>
                    <a:p>
                      <a:r>
                        <a:rPr lang="zh-CN" altLang="en-US" dirty="0"/>
                        <a:t>基于</a:t>
                      </a:r>
                      <a:r>
                        <a:rPr lang="en-US" altLang="zh-CN" dirty="0"/>
                        <a:t>ping RTT</a:t>
                      </a:r>
                      <a:r>
                        <a:rPr lang="zh-CN" altLang="en-US" dirty="0"/>
                        <a:t>的定位方法</a:t>
                      </a:r>
                    </a:p>
                  </a:txBody>
                  <a:tcPr/>
                </a:tc>
                <a:tc>
                  <a:txBody>
                    <a:bodyPr/>
                    <a:lstStyle/>
                    <a:p>
                      <a:r>
                        <a:rPr lang="en-US" altLang="zh-CN" dirty="0" err="1"/>
                        <a:t>GeoPing</a:t>
                      </a:r>
                      <a:r>
                        <a:rPr lang="en-US" altLang="zh-CN" dirty="0"/>
                        <a:t>[</a:t>
                      </a:r>
                      <a:r>
                        <a:rPr lang="zh-CN" altLang="en-US" dirty="0"/>
                        <a:t>企业产品</a:t>
                      </a:r>
                      <a:r>
                        <a:rPr lang="en-US" altLang="zh-CN" dirty="0"/>
                        <a:t>]</a:t>
                      </a:r>
                    </a:p>
                  </a:txBody>
                  <a:tcPr/>
                </a:tc>
                <a:tc>
                  <a:txBody>
                    <a:bodyPr/>
                    <a:lstStyle/>
                    <a:p>
                      <a:r>
                        <a:rPr lang="zh-CN" altLang="en-US" dirty="0"/>
                        <a:t>认为同一地区的目标到同一</a:t>
                      </a:r>
                      <a:r>
                        <a:rPr lang="en-US" altLang="zh-CN" dirty="0"/>
                        <a:t>landmark</a:t>
                      </a:r>
                      <a:r>
                        <a:rPr lang="zh-CN" altLang="en-US" dirty="0"/>
                        <a:t>的时间基本固定，通过测量和建库维护</a:t>
                      </a:r>
                      <a:r>
                        <a:rPr lang="en-US" altLang="zh-CN" dirty="0"/>
                        <a:t>landmark</a:t>
                      </a:r>
                      <a:r>
                        <a:rPr lang="zh-CN" altLang="en-US" dirty="0"/>
                        <a:t>、</a:t>
                      </a:r>
                      <a:r>
                        <a:rPr lang="en-US" altLang="zh-CN" dirty="0"/>
                        <a:t>RTT</a:t>
                      </a:r>
                      <a:r>
                        <a:rPr lang="zh-CN" altLang="en-US" dirty="0"/>
                        <a:t>与地理位置之间的关系。</a:t>
                      </a:r>
                      <a:endParaRPr lang="en-US" altLang="zh-CN" dirty="0"/>
                    </a:p>
                  </a:txBody>
                  <a:tcPr/>
                </a:tc>
                <a:tc>
                  <a:txBody>
                    <a:bodyPr/>
                    <a:lstStyle/>
                    <a:p>
                      <a:r>
                        <a:rPr lang="zh-CN" altLang="en-US" dirty="0"/>
                        <a:t>无法应对路由绕路、排队时延等等复杂的网络情况，方法也不具有稳健性。</a:t>
                      </a:r>
                      <a:endParaRPr lang="en-US" altLang="zh-CN" dirty="0"/>
                    </a:p>
                  </a:txBody>
                  <a:tcPr/>
                </a:tc>
                <a:extLst>
                  <a:ext uri="{0D108BD9-81ED-4DB2-BD59-A6C34878D82A}">
                    <a16:rowId xmlns:a16="http://schemas.microsoft.com/office/drawing/2014/main" val="1879361389"/>
                  </a:ext>
                </a:extLst>
              </a:tr>
              <a:tr h="370840">
                <a:tc vMerge="1">
                  <a:txBody>
                    <a:bodyPr/>
                    <a:lstStyle/>
                    <a:p>
                      <a:endParaRPr/>
                    </a:p>
                  </a:txBody>
                  <a:tcPr/>
                </a:tc>
                <a:tc>
                  <a:txBody>
                    <a:bodyPr/>
                    <a:lstStyle/>
                    <a:p>
                      <a:r>
                        <a:rPr lang="en-US" altLang="zh-CN" dirty="0"/>
                        <a:t>CBG[IMC’04]</a:t>
                      </a:r>
                    </a:p>
                  </a:txBody>
                  <a:tcPr/>
                </a:tc>
                <a:tc>
                  <a:txBody>
                    <a:bodyPr/>
                    <a:lstStyle/>
                    <a:p>
                      <a:r>
                        <a:rPr lang="zh-CN" altLang="en-US" dirty="0"/>
                        <a:t>使用</a:t>
                      </a:r>
                      <a:r>
                        <a:rPr lang="en-US" altLang="zh-CN" dirty="0"/>
                        <a:t>2/3c</a:t>
                      </a:r>
                      <a:r>
                        <a:rPr lang="zh-CN" altLang="en-US" dirty="0"/>
                        <a:t>做理论约束，训练数据拟合建模做实际约束，采用线性模型建模距离和时延的关系，进行三角定位。</a:t>
                      </a:r>
                      <a:endParaRPr lang="en-US" altLang="zh-CN" dirty="0"/>
                    </a:p>
                  </a:txBody>
                  <a:tcPr/>
                </a:tc>
                <a:tc>
                  <a:txBody>
                    <a:bodyPr/>
                    <a:lstStyle/>
                    <a:p>
                      <a:r>
                        <a:rPr lang="zh-CN" altLang="en-US" dirty="0"/>
                        <a:t>建模过于粗糙，随着测量时延和地理距离的增大，定位误差将会不断扩大。仅存在上界在不存在抵近</a:t>
                      </a:r>
                      <a:r>
                        <a:rPr lang="en-US" altLang="zh-CN" dirty="0"/>
                        <a:t>landmark</a:t>
                      </a:r>
                      <a:r>
                        <a:rPr lang="zh-CN" altLang="en-US" dirty="0"/>
                        <a:t>的情况下无法精确定位。</a:t>
                      </a:r>
                      <a:endParaRPr lang="en-US" altLang="zh-CN" dirty="0"/>
                    </a:p>
                  </a:txBody>
                  <a:tcPr/>
                </a:tc>
                <a:extLst>
                  <a:ext uri="{0D108BD9-81ED-4DB2-BD59-A6C34878D82A}">
                    <a16:rowId xmlns:a16="http://schemas.microsoft.com/office/drawing/2014/main" val="3262665643"/>
                  </a:ext>
                </a:extLst>
              </a:tr>
              <a:tr h="370840">
                <a:tc vMerge="1">
                  <a:txBody>
                    <a:bodyPr/>
                    <a:lstStyle/>
                    <a:p>
                      <a:endParaRPr lang="zh-CN" altLang="en-US" dirty="0"/>
                    </a:p>
                  </a:txBody>
                  <a:tcPr/>
                </a:tc>
                <a:tc>
                  <a:txBody>
                    <a:bodyPr/>
                    <a:lstStyle/>
                    <a:p>
                      <a:r>
                        <a:rPr lang="en-US" altLang="zh-CN" dirty="0"/>
                        <a:t>Octant[NSDI’07]</a:t>
                      </a:r>
                      <a:endParaRPr lang="zh-CN" altLang="en-US" dirty="0"/>
                    </a:p>
                  </a:txBody>
                  <a:tcPr/>
                </a:tc>
                <a:tc>
                  <a:txBody>
                    <a:bodyPr/>
                    <a:lstStyle/>
                    <a:p>
                      <a:r>
                        <a:rPr lang="zh-CN" altLang="en-US" dirty="0"/>
                        <a:t>通过测量拟合时延与距离，在得到上界的同时，也要得到时延与距离的下界关系</a:t>
                      </a:r>
                    </a:p>
                  </a:txBody>
                  <a:tcPr/>
                </a:tc>
                <a:tc>
                  <a:txBody>
                    <a:bodyPr/>
                    <a:lstStyle/>
                    <a:p>
                      <a:r>
                        <a:rPr lang="zh-CN" altLang="en-US" dirty="0"/>
                        <a:t>凸包构建本身非常粗糙，时延</a:t>
                      </a:r>
                      <a:r>
                        <a:rPr lang="en-US" altLang="zh-CN" dirty="0"/>
                        <a:t>30ms</a:t>
                      </a:r>
                      <a:r>
                        <a:rPr lang="zh-CN" altLang="en-US" dirty="0"/>
                        <a:t>以上后，误差范围就已经能达到</a:t>
                      </a:r>
                      <a:r>
                        <a:rPr lang="en-US" altLang="zh-CN" dirty="0"/>
                        <a:t>1000km</a:t>
                      </a:r>
                      <a:r>
                        <a:rPr lang="zh-CN" altLang="en-US" dirty="0"/>
                        <a:t>以上，实际上并没有很大的提升。</a:t>
                      </a:r>
                    </a:p>
                    <a:p>
                      <a:r>
                        <a:rPr lang="zh-CN" altLang="en-US" dirty="0"/>
                        <a:t>凸包的建立依赖样本点，一旦有路由绕路、网络波动等情况发生，将显著影响凸包的形态。</a:t>
                      </a:r>
                    </a:p>
                  </a:txBody>
                  <a:tcPr/>
                </a:tc>
                <a:extLst>
                  <a:ext uri="{0D108BD9-81ED-4DB2-BD59-A6C34878D82A}">
                    <a16:rowId xmlns:a16="http://schemas.microsoft.com/office/drawing/2014/main" val="184076167"/>
                  </a:ext>
                </a:extLst>
              </a:tr>
              <a:tr h="370840">
                <a:tc vMerge="1">
                  <a:txBody>
                    <a:bodyPr/>
                    <a:lstStyle/>
                    <a:p>
                      <a:endParaRPr lang="zh-CN" altLang="en-US" dirty="0"/>
                    </a:p>
                  </a:txBody>
                  <a:tcPr/>
                </a:tc>
                <a:tc>
                  <a:txBody>
                    <a:bodyPr/>
                    <a:lstStyle/>
                    <a:p>
                      <a:r>
                        <a:rPr lang="en-US" altLang="zh-CN" dirty="0"/>
                        <a:t>Spotter[INFOCOMM ’11]</a:t>
                      </a:r>
                    </a:p>
                  </a:txBody>
                  <a:tcPr/>
                </a:tc>
                <a:tc>
                  <a:txBody>
                    <a:bodyPr/>
                    <a:lstStyle/>
                    <a:p>
                      <a:r>
                        <a:rPr lang="zh-CN" altLang="en-US" dirty="0"/>
                        <a:t>引入概率模型。将原本确定的范围转换为空间范围内的概率密度，将时延与距离的关系通过高斯概率模型进行拟合。通过在全球范围内收集测量数据，得到时延</a:t>
                      </a:r>
                      <a:r>
                        <a:rPr lang="en-US" altLang="zh-CN" dirty="0"/>
                        <a:t>-</a:t>
                      </a:r>
                      <a:r>
                        <a:rPr lang="zh-CN" altLang="en-US" dirty="0"/>
                        <a:t>距离的关系，用于建立相应的模型。</a:t>
                      </a:r>
                    </a:p>
                  </a:txBody>
                  <a:tcPr/>
                </a:tc>
                <a:tc>
                  <a:txBody>
                    <a:bodyPr/>
                    <a:lstStyle/>
                    <a:p>
                      <a:r>
                        <a:rPr lang="zh-CN" altLang="en-US" dirty="0"/>
                        <a:t>认为实际网络中信号传输与</a:t>
                      </a:r>
                      <a:r>
                        <a:rPr lang="en-US" altLang="zh-CN" dirty="0"/>
                        <a:t>landmark</a:t>
                      </a:r>
                      <a:r>
                        <a:rPr lang="zh-CN" altLang="en-US" dirty="0"/>
                        <a:t>的位置、运营商、网络环境等等无关，全球都应使用一个统一的高斯分布模型</a:t>
                      </a:r>
                      <a:endParaRPr lang="en-US" altLang="zh-CN" dirty="0"/>
                    </a:p>
                    <a:p>
                      <a:r>
                        <a:rPr lang="zh-CN" altLang="en-US" dirty="0"/>
                        <a:t>引入关于时延的一元概率模型，意味着对具备特殊传输特征的离群值不适用。</a:t>
                      </a:r>
                    </a:p>
                  </a:txBody>
                  <a:tcPr/>
                </a:tc>
                <a:extLst>
                  <a:ext uri="{0D108BD9-81ED-4DB2-BD59-A6C34878D82A}">
                    <a16:rowId xmlns:a16="http://schemas.microsoft.com/office/drawing/2014/main" val="246820567"/>
                  </a:ext>
                </a:extLst>
              </a:tr>
              <a:tr h="370840">
                <a:tc>
                  <a:txBody>
                    <a:bodyPr/>
                    <a:lstStyle/>
                    <a:p>
                      <a:endParaRPr lang="zh-CN" altLang="en-US"/>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232569992"/>
                  </a:ext>
                </a:extLst>
              </a:tr>
            </a:tbl>
          </a:graphicData>
        </a:graphic>
      </p:graphicFrame>
    </p:spTree>
    <p:extLst>
      <p:ext uri="{BB962C8B-B14F-4D97-AF65-F5344CB8AC3E}">
        <p14:creationId xmlns:p14="http://schemas.microsoft.com/office/powerpoint/2010/main" val="3081297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6D2DE0-3412-5853-5A6C-D31C8A24A97C}"/>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63DC005C-5EF0-D6CC-FAE6-0D4E041D8E9A}"/>
              </a:ext>
            </a:extLst>
          </p:cNvPr>
          <p:cNvSpPr txBox="1"/>
          <p:nvPr/>
        </p:nvSpPr>
        <p:spPr>
          <a:xfrm>
            <a:off x="386911" y="323619"/>
            <a:ext cx="16483855" cy="10275634"/>
          </a:xfrm>
          <a:prstGeom prst="rect">
            <a:avLst/>
          </a:prstGeom>
          <a:noFill/>
        </p:spPr>
        <p:txBody>
          <a:bodyPr wrap="square">
            <a:spAutoFit/>
          </a:bodyPr>
          <a:lstStyle/>
          <a:p>
            <a:r>
              <a:rPr lang="zh-CN" altLang="en-US" sz="3600" b="1" dirty="0">
                <a:latin typeface="+mn-ea"/>
              </a:rPr>
              <a:t>研究总结：</a:t>
            </a:r>
            <a:endParaRPr lang="en-US" altLang="zh-CN" sz="3600" b="1" dirty="0">
              <a:latin typeface="+mn-ea"/>
            </a:endParaRPr>
          </a:p>
          <a:p>
            <a:pPr marL="457200" indent="-457200">
              <a:lnSpc>
                <a:spcPct val="150000"/>
              </a:lnSpc>
              <a:buFont typeface="Arial" panose="020B0604020202020204" pitchFamily="34" charset="0"/>
              <a:buChar char="•"/>
            </a:pPr>
            <a:r>
              <a:rPr lang="zh-CN" altLang="en-US" sz="2800" dirty="0">
                <a:latin typeface="+mn-ea"/>
              </a:rPr>
              <a:t>方法特点：</a:t>
            </a:r>
            <a:endParaRPr lang="en-US" altLang="zh-CN" sz="2800" dirty="0">
              <a:latin typeface="+mn-ea"/>
            </a:endParaRPr>
          </a:p>
          <a:p>
            <a:pPr marL="914400" lvl="1" indent="-457200">
              <a:lnSpc>
                <a:spcPct val="150000"/>
              </a:lnSpc>
              <a:buFont typeface="Arial" panose="020B0604020202020204" pitchFamily="34" charset="0"/>
              <a:buChar char="•"/>
            </a:pPr>
            <a:r>
              <a:rPr lang="zh-CN" altLang="en-US" sz="2800" dirty="0">
                <a:latin typeface="+mn-ea"/>
              </a:rPr>
              <a:t>基于约束的类三角定位：</a:t>
            </a:r>
            <a:endParaRPr lang="en-US" altLang="zh-CN" sz="2800" dirty="0">
              <a:latin typeface="+mn-ea"/>
            </a:endParaRPr>
          </a:p>
          <a:p>
            <a:pPr marL="1371600" lvl="2" indent="-457200">
              <a:lnSpc>
                <a:spcPct val="150000"/>
              </a:lnSpc>
              <a:buFont typeface="Arial" panose="020B0604020202020204" pitchFamily="34" charset="0"/>
              <a:buChar char="•"/>
            </a:pPr>
            <a:r>
              <a:rPr lang="zh-CN" altLang="en-US" sz="2800" dirty="0">
                <a:latin typeface="+mn-ea"/>
              </a:rPr>
              <a:t>利用信号传输速度给出理论或实测约束，计算距离或其概率密度函数，通过叠加进行定位</a:t>
            </a:r>
            <a:endParaRPr lang="en-US" altLang="zh-CN" sz="2800" dirty="0">
              <a:latin typeface="+mn-ea"/>
            </a:endParaRPr>
          </a:p>
          <a:p>
            <a:pPr marL="1371600" lvl="2" indent="-457200">
              <a:lnSpc>
                <a:spcPct val="150000"/>
              </a:lnSpc>
              <a:buFont typeface="Arial" panose="020B0604020202020204" pitchFamily="34" charset="0"/>
              <a:buChar char="•"/>
            </a:pPr>
            <a:r>
              <a:rPr lang="zh-CN" altLang="en-US" sz="2800" dirty="0">
                <a:latin typeface="+mn-ea"/>
              </a:rPr>
              <a:t>在测量中只依赖可以进行探测的主动</a:t>
            </a:r>
            <a:r>
              <a:rPr lang="en-US" altLang="zh-CN" sz="2800" dirty="0">
                <a:latin typeface="+mn-ea"/>
              </a:rPr>
              <a:t>Landmark</a:t>
            </a:r>
            <a:r>
              <a:rPr lang="zh-CN" altLang="en-US" sz="2800" dirty="0">
                <a:latin typeface="+mn-ea"/>
              </a:rPr>
              <a:t>（</a:t>
            </a:r>
            <a:r>
              <a:rPr lang="en-US" altLang="zh-CN" sz="2800" dirty="0">
                <a:latin typeface="+mn-ea"/>
              </a:rPr>
              <a:t>VP</a:t>
            </a:r>
            <a:r>
              <a:rPr lang="zh-CN" altLang="en-US" sz="2800" dirty="0">
                <a:latin typeface="+mn-ea"/>
              </a:rPr>
              <a:t>），不需要被动</a:t>
            </a:r>
            <a:r>
              <a:rPr lang="en-US" altLang="zh-CN" sz="2800" dirty="0">
                <a:latin typeface="+mn-ea"/>
              </a:rPr>
              <a:t>landmark</a:t>
            </a:r>
            <a:r>
              <a:rPr lang="zh-CN" altLang="en-US" sz="2800" dirty="0">
                <a:latin typeface="+mn-ea"/>
              </a:rPr>
              <a:t>。</a:t>
            </a:r>
            <a:endParaRPr lang="en-US" altLang="zh-CN" sz="2800" dirty="0">
              <a:latin typeface="+mn-ea"/>
            </a:endParaRPr>
          </a:p>
          <a:p>
            <a:pPr marL="914400" lvl="1" indent="-457200">
              <a:lnSpc>
                <a:spcPct val="150000"/>
              </a:lnSpc>
              <a:buFont typeface="Arial" panose="020B0604020202020204" pitchFamily="34" charset="0"/>
              <a:buChar char="•"/>
            </a:pPr>
            <a:r>
              <a:rPr lang="zh-CN" altLang="en-US" sz="2800" dirty="0">
                <a:latin typeface="+mn-ea"/>
              </a:rPr>
              <a:t>通过拟合数据建模时延与距离的关系：</a:t>
            </a:r>
            <a:endParaRPr lang="en-US" altLang="zh-CN" sz="2800" dirty="0">
              <a:latin typeface="+mn-ea"/>
            </a:endParaRPr>
          </a:p>
          <a:p>
            <a:pPr marL="1371600" lvl="2" indent="-457200">
              <a:lnSpc>
                <a:spcPct val="150000"/>
              </a:lnSpc>
              <a:buFont typeface="Arial" panose="020B0604020202020204" pitchFamily="34" charset="0"/>
              <a:buChar char="•"/>
            </a:pPr>
            <a:r>
              <a:rPr lang="zh-CN" altLang="en-US" sz="2800" dirty="0">
                <a:latin typeface="+mn-ea"/>
              </a:rPr>
              <a:t>采用各类回归模型试图拟合时延与距离之间的关系，将时延更精确地转换为距离，以便于定位。</a:t>
            </a:r>
            <a:endParaRPr lang="en-US" altLang="zh-CN" sz="2800" dirty="0">
              <a:latin typeface="+mn-ea"/>
            </a:endParaRPr>
          </a:p>
          <a:p>
            <a:pPr marL="1371600" lvl="2" indent="-457200">
              <a:lnSpc>
                <a:spcPct val="150000"/>
              </a:lnSpc>
              <a:buFont typeface="Arial" panose="020B0604020202020204" pitchFamily="34" charset="0"/>
              <a:buChar char="•"/>
            </a:pPr>
            <a:r>
              <a:rPr lang="zh-CN" altLang="en-US" sz="2800" dirty="0">
                <a:latin typeface="+mn-ea"/>
              </a:rPr>
              <a:t>实际定位时模型简单，探测开销小，探测速度相对较快。</a:t>
            </a:r>
            <a:endParaRPr lang="en-US" altLang="zh-CN" sz="2800" dirty="0">
              <a:latin typeface="+mn-ea"/>
            </a:endParaRPr>
          </a:p>
          <a:p>
            <a:pPr marL="457200" indent="-457200">
              <a:lnSpc>
                <a:spcPct val="150000"/>
              </a:lnSpc>
              <a:buFont typeface="Arial" panose="020B0604020202020204" pitchFamily="34" charset="0"/>
              <a:buChar char="•"/>
            </a:pPr>
            <a:r>
              <a:rPr lang="zh-CN" altLang="en-US" sz="2800" dirty="0">
                <a:latin typeface="+mn-ea"/>
              </a:rPr>
              <a:t>存在问题：</a:t>
            </a:r>
            <a:endParaRPr lang="en-US" altLang="zh-CN" sz="2800" dirty="0">
              <a:latin typeface="+mn-ea"/>
            </a:endParaRPr>
          </a:p>
          <a:p>
            <a:pPr marL="1371600" lvl="2" indent="-457200">
              <a:lnSpc>
                <a:spcPct val="150000"/>
              </a:lnSpc>
              <a:buFont typeface="Arial" panose="020B0604020202020204" pitchFamily="34" charset="0"/>
              <a:buChar char="•"/>
            </a:pPr>
            <a:r>
              <a:rPr lang="zh-CN" altLang="en-US" sz="2800" dirty="0">
                <a:latin typeface="+mn-ea"/>
              </a:rPr>
              <a:t>随着</a:t>
            </a:r>
            <a:r>
              <a:rPr lang="en-US" altLang="zh-CN" sz="2800" dirty="0">
                <a:latin typeface="+mn-ea"/>
              </a:rPr>
              <a:t>RTT</a:t>
            </a:r>
            <a:r>
              <a:rPr lang="zh-CN" altLang="en-US" sz="2800" dirty="0">
                <a:latin typeface="+mn-ea"/>
              </a:rPr>
              <a:t>增加，测量误差迅速增大：即使考虑上下界约束，当</a:t>
            </a:r>
            <a:r>
              <a:rPr lang="en-US" altLang="zh-CN" sz="2800" dirty="0">
                <a:latin typeface="+mn-ea"/>
              </a:rPr>
              <a:t>RTT</a:t>
            </a:r>
            <a:r>
              <a:rPr lang="zh-CN" altLang="en-US" sz="2800" dirty="0">
                <a:latin typeface="+mn-ea"/>
              </a:rPr>
              <a:t>达到数十</a:t>
            </a:r>
            <a:r>
              <a:rPr lang="en-US" altLang="zh-CN" sz="2800" dirty="0" err="1">
                <a:latin typeface="+mn-ea"/>
              </a:rPr>
              <a:t>ms</a:t>
            </a:r>
            <a:r>
              <a:rPr lang="zh-CN" altLang="en-US" sz="2800" dirty="0">
                <a:latin typeface="+mn-ea"/>
              </a:rPr>
              <a:t>时，误差也极大</a:t>
            </a:r>
            <a:endParaRPr lang="en-US" altLang="zh-CN" sz="2800" dirty="0">
              <a:latin typeface="+mn-ea"/>
            </a:endParaRPr>
          </a:p>
          <a:p>
            <a:pPr marL="1371600" lvl="2" indent="-457200">
              <a:lnSpc>
                <a:spcPct val="150000"/>
              </a:lnSpc>
              <a:buFont typeface="Arial" panose="020B0604020202020204" pitchFamily="34" charset="0"/>
              <a:buChar char="•"/>
            </a:pPr>
            <a:r>
              <a:rPr lang="zh-CN" altLang="en-US" sz="2800" dirty="0">
                <a:latin typeface="+mn-ea"/>
              </a:rPr>
              <a:t>无法感知转发路径：难以应对</a:t>
            </a:r>
            <a:r>
              <a:rPr lang="en-US" altLang="zh-CN" sz="2800" dirty="0">
                <a:latin typeface="+mn-ea"/>
              </a:rPr>
              <a:t>detour</a:t>
            </a:r>
            <a:r>
              <a:rPr lang="zh-CN" altLang="en-US" sz="2800" dirty="0">
                <a:latin typeface="+mn-ea"/>
              </a:rPr>
              <a:t>情况，无法感知路径中的被动</a:t>
            </a:r>
            <a:r>
              <a:rPr lang="en-US" altLang="zh-CN" sz="2800" dirty="0">
                <a:latin typeface="+mn-ea"/>
              </a:rPr>
              <a:t>landmark</a:t>
            </a:r>
            <a:r>
              <a:rPr lang="zh-CN" altLang="en-US" sz="2800" dirty="0">
                <a:latin typeface="+mn-ea"/>
              </a:rPr>
              <a:t>，降低了定位效率</a:t>
            </a:r>
            <a:endParaRPr lang="en-US" altLang="zh-CN" sz="2800" dirty="0">
              <a:latin typeface="+mn-ea"/>
            </a:endParaRPr>
          </a:p>
          <a:p>
            <a:pPr marL="1371600" lvl="2" indent="-457200">
              <a:lnSpc>
                <a:spcPct val="150000"/>
              </a:lnSpc>
              <a:buFont typeface="Arial" panose="020B0604020202020204" pitchFamily="34" charset="0"/>
              <a:buChar char="•"/>
            </a:pPr>
            <a:r>
              <a:rPr lang="zh-CN" altLang="en-US" sz="2800" dirty="0">
                <a:latin typeface="+mn-ea"/>
              </a:rPr>
              <a:t>难以拟合复杂的网络传输模式：</a:t>
            </a:r>
            <a:endParaRPr lang="en-US" altLang="zh-CN" sz="2800" dirty="0">
              <a:latin typeface="+mn-ea"/>
            </a:endParaRPr>
          </a:p>
          <a:p>
            <a:pPr marL="1828800" lvl="3" indent="-457200">
              <a:lnSpc>
                <a:spcPct val="150000"/>
              </a:lnSpc>
              <a:buFont typeface="Arial" panose="020B0604020202020204" pitchFamily="34" charset="0"/>
              <a:buChar char="•"/>
            </a:pPr>
            <a:r>
              <a:rPr lang="zh-CN" altLang="en-US" sz="2800" dirty="0">
                <a:latin typeface="+mn-ea"/>
              </a:rPr>
              <a:t>仅存在时延与特定探针两种特征，而</a:t>
            </a:r>
            <a:r>
              <a:rPr lang="en-US" altLang="zh-CN" sz="2800" dirty="0">
                <a:latin typeface="+mn-ea"/>
              </a:rPr>
              <a:t>RTT</a:t>
            </a:r>
            <a:r>
              <a:rPr lang="zh-CN" altLang="en-US" sz="2800" dirty="0">
                <a:latin typeface="+mn-ea"/>
              </a:rPr>
              <a:t>受商业关系与路由策略影响，</a:t>
            </a:r>
            <a:r>
              <a:rPr lang="zh-CN" altLang="en-US" sz="2800" b="1" dirty="0">
                <a:solidFill>
                  <a:srgbClr val="FF0000"/>
                </a:solidFill>
                <a:latin typeface="+mn-ea"/>
              </a:rPr>
              <a:t>即使使用相同位置的</a:t>
            </a:r>
            <a:r>
              <a:rPr lang="en-US" altLang="zh-CN" sz="2800" b="1" dirty="0">
                <a:solidFill>
                  <a:srgbClr val="FF0000"/>
                </a:solidFill>
                <a:latin typeface="+mn-ea"/>
              </a:rPr>
              <a:t>VP</a:t>
            </a:r>
            <a:r>
              <a:rPr lang="zh-CN" altLang="en-US" sz="2800" b="1" dirty="0">
                <a:solidFill>
                  <a:srgbClr val="FF0000"/>
                </a:solidFill>
                <a:latin typeface="+mn-ea"/>
              </a:rPr>
              <a:t>探测相同位置的待测目标，也可能会产生显著不同的转发路径与传输时延模式</a:t>
            </a:r>
            <a:endParaRPr lang="en-US" altLang="zh-CN" sz="2800" dirty="0">
              <a:latin typeface="+mn-ea"/>
            </a:endParaRPr>
          </a:p>
          <a:p>
            <a:pPr marL="1828800" lvl="3" indent="-457200">
              <a:lnSpc>
                <a:spcPct val="150000"/>
              </a:lnSpc>
              <a:buFont typeface="Arial" panose="020B0604020202020204" pitchFamily="34" charset="0"/>
              <a:buChar char="•"/>
            </a:pPr>
            <a:r>
              <a:rPr lang="zh-CN" altLang="en-US" sz="2800" dirty="0">
                <a:latin typeface="+mn-ea"/>
              </a:rPr>
              <a:t>如右图所示，同样从伦敦至洛杉矶，</a:t>
            </a:r>
            <a:r>
              <a:rPr lang="en-US" altLang="zh-CN" sz="2800" dirty="0" err="1">
                <a:latin typeface="+mn-ea"/>
              </a:rPr>
              <a:t>vodacom</a:t>
            </a:r>
            <a:r>
              <a:rPr lang="zh-CN" altLang="en-US" sz="2800" dirty="0">
                <a:latin typeface="+mn-ea"/>
              </a:rPr>
              <a:t>运营商网络的转发路径发生了绕行，需要更多的特征、更复杂的模型才有可能进行更准确的建模。</a:t>
            </a:r>
            <a:endParaRPr lang="en-US" altLang="zh-CN" sz="2800" dirty="0">
              <a:latin typeface="+mn-ea"/>
            </a:endParaRPr>
          </a:p>
        </p:txBody>
      </p:sp>
      <p:pic>
        <p:nvPicPr>
          <p:cNvPr id="5" name="图片 4">
            <a:extLst>
              <a:ext uri="{FF2B5EF4-FFF2-40B4-BE49-F238E27FC236}">
                <a16:creationId xmlns:a16="http://schemas.microsoft.com/office/drawing/2014/main" id="{9B1D71EA-6F97-C737-C8ED-ACE250BE6DE9}"/>
              </a:ext>
            </a:extLst>
          </p:cNvPr>
          <p:cNvPicPr>
            <a:picLocks noChangeAspect="1"/>
          </p:cNvPicPr>
          <p:nvPr/>
        </p:nvPicPr>
        <p:blipFill>
          <a:blip r:embed="rId3"/>
          <a:stretch>
            <a:fillRect/>
          </a:stretch>
        </p:blipFill>
        <p:spPr>
          <a:xfrm>
            <a:off x="16870767" y="737578"/>
            <a:ext cx="4391926" cy="3166538"/>
          </a:xfrm>
          <a:prstGeom prst="rect">
            <a:avLst/>
          </a:prstGeom>
        </p:spPr>
      </p:pic>
      <p:pic>
        <p:nvPicPr>
          <p:cNvPr id="7" name="图片 6">
            <a:extLst>
              <a:ext uri="{FF2B5EF4-FFF2-40B4-BE49-F238E27FC236}">
                <a16:creationId xmlns:a16="http://schemas.microsoft.com/office/drawing/2014/main" id="{C37C9DBD-75E3-F9DF-7CAC-8EA9E501CC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70766" y="8926091"/>
            <a:ext cx="4662077" cy="1432841"/>
          </a:xfrm>
          <a:prstGeom prst="rect">
            <a:avLst/>
          </a:prstGeom>
        </p:spPr>
      </p:pic>
      <p:pic>
        <p:nvPicPr>
          <p:cNvPr id="8" name="图片 7">
            <a:extLst>
              <a:ext uri="{FF2B5EF4-FFF2-40B4-BE49-F238E27FC236}">
                <a16:creationId xmlns:a16="http://schemas.microsoft.com/office/drawing/2014/main" id="{86ACA128-EF79-2AA5-1138-BBBC423B7D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870766" y="6875392"/>
            <a:ext cx="4662076" cy="2050699"/>
          </a:xfrm>
          <a:prstGeom prst="rect">
            <a:avLst/>
          </a:prstGeom>
        </p:spPr>
      </p:pic>
      <p:pic>
        <p:nvPicPr>
          <p:cNvPr id="9" name="图片 8">
            <a:extLst>
              <a:ext uri="{FF2B5EF4-FFF2-40B4-BE49-F238E27FC236}">
                <a16:creationId xmlns:a16="http://schemas.microsoft.com/office/drawing/2014/main" id="{A73E6658-7EDD-4523-B282-E1C9FFE0726B}"/>
              </a:ext>
            </a:extLst>
          </p:cNvPr>
          <p:cNvPicPr>
            <a:picLocks noChangeAspect="1"/>
          </p:cNvPicPr>
          <p:nvPr/>
        </p:nvPicPr>
        <p:blipFill rotWithShape="1">
          <a:blip r:embed="rId6">
            <a:extLst>
              <a:ext uri="{28A0092B-C50C-407E-A947-70E740481C1C}">
                <a14:useLocalDpi xmlns:a14="http://schemas.microsoft.com/office/drawing/2010/main" val="0"/>
              </a:ext>
            </a:extLst>
          </a:blip>
          <a:srcRect l="3477" t="5156"/>
          <a:stretch/>
        </p:blipFill>
        <p:spPr>
          <a:xfrm>
            <a:off x="16443264" y="4393466"/>
            <a:ext cx="2703827" cy="1992576"/>
          </a:xfrm>
          <a:prstGeom prst="rect">
            <a:avLst/>
          </a:prstGeom>
        </p:spPr>
      </p:pic>
      <p:pic>
        <p:nvPicPr>
          <p:cNvPr id="10" name="图片 9">
            <a:extLst>
              <a:ext uri="{FF2B5EF4-FFF2-40B4-BE49-F238E27FC236}">
                <a16:creationId xmlns:a16="http://schemas.microsoft.com/office/drawing/2014/main" id="{B6C1C6A3-A107-477F-9F9A-F4D883E9A0B2}"/>
              </a:ext>
            </a:extLst>
          </p:cNvPr>
          <p:cNvPicPr>
            <a:picLocks noChangeAspect="1"/>
          </p:cNvPicPr>
          <p:nvPr/>
        </p:nvPicPr>
        <p:blipFill rotWithShape="1">
          <a:blip r:embed="rId7">
            <a:extLst>
              <a:ext uri="{28A0092B-C50C-407E-A947-70E740481C1C}">
                <a14:useLocalDpi xmlns:a14="http://schemas.microsoft.com/office/drawing/2010/main" val="0"/>
              </a:ext>
            </a:extLst>
          </a:blip>
          <a:srcRect t="6132" r="7327"/>
          <a:stretch/>
        </p:blipFill>
        <p:spPr>
          <a:xfrm>
            <a:off x="18914067" y="4414871"/>
            <a:ext cx="2622957" cy="1992576"/>
          </a:xfrm>
          <a:prstGeom prst="rect">
            <a:avLst/>
          </a:prstGeom>
        </p:spPr>
      </p:pic>
    </p:spTree>
    <p:extLst>
      <p:ext uri="{BB962C8B-B14F-4D97-AF65-F5344CB8AC3E}">
        <p14:creationId xmlns:p14="http://schemas.microsoft.com/office/powerpoint/2010/main" val="2309333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D6B445-80D0-3E86-0E4B-7019F0DFEF74}"/>
            </a:ext>
          </a:extLst>
        </p:cNvPr>
        <p:cNvGrpSpPr/>
        <p:nvPr/>
      </p:nvGrpSpPr>
      <p:grpSpPr>
        <a:xfrm>
          <a:off x="0" y="0"/>
          <a:ext cx="0" cy="0"/>
          <a:chOff x="0" y="0"/>
          <a:chExt cx="0" cy="0"/>
        </a:xfrm>
      </p:grpSpPr>
      <p:graphicFrame>
        <p:nvGraphicFramePr>
          <p:cNvPr id="3" name="表格 2">
            <a:extLst>
              <a:ext uri="{FF2B5EF4-FFF2-40B4-BE49-F238E27FC236}">
                <a16:creationId xmlns:a16="http://schemas.microsoft.com/office/drawing/2014/main" id="{6B4C5918-0745-D4D1-0347-775F1B4173A8}"/>
              </a:ext>
            </a:extLst>
          </p:cNvPr>
          <p:cNvGraphicFramePr>
            <a:graphicFrameLocks noGrp="1"/>
          </p:cNvGraphicFramePr>
          <p:nvPr>
            <p:extLst>
              <p:ext uri="{D42A27DB-BD31-4B8C-83A1-F6EECF244321}">
                <p14:modId xmlns:p14="http://schemas.microsoft.com/office/powerpoint/2010/main" val="1069278770"/>
              </p:ext>
            </p:extLst>
          </p:nvPr>
        </p:nvGraphicFramePr>
        <p:xfrm>
          <a:off x="162046" y="106673"/>
          <a:ext cx="21227970" cy="10485882"/>
        </p:xfrm>
        <a:graphic>
          <a:graphicData uri="http://schemas.openxmlformats.org/drawingml/2006/table">
            <a:tbl>
              <a:tblPr firstRow="1" bandRow="1">
                <a:tableStyleId>{5C22544A-7EE6-4342-B048-85BDC9FD1C3A}</a:tableStyleId>
              </a:tblPr>
              <a:tblGrid>
                <a:gridCol w="1760729">
                  <a:extLst>
                    <a:ext uri="{9D8B030D-6E8A-4147-A177-3AD203B41FA5}">
                      <a16:colId xmlns:a16="http://schemas.microsoft.com/office/drawing/2014/main" val="2557755983"/>
                    </a:ext>
                  </a:extLst>
                </a:gridCol>
                <a:gridCol w="2498834">
                  <a:extLst>
                    <a:ext uri="{9D8B030D-6E8A-4147-A177-3AD203B41FA5}">
                      <a16:colId xmlns:a16="http://schemas.microsoft.com/office/drawing/2014/main" val="3378205543"/>
                    </a:ext>
                  </a:extLst>
                </a:gridCol>
                <a:gridCol w="9333263">
                  <a:extLst>
                    <a:ext uri="{9D8B030D-6E8A-4147-A177-3AD203B41FA5}">
                      <a16:colId xmlns:a16="http://schemas.microsoft.com/office/drawing/2014/main" val="811295020"/>
                    </a:ext>
                  </a:extLst>
                </a:gridCol>
                <a:gridCol w="7635144">
                  <a:extLst>
                    <a:ext uri="{9D8B030D-6E8A-4147-A177-3AD203B41FA5}">
                      <a16:colId xmlns:a16="http://schemas.microsoft.com/office/drawing/2014/main" val="330192151"/>
                    </a:ext>
                  </a:extLst>
                </a:gridCol>
              </a:tblGrid>
              <a:tr h="370840">
                <a:tc>
                  <a:txBody>
                    <a:bodyPr/>
                    <a:lstStyle/>
                    <a:p>
                      <a:r>
                        <a:rPr lang="zh-CN" altLang="en-US" dirty="0"/>
                        <a:t>定位方法</a:t>
                      </a:r>
                    </a:p>
                  </a:txBody>
                  <a:tcPr/>
                </a:tc>
                <a:tc>
                  <a:txBody>
                    <a:bodyPr/>
                    <a:lstStyle/>
                    <a:p>
                      <a:r>
                        <a:rPr lang="zh-CN" altLang="en-US" dirty="0"/>
                        <a:t>研究方法</a:t>
                      </a:r>
                    </a:p>
                  </a:txBody>
                  <a:tcPr/>
                </a:tc>
                <a:tc>
                  <a:txBody>
                    <a:bodyPr/>
                    <a:lstStyle/>
                    <a:p>
                      <a:r>
                        <a:rPr lang="zh-CN" altLang="en-US" dirty="0"/>
                        <a:t>核心思想</a:t>
                      </a:r>
                    </a:p>
                  </a:txBody>
                  <a:tcPr/>
                </a:tc>
                <a:tc>
                  <a:txBody>
                    <a:bodyPr/>
                    <a:lstStyle/>
                    <a:p>
                      <a:r>
                        <a:rPr lang="zh-CN" altLang="en-US" dirty="0"/>
                        <a:t>存在问题</a:t>
                      </a:r>
                    </a:p>
                  </a:txBody>
                  <a:tcPr/>
                </a:tc>
                <a:extLst>
                  <a:ext uri="{0D108BD9-81ED-4DB2-BD59-A6C34878D82A}">
                    <a16:rowId xmlns:a16="http://schemas.microsoft.com/office/drawing/2014/main" val="2270533795"/>
                  </a:ext>
                </a:extLst>
              </a:tr>
              <a:tr h="370840">
                <a:tc rowSpan="5">
                  <a:txBody>
                    <a:bodyPr/>
                    <a:lstStyle/>
                    <a:p>
                      <a:pPr marL="0" marR="0" lvl="0" indent="0" algn="l" defTabSz="1439997" rtl="0" eaLnBrk="1" fontAlgn="auto" latinLnBrk="0" hangingPunct="1">
                        <a:lnSpc>
                          <a:spcPct val="100000"/>
                        </a:lnSpc>
                        <a:spcBef>
                          <a:spcPts val="0"/>
                        </a:spcBef>
                        <a:spcAft>
                          <a:spcPts val="0"/>
                        </a:spcAft>
                        <a:buClrTx/>
                        <a:buSzTx/>
                        <a:buFontTx/>
                        <a:buNone/>
                        <a:tabLst/>
                        <a:defRPr/>
                      </a:pPr>
                      <a:r>
                        <a:rPr lang="zh-CN" altLang="en-US" dirty="0"/>
                        <a:t>基于</a:t>
                      </a:r>
                      <a:r>
                        <a:rPr lang="en-US" altLang="zh-CN" dirty="0"/>
                        <a:t>RTT+</a:t>
                      </a:r>
                      <a:r>
                        <a:rPr lang="zh-CN" altLang="en-US" dirty="0"/>
                        <a:t>拓扑的定位方法</a:t>
                      </a:r>
                    </a:p>
                    <a:p>
                      <a:endParaRPr lang="zh-CN" altLang="en-US" dirty="0"/>
                    </a:p>
                  </a:txBody>
                  <a:tcPr/>
                </a:tc>
                <a:tc>
                  <a:txBody>
                    <a:bodyPr/>
                    <a:lstStyle/>
                    <a:p>
                      <a:pPr marL="0" marR="0" lvl="0" indent="0" algn="l" defTabSz="1439997" rtl="0" eaLnBrk="1" fontAlgn="auto" latinLnBrk="0" hangingPunct="1">
                        <a:lnSpc>
                          <a:spcPct val="100000"/>
                        </a:lnSpc>
                        <a:spcBef>
                          <a:spcPts val="0"/>
                        </a:spcBef>
                        <a:spcAft>
                          <a:spcPts val="0"/>
                        </a:spcAft>
                        <a:buClrTx/>
                        <a:buSzTx/>
                        <a:buFontTx/>
                        <a:buNone/>
                        <a:tabLst/>
                        <a:defRPr/>
                      </a:pPr>
                      <a:r>
                        <a:rPr lang="en-US" altLang="zh-CN" dirty="0" err="1"/>
                        <a:t>GeoBuD</a:t>
                      </a:r>
                      <a:r>
                        <a:rPr lang="en-US" altLang="zh-CN" dirty="0"/>
                        <a:t>[Networking’06]</a:t>
                      </a:r>
                      <a:endParaRPr lang="zh-CN" altLang="en-US" dirty="0"/>
                    </a:p>
                  </a:txBody>
                  <a:tcPr/>
                </a:tc>
                <a:tc>
                  <a:txBody>
                    <a:bodyPr/>
                    <a:lstStyle/>
                    <a:p>
                      <a:r>
                        <a:rPr lang="zh-CN" altLang="en-US" dirty="0"/>
                        <a:t>在</a:t>
                      </a:r>
                      <a:r>
                        <a:rPr lang="en-US" altLang="zh-CN" dirty="0"/>
                        <a:t>CBG</a:t>
                      </a:r>
                      <a:r>
                        <a:rPr lang="zh-CN" altLang="en-US" dirty="0"/>
                        <a:t>方法的基础上，将原本基于</a:t>
                      </a:r>
                      <a:r>
                        <a:rPr lang="en-US" altLang="zh-CN" dirty="0"/>
                        <a:t>ping</a:t>
                      </a:r>
                      <a:r>
                        <a:rPr lang="zh-CN" altLang="en-US" dirty="0"/>
                        <a:t>时延的模型拆分为基于</a:t>
                      </a:r>
                      <a:r>
                        <a:rPr lang="en-US" altLang="zh-CN" dirty="0"/>
                        <a:t>traceroute</a:t>
                      </a:r>
                      <a:r>
                        <a:rPr lang="zh-CN" altLang="en-US" dirty="0"/>
                        <a:t>的逐跳模型，逐跳拟合关系，并逐跳进行定位，并利用上一跳定位的结果对下一跳进行定位</a:t>
                      </a:r>
                    </a:p>
                  </a:txBody>
                  <a:tcPr/>
                </a:tc>
                <a:tc>
                  <a:txBody>
                    <a:bodyPr/>
                    <a:lstStyle/>
                    <a:p>
                      <a:r>
                        <a:rPr lang="zh-CN" altLang="en-US" dirty="0"/>
                        <a:t>要求得知所有路径中间跳的位置，否则需要不断迭代使用</a:t>
                      </a:r>
                      <a:r>
                        <a:rPr lang="en-US" altLang="zh-CN" dirty="0"/>
                        <a:t>CBG</a:t>
                      </a:r>
                      <a:r>
                        <a:rPr lang="zh-CN" altLang="en-US" dirty="0"/>
                        <a:t>方法，存在误差积累。</a:t>
                      </a:r>
                      <a:endParaRPr lang="en-US" altLang="zh-CN" dirty="0"/>
                    </a:p>
                    <a:p>
                      <a:r>
                        <a:rPr lang="zh-CN" altLang="en-US" dirty="0"/>
                        <a:t>采用原生的</a:t>
                      </a:r>
                      <a:r>
                        <a:rPr lang="en-US" altLang="zh-CN" dirty="0"/>
                        <a:t>traceroute</a:t>
                      </a:r>
                      <a:r>
                        <a:rPr lang="zh-CN" altLang="en-US" dirty="0"/>
                        <a:t>，无法应对多路径、不对称路径、逐跳</a:t>
                      </a:r>
                      <a:r>
                        <a:rPr lang="en-US" altLang="zh-CN" dirty="0"/>
                        <a:t>RTT</a:t>
                      </a:r>
                      <a:r>
                        <a:rPr lang="zh-CN" altLang="en-US" dirty="0"/>
                        <a:t>估算的问题。</a:t>
                      </a:r>
                    </a:p>
                  </a:txBody>
                  <a:tcPr/>
                </a:tc>
                <a:extLst>
                  <a:ext uri="{0D108BD9-81ED-4DB2-BD59-A6C34878D82A}">
                    <a16:rowId xmlns:a16="http://schemas.microsoft.com/office/drawing/2014/main" val="246820567"/>
                  </a:ext>
                </a:extLst>
              </a:tr>
              <a:tr h="370840">
                <a:tc vMerge="1">
                  <a:txBody>
                    <a:bodyPr/>
                    <a:lstStyle/>
                    <a:p>
                      <a:endParaRPr lang="zh-CN" altLang="en-US" dirty="0"/>
                    </a:p>
                  </a:txBody>
                  <a:tcPr/>
                </a:tc>
                <a:tc>
                  <a:txBody>
                    <a:bodyPr/>
                    <a:lstStyle/>
                    <a:p>
                      <a:r>
                        <a:rPr lang="en-US" altLang="zh-CN" dirty="0"/>
                        <a:t>TBG[IMC’06]</a:t>
                      </a:r>
                      <a:endParaRPr lang="zh-CN" altLang="en-US" dirty="0"/>
                    </a:p>
                  </a:txBody>
                  <a:tcPr/>
                </a:tc>
                <a:tc>
                  <a:txBody>
                    <a:bodyPr/>
                    <a:lstStyle/>
                    <a:p>
                      <a:pPr marL="0" marR="0" lvl="0" indent="0" algn="l" defTabSz="1439997" rtl="0" eaLnBrk="1" fontAlgn="auto" latinLnBrk="0" hangingPunct="1">
                        <a:lnSpc>
                          <a:spcPct val="100000"/>
                        </a:lnSpc>
                        <a:spcBef>
                          <a:spcPts val="0"/>
                        </a:spcBef>
                        <a:spcAft>
                          <a:spcPts val="0"/>
                        </a:spcAft>
                        <a:buClrTx/>
                        <a:buSzTx/>
                        <a:buFontTx/>
                        <a:buNone/>
                        <a:tabLst/>
                        <a:defRPr/>
                      </a:pPr>
                      <a:r>
                        <a:rPr lang="zh-CN" altLang="en-US" dirty="0"/>
                        <a:t>使用</a:t>
                      </a:r>
                      <a:r>
                        <a:rPr lang="en-US" altLang="zh-CN" dirty="0"/>
                        <a:t>traceroute</a:t>
                      </a:r>
                      <a:r>
                        <a:rPr lang="zh-CN" altLang="en-US" dirty="0"/>
                        <a:t>进行逐跳时延估计，利用被动</a:t>
                      </a:r>
                      <a:r>
                        <a:rPr lang="en-US" altLang="zh-CN" dirty="0"/>
                        <a:t>landmark</a:t>
                      </a:r>
                      <a:r>
                        <a:rPr lang="zh-CN" altLang="en-US" dirty="0"/>
                        <a:t>提高定位精度。在定位过程中，采用</a:t>
                      </a:r>
                      <a:r>
                        <a:rPr lang="en-US" altLang="zh-CN" dirty="0"/>
                        <a:t>4/9c</a:t>
                      </a:r>
                      <a:r>
                        <a:rPr lang="zh-CN" altLang="en-US" dirty="0"/>
                        <a:t>作为传输速度约束，并引入松弛变量</a:t>
                      </a:r>
                      <a:r>
                        <a:rPr lang="en-US" altLang="zh-CN" dirty="0"/>
                        <a:t>e</a:t>
                      </a:r>
                      <a:r>
                        <a:rPr lang="zh-CN" altLang="en-US" dirty="0"/>
                        <a:t>，以最小化目标到各邻居</a:t>
                      </a:r>
                      <a:r>
                        <a:rPr lang="en-US" altLang="zh-CN" dirty="0"/>
                        <a:t>landmark</a:t>
                      </a:r>
                      <a:r>
                        <a:rPr lang="zh-CN" altLang="en-US" dirty="0"/>
                        <a:t>的松弛变量</a:t>
                      </a:r>
                      <a:r>
                        <a:rPr lang="en-US" altLang="zh-CN" dirty="0"/>
                        <a:t>e</a:t>
                      </a:r>
                      <a:r>
                        <a:rPr lang="zh-CN" altLang="en-US" dirty="0"/>
                        <a:t>之和作为优化目标进行定位。</a:t>
                      </a:r>
                    </a:p>
                  </a:txBody>
                  <a:tcPr/>
                </a:tc>
                <a:tc>
                  <a:txBody>
                    <a:bodyPr/>
                    <a:lstStyle/>
                    <a:p>
                      <a:r>
                        <a:rPr lang="en-US" altLang="zh-CN" dirty="0"/>
                        <a:t>4/9c</a:t>
                      </a:r>
                      <a:r>
                        <a:rPr lang="zh-CN" altLang="en-US" dirty="0"/>
                        <a:t>是线性模型估计的拟合斜率，松弛变量</a:t>
                      </a:r>
                      <a:r>
                        <a:rPr lang="en-US" altLang="zh-CN" dirty="0"/>
                        <a:t>e</a:t>
                      </a:r>
                      <a:r>
                        <a:rPr lang="zh-CN" altLang="en-US" dirty="0"/>
                        <a:t>本身也不能刻画实际误差，它们并不具备特定的物理含义，优化目标在实际使用中会造成误差。</a:t>
                      </a:r>
                      <a:endParaRPr lang="en-US" altLang="zh-CN" dirty="0"/>
                    </a:p>
                    <a:p>
                      <a:r>
                        <a:rPr lang="zh-CN" altLang="en-US" dirty="0"/>
                        <a:t>采用的别名解析手段落后，得到的路由器级拓扑并不真实，影响定位精度。</a:t>
                      </a:r>
                      <a:endParaRPr lang="en-US" altLang="zh-CN" dirty="0"/>
                    </a:p>
                  </a:txBody>
                  <a:tcPr/>
                </a:tc>
                <a:extLst>
                  <a:ext uri="{0D108BD9-81ED-4DB2-BD59-A6C34878D82A}">
                    <a16:rowId xmlns:a16="http://schemas.microsoft.com/office/drawing/2014/main" val="2615441493"/>
                  </a:ext>
                </a:extLst>
              </a:tr>
              <a:tr h="370840">
                <a:tc vMerge="1">
                  <a:txBody>
                    <a:bodyPr/>
                    <a:lstStyle/>
                    <a:p>
                      <a:endParaRPr lang="zh-CN" altLang="en-US" dirty="0"/>
                    </a:p>
                  </a:txBody>
                  <a:tcPr/>
                </a:tc>
                <a:tc>
                  <a:txBody>
                    <a:bodyPr/>
                    <a:lstStyle/>
                    <a:p>
                      <a:r>
                        <a:rPr lang="en-US" altLang="zh-CN" dirty="0"/>
                        <a:t>SLG[NSDI’11]</a:t>
                      </a:r>
                      <a:endParaRPr lang="zh-CN" altLang="en-US" dirty="0"/>
                    </a:p>
                  </a:txBody>
                  <a:tcPr/>
                </a:tc>
                <a:tc>
                  <a:txBody>
                    <a:bodyPr/>
                    <a:lstStyle/>
                    <a:p>
                      <a:r>
                        <a:rPr lang="zh-CN" altLang="en-US" dirty="0"/>
                        <a:t>引入</a:t>
                      </a:r>
                      <a:r>
                        <a:rPr lang="en-US" altLang="zh-CN" dirty="0"/>
                        <a:t>traceroute</a:t>
                      </a:r>
                      <a:r>
                        <a:rPr lang="zh-CN" altLang="en-US" dirty="0"/>
                        <a:t>测量，并采用三阶段定位来逼近目标点的精确位置，使用</a:t>
                      </a:r>
                      <a:r>
                        <a:rPr lang="en-US" altLang="zh-CN" dirty="0"/>
                        <a:t>4/9c</a:t>
                      </a:r>
                      <a:r>
                        <a:rPr lang="zh-CN" altLang="en-US" dirty="0"/>
                        <a:t>估计距离。第一阶段采用</a:t>
                      </a:r>
                      <a:r>
                        <a:rPr lang="en-US" altLang="zh-CN" dirty="0"/>
                        <a:t>ping CBG</a:t>
                      </a:r>
                      <a:r>
                        <a:rPr lang="zh-CN" altLang="en-US" dirty="0"/>
                        <a:t>确定粗略范围，第二阶段在范围内，寻找与目标点拥有最近公共前缀路由器的</a:t>
                      </a:r>
                      <a:r>
                        <a:rPr lang="en-US" altLang="zh-CN" dirty="0"/>
                        <a:t>landmark</a:t>
                      </a:r>
                      <a:r>
                        <a:rPr lang="zh-CN" altLang="en-US" dirty="0"/>
                        <a:t>，第三阶段则在更细粒度上重复第二阶段的流程。</a:t>
                      </a:r>
                    </a:p>
                  </a:txBody>
                  <a:tcPr/>
                </a:tc>
                <a:tc>
                  <a:txBody>
                    <a:bodyPr/>
                    <a:lstStyle/>
                    <a:p>
                      <a:r>
                        <a:rPr lang="zh-CN" altLang="en-US" dirty="0"/>
                        <a:t>需要众多密集部署的位置已知的</a:t>
                      </a:r>
                      <a:r>
                        <a:rPr lang="en-US" altLang="zh-CN" dirty="0"/>
                        <a:t>landmark</a:t>
                      </a:r>
                      <a:r>
                        <a:rPr lang="zh-CN" altLang="en-US" dirty="0"/>
                        <a:t>，否则第二、第三阶段实用性很差。如果要在全球互联网使用这一方法，几乎是不可能的。</a:t>
                      </a:r>
                    </a:p>
                  </a:txBody>
                  <a:tcPr/>
                </a:tc>
                <a:extLst>
                  <a:ext uri="{0D108BD9-81ED-4DB2-BD59-A6C34878D82A}">
                    <a16:rowId xmlns:a16="http://schemas.microsoft.com/office/drawing/2014/main" val="4232569992"/>
                  </a:ext>
                </a:extLst>
              </a:tr>
              <a:tr h="370840">
                <a:tc vMerge="1">
                  <a:txBody>
                    <a:bodyPr/>
                    <a:lstStyle/>
                    <a:p>
                      <a:endParaRPr dirty="0"/>
                    </a:p>
                  </a:txBody>
                  <a:tcPr/>
                </a:tc>
                <a:tc>
                  <a:txBody>
                    <a:bodyPr/>
                    <a:lstStyle/>
                    <a:p>
                      <a:pPr marL="0" marR="0" lvl="0" indent="0" algn="l" defTabSz="1439997" rtl="0" eaLnBrk="1" fontAlgn="auto" latinLnBrk="0" hangingPunct="1">
                        <a:lnSpc>
                          <a:spcPct val="100000"/>
                        </a:lnSpc>
                        <a:spcBef>
                          <a:spcPts val="0"/>
                        </a:spcBef>
                        <a:spcAft>
                          <a:spcPts val="0"/>
                        </a:spcAft>
                        <a:buClrTx/>
                        <a:buSzTx/>
                        <a:buFontTx/>
                        <a:buNone/>
                        <a:tabLst/>
                        <a:defRPr/>
                      </a:pPr>
                      <a:r>
                        <a:rPr lang="en-US" altLang="zh-CN" dirty="0"/>
                        <a:t>RMP[IEEE Access’19]</a:t>
                      </a:r>
                      <a:endParaRPr lang="zh-CN" altLang="en-US" dirty="0"/>
                    </a:p>
                  </a:txBody>
                  <a:tcPr/>
                </a:tc>
                <a:tc>
                  <a:txBody>
                    <a:bodyPr/>
                    <a:lstStyle/>
                    <a:p>
                      <a:r>
                        <a:rPr lang="zh-CN" altLang="en-US" dirty="0"/>
                        <a:t>提出路由器服务范围的概念，通过分析</a:t>
                      </a:r>
                      <a:r>
                        <a:rPr lang="en-US" altLang="zh-CN" dirty="0"/>
                        <a:t>traceroute</a:t>
                      </a:r>
                      <a:r>
                        <a:rPr lang="zh-CN" altLang="en-US" dirty="0"/>
                        <a:t>结果对网络进行层析，得到不同层级的路由器，并根据其通往的</a:t>
                      </a:r>
                      <a:r>
                        <a:rPr lang="en-US" altLang="zh-CN" dirty="0"/>
                        <a:t>landmark</a:t>
                      </a:r>
                      <a:r>
                        <a:rPr lang="zh-CN" altLang="en-US" dirty="0"/>
                        <a:t>测绘其服务范围。后续对待测目标进行</a:t>
                      </a:r>
                      <a:r>
                        <a:rPr lang="en-US" altLang="zh-CN" dirty="0"/>
                        <a:t>traceroute</a:t>
                      </a:r>
                      <a:r>
                        <a:rPr lang="zh-CN" altLang="en-US" dirty="0"/>
                        <a:t>测量，采用路径中最近的中间路由器的范围来确定待测目标位置。</a:t>
                      </a:r>
                    </a:p>
                  </a:txBody>
                  <a:tcPr/>
                </a:tc>
                <a:tc>
                  <a:txBody>
                    <a:bodyPr/>
                    <a:lstStyle/>
                    <a:p>
                      <a:r>
                        <a:rPr lang="zh-CN" altLang="en-US" dirty="0"/>
                        <a:t>需要接入网级别网络的完整拓扑以及密集部署的</a:t>
                      </a:r>
                      <a:r>
                        <a:rPr lang="en-US" altLang="zh-CN" dirty="0"/>
                        <a:t>landmark</a:t>
                      </a:r>
                      <a:r>
                        <a:rPr lang="zh-CN" altLang="en-US" dirty="0"/>
                        <a:t>，仅适用于较小范围网络。</a:t>
                      </a:r>
                      <a:endParaRPr lang="en-US" altLang="zh-CN" dirty="0"/>
                    </a:p>
                    <a:p>
                      <a:r>
                        <a:rPr lang="zh-CN" altLang="en-US" dirty="0"/>
                        <a:t>未说明具体的别名解析步骤，其路由器级拓扑的计算方式未知，可能导致错误的路由器级拓扑。</a:t>
                      </a:r>
                    </a:p>
                  </a:txBody>
                  <a:tcPr/>
                </a:tc>
                <a:extLst>
                  <a:ext uri="{0D108BD9-81ED-4DB2-BD59-A6C34878D82A}">
                    <a16:rowId xmlns:a16="http://schemas.microsoft.com/office/drawing/2014/main" val="2521072269"/>
                  </a:ext>
                </a:extLst>
              </a:tr>
              <a:tr h="370840">
                <a:tc vMerge="1">
                  <a:txBody>
                    <a:bodyPr/>
                    <a:lstStyle/>
                    <a:p>
                      <a:endParaRPr lang="zh-CN" altLang="en-US" dirty="0"/>
                    </a:p>
                  </a:txBody>
                  <a:tcPr/>
                </a:tc>
                <a:tc>
                  <a:txBody>
                    <a:bodyPr/>
                    <a:lstStyle/>
                    <a:p>
                      <a:r>
                        <a:rPr lang="en-US" altLang="zh-CN" dirty="0"/>
                        <a:t>TLP[WWW’21]</a:t>
                      </a:r>
                      <a:endParaRPr lang="zh-CN" altLang="en-US" dirty="0"/>
                    </a:p>
                  </a:txBody>
                  <a:tcPr/>
                </a:tc>
                <a:tc>
                  <a:txBody>
                    <a:bodyPr/>
                    <a:lstStyle/>
                    <a:p>
                      <a:r>
                        <a:rPr lang="zh-CN" altLang="en-US" dirty="0"/>
                        <a:t>认为</a:t>
                      </a:r>
                      <a:r>
                        <a:rPr lang="en-US" altLang="zh-CN" dirty="0"/>
                        <a:t>IP</a:t>
                      </a:r>
                      <a:r>
                        <a:rPr lang="zh-CN" altLang="en-US" dirty="0"/>
                        <a:t>地址对应的地理位置分布具有一定的密集性。逐跳</a:t>
                      </a:r>
                      <a:r>
                        <a:rPr lang="en-US" altLang="zh-CN" dirty="0"/>
                        <a:t>RTT</a:t>
                      </a:r>
                      <a:r>
                        <a:rPr lang="zh-CN" altLang="en-US" dirty="0"/>
                        <a:t>小于阈值时可认为其位于同一地理位置，而同一前缀内的</a:t>
                      </a:r>
                      <a:r>
                        <a:rPr lang="en-US" altLang="zh-CN" dirty="0"/>
                        <a:t>IP</a:t>
                      </a:r>
                      <a:r>
                        <a:rPr lang="zh-CN" altLang="en-US" dirty="0"/>
                        <a:t>地址往往也会共享相同的地理位置。</a:t>
                      </a:r>
                    </a:p>
                  </a:txBody>
                  <a:tcPr/>
                </a:tc>
                <a:tc>
                  <a:txBody>
                    <a:bodyPr/>
                    <a:lstStyle/>
                    <a:p>
                      <a:r>
                        <a:rPr lang="zh-CN" altLang="en-US" dirty="0"/>
                        <a:t>基于时延阈值的传播覆盖率低，需要在全世界广泛、密集部署</a:t>
                      </a:r>
                      <a:r>
                        <a:rPr lang="en-US" altLang="zh-CN" dirty="0"/>
                        <a:t>landmark</a:t>
                      </a:r>
                      <a:r>
                        <a:rPr lang="zh-CN" altLang="en-US" dirty="0"/>
                        <a:t>。基于地址块的传播可靠性差，容易造成假阳性，实践中可用性差。</a:t>
                      </a:r>
                    </a:p>
                  </a:txBody>
                  <a:tcPr/>
                </a:tc>
                <a:extLst>
                  <a:ext uri="{0D108BD9-81ED-4DB2-BD59-A6C34878D82A}">
                    <a16:rowId xmlns:a16="http://schemas.microsoft.com/office/drawing/2014/main" val="95466414"/>
                  </a:ext>
                </a:extLst>
              </a:tr>
            </a:tbl>
          </a:graphicData>
        </a:graphic>
      </p:graphicFrame>
    </p:spTree>
    <p:extLst>
      <p:ext uri="{BB962C8B-B14F-4D97-AF65-F5344CB8AC3E}">
        <p14:creationId xmlns:p14="http://schemas.microsoft.com/office/powerpoint/2010/main" val="3081636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CB6DD5-523B-80BA-1476-A80A1A19287D}"/>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1FBBF7F7-489C-F47A-CD17-8168609251C6}"/>
              </a:ext>
            </a:extLst>
          </p:cNvPr>
          <p:cNvSpPr txBox="1"/>
          <p:nvPr/>
        </p:nvSpPr>
        <p:spPr>
          <a:xfrm>
            <a:off x="410061" y="540312"/>
            <a:ext cx="16483855" cy="9629303"/>
          </a:xfrm>
          <a:prstGeom prst="rect">
            <a:avLst/>
          </a:prstGeom>
          <a:noFill/>
        </p:spPr>
        <p:txBody>
          <a:bodyPr wrap="square">
            <a:spAutoFit/>
          </a:bodyPr>
          <a:lstStyle/>
          <a:p>
            <a:r>
              <a:rPr lang="zh-CN" altLang="en-US" sz="3600" b="1" dirty="0">
                <a:latin typeface="+mn-ea"/>
              </a:rPr>
              <a:t>研究总结：</a:t>
            </a:r>
            <a:endParaRPr lang="en-US" altLang="zh-CN" sz="3600" b="1" dirty="0">
              <a:latin typeface="+mn-ea"/>
            </a:endParaRPr>
          </a:p>
          <a:p>
            <a:pPr marL="457200" indent="-457200">
              <a:lnSpc>
                <a:spcPct val="150000"/>
              </a:lnSpc>
              <a:buFont typeface="Arial" panose="020B0604020202020204" pitchFamily="34" charset="0"/>
              <a:buChar char="•"/>
            </a:pPr>
            <a:r>
              <a:rPr lang="zh-CN" altLang="en-US" sz="2800" dirty="0">
                <a:latin typeface="+mn-ea"/>
              </a:rPr>
              <a:t>方法特点：</a:t>
            </a:r>
            <a:endParaRPr lang="en-US" altLang="zh-CN" sz="2800" dirty="0">
              <a:latin typeface="+mn-ea"/>
            </a:endParaRPr>
          </a:p>
          <a:p>
            <a:pPr marL="914400" lvl="1" indent="-457200">
              <a:lnSpc>
                <a:spcPct val="150000"/>
              </a:lnSpc>
              <a:buFont typeface="Arial" panose="020B0604020202020204" pitchFamily="34" charset="0"/>
              <a:buChar char="•"/>
            </a:pPr>
            <a:r>
              <a:rPr lang="zh-CN" altLang="en-US" sz="2800" dirty="0">
                <a:latin typeface="+mn-ea"/>
              </a:rPr>
              <a:t>能够更好地利用大量</a:t>
            </a:r>
            <a:r>
              <a:rPr lang="en-US" altLang="zh-CN" sz="2800" dirty="0">
                <a:latin typeface="+mn-ea"/>
              </a:rPr>
              <a:t>landmark</a:t>
            </a:r>
            <a:r>
              <a:rPr lang="zh-CN" altLang="en-US" sz="2800" dirty="0">
                <a:latin typeface="+mn-ea"/>
              </a:rPr>
              <a:t>与拓扑信息辅助进行定位：</a:t>
            </a:r>
            <a:endParaRPr lang="en-US" altLang="zh-CN" sz="2800" dirty="0">
              <a:latin typeface="+mn-ea"/>
            </a:endParaRPr>
          </a:p>
          <a:p>
            <a:pPr marL="1371600" lvl="2" indent="-457200">
              <a:lnSpc>
                <a:spcPct val="150000"/>
              </a:lnSpc>
              <a:buFont typeface="Arial" panose="020B0604020202020204" pitchFamily="34" charset="0"/>
              <a:buChar char="•"/>
            </a:pPr>
            <a:r>
              <a:rPr lang="zh-CN" altLang="en-US" sz="2800" dirty="0">
                <a:latin typeface="+mn-ea"/>
              </a:rPr>
              <a:t>相比基于</a:t>
            </a:r>
            <a:r>
              <a:rPr lang="en-US" altLang="zh-CN" sz="2800" dirty="0">
                <a:latin typeface="+mn-ea"/>
              </a:rPr>
              <a:t>ping </a:t>
            </a:r>
            <a:r>
              <a:rPr lang="zh-CN" altLang="en-US" sz="2800" dirty="0">
                <a:latin typeface="+mn-ea"/>
              </a:rPr>
              <a:t>时延的定位方法，能够利用中间</a:t>
            </a:r>
            <a:r>
              <a:rPr lang="en-US" altLang="zh-CN" sz="2800" dirty="0">
                <a:latin typeface="+mn-ea"/>
              </a:rPr>
              <a:t>landmark</a:t>
            </a:r>
            <a:r>
              <a:rPr lang="zh-CN" altLang="en-US" sz="2800" dirty="0">
                <a:latin typeface="+mn-ea"/>
              </a:rPr>
              <a:t>，提高</a:t>
            </a:r>
            <a:r>
              <a:rPr lang="en-US" altLang="zh-CN" sz="2800" dirty="0">
                <a:latin typeface="+mn-ea"/>
              </a:rPr>
              <a:t>landmark</a:t>
            </a:r>
            <a:r>
              <a:rPr lang="zh-CN" altLang="en-US" sz="2800" dirty="0">
                <a:latin typeface="+mn-ea"/>
              </a:rPr>
              <a:t>的覆盖率</a:t>
            </a:r>
            <a:endParaRPr lang="en-US" altLang="zh-CN" sz="2800" dirty="0">
              <a:latin typeface="+mn-ea"/>
            </a:endParaRPr>
          </a:p>
          <a:p>
            <a:pPr marL="1371600" lvl="2" indent="-457200">
              <a:lnSpc>
                <a:spcPct val="150000"/>
              </a:lnSpc>
              <a:buFont typeface="Arial" panose="020B0604020202020204" pitchFamily="34" charset="0"/>
              <a:buChar char="•"/>
            </a:pPr>
            <a:r>
              <a:rPr lang="zh-CN" altLang="en-US" sz="2800" dirty="0">
                <a:latin typeface="+mn-ea"/>
              </a:rPr>
              <a:t>该方法定位时</a:t>
            </a:r>
            <a:r>
              <a:rPr lang="en-US" altLang="zh-CN" sz="2800" dirty="0">
                <a:latin typeface="+mn-ea"/>
              </a:rPr>
              <a:t>landmark</a:t>
            </a:r>
            <a:r>
              <a:rPr lang="zh-CN" altLang="en-US" sz="2800" dirty="0">
                <a:latin typeface="+mn-ea"/>
              </a:rPr>
              <a:t>到待测目标的距离更近，时延更短，提高定位精度。</a:t>
            </a:r>
            <a:endParaRPr lang="en-US" altLang="zh-CN" sz="2800" dirty="0">
              <a:latin typeface="+mn-ea"/>
            </a:endParaRPr>
          </a:p>
          <a:p>
            <a:pPr marL="914400" lvl="1" indent="-457200">
              <a:lnSpc>
                <a:spcPct val="150000"/>
              </a:lnSpc>
              <a:buFont typeface="Arial" panose="020B0604020202020204" pitchFamily="34" charset="0"/>
              <a:buChar char="•"/>
            </a:pPr>
            <a:r>
              <a:rPr lang="zh-CN" altLang="en-US" sz="2800" b="1" dirty="0">
                <a:solidFill>
                  <a:srgbClr val="FF0000"/>
                </a:solidFill>
                <a:latin typeface="+mn-ea"/>
              </a:rPr>
              <a:t>更适合开展路由器级的定位</a:t>
            </a:r>
            <a:endParaRPr lang="en-US" altLang="zh-CN" sz="2800" b="1" dirty="0">
              <a:solidFill>
                <a:srgbClr val="FF0000"/>
              </a:solidFill>
              <a:latin typeface="+mn-ea"/>
            </a:endParaRPr>
          </a:p>
          <a:p>
            <a:pPr marL="1371600" lvl="2" indent="-457200">
              <a:lnSpc>
                <a:spcPct val="150000"/>
              </a:lnSpc>
              <a:buFont typeface="Arial" panose="020B0604020202020204" pitchFamily="34" charset="0"/>
              <a:buChar char="•"/>
            </a:pPr>
            <a:r>
              <a:rPr lang="zh-CN" altLang="en-US" sz="2800" dirty="0">
                <a:latin typeface="+mn-ea"/>
              </a:rPr>
              <a:t>在测量中即会产生大量的</a:t>
            </a:r>
            <a:r>
              <a:rPr lang="en-US" altLang="zh-CN" sz="2800" dirty="0">
                <a:latin typeface="+mn-ea"/>
              </a:rPr>
              <a:t>traceroute</a:t>
            </a:r>
            <a:r>
              <a:rPr lang="zh-CN" altLang="en-US" sz="2800" dirty="0">
                <a:latin typeface="+mn-ea"/>
              </a:rPr>
              <a:t>结果，包含了大量的网络层拓扑信息</a:t>
            </a:r>
            <a:endParaRPr lang="en-US" altLang="zh-CN" sz="2800" dirty="0">
              <a:latin typeface="+mn-ea"/>
            </a:endParaRPr>
          </a:p>
          <a:p>
            <a:pPr marL="1371600" lvl="2" indent="-457200">
              <a:lnSpc>
                <a:spcPct val="150000"/>
              </a:lnSpc>
              <a:buFont typeface="Arial" panose="020B0604020202020204" pitchFamily="34" charset="0"/>
              <a:buChar char="•"/>
            </a:pPr>
            <a:r>
              <a:rPr lang="zh-CN" altLang="en-US" sz="2800" dirty="0">
                <a:latin typeface="+mn-ea"/>
              </a:rPr>
              <a:t>定位中本身就需要通过别名解析方式构建路由器级拓扑，以便更好地利用近邻</a:t>
            </a:r>
            <a:r>
              <a:rPr lang="en-US" altLang="zh-CN" sz="2800" dirty="0">
                <a:latin typeface="+mn-ea"/>
              </a:rPr>
              <a:t>landmark</a:t>
            </a:r>
          </a:p>
          <a:p>
            <a:pPr marL="457200" indent="-457200">
              <a:lnSpc>
                <a:spcPct val="150000"/>
              </a:lnSpc>
              <a:buFont typeface="Arial" panose="020B0604020202020204" pitchFamily="34" charset="0"/>
              <a:buChar char="•"/>
            </a:pPr>
            <a:r>
              <a:rPr lang="zh-CN" altLang="en-US" sz="2800" dirty="0">
                <a:latin typeface="+mn-ea"/>
              </a:rPr>
              <a:t>存在问题：</a:t>
            </a:r>
            <a:endParaRPr lang="en-US" altLang="zh-CN" sz="2800" dirty="0">
              <a:latin typeface="+mn-ea"/>
            </a:endParaRPr>
          </a:p>
          <a:p>
            <a:pPr marL="1371600" lvl="2" indent="-457200">
              <a:lnSpc>
                <a:spcPct val="150000"/>
              </a:lnSpc>
              <a:buFont typeface="Arial" panose="020B0604020202020204" pitchFamily="34" charset="0"/>
              <a:buChar char="•"/>
            </a:pPr>
            <a:r>
              <a:rPr lang="zh-CN" altLang="en-US" sz="2800" dirty="0">
                <a:latin typeface="+mn-ea"/>
              </a:rPr>
              <a:t>错误的路由器级拓扑：大部分使用原生</a:t>
            </a:r>
            <a:r>
              <a:rPr lang="en-US" altLang="zh-CN" sz="2800" dirty="0">
                <a:latin typeface="+mn-ea"/>
              </a:rPr>
              <a:t>traceroute</a:t>
            </a:r>
            <a:r>
              <a:rPr lang="zh-CN" altLang="en-US" sz="2800" dirty="0">
                <a:latin typeface="+mn-ea"/>
              </a:rPr>
              <a:t>，无法应对测量中可能的</a:t>
            </a:r>
            <a:r>
              <a:rPr lang="zh-CN" altLang="en-US" sz="2800" b="1" dirty="0">
                <a:solidFill>
                  <a:srgbClr val="FF0000"/>
                </a:solidFill>
                <a:latin typeface="+mn-ea"/>
              </a:rPr>
              <a:t>多路径问题</a:t>
            </a:r>
            <a:r>
              <a:rPr lang="zh-CN" altLang="en-US" sz="2800" dirty="0">
                <a:latin typeface="+mn-ea"/>
              </a:rPr>
              <a:t>；采用的别名解析方法也效果不佳，得到的</a:t>
            </a:r>
            <a:r>
              <a:rPr lang="zh-CN" altLang="en-US" sz="2800" b="1" dirty="0">
                <a:solidFill>
                  <a:srgbClr val="FF0000"/>
                </a:solidFill>
                <a:latin typeface="+mn-ea"/>
              </a:rPr>
              <a:t>路由器级拓扑中存在大量错误</a:t>
            </a:r>
            <a:r>
              <a:rPr lang="zh-CN" altLang="en-US" sz="2800" dirty="0">
                <a:latin typeface="+mn-ea"/>
              </a:rPr>
              <a:t>。</a:t>
            </a:r>
            <a:endParaRPr lang="en-US" altLang="zh-CN" sz="2800" dirty="0">
              <a:latin typeface="+mn-ea"/>
            </a:endParaRPr>
          </a:p>
          <a:p>
            <a:pPr marL="1371600" lvl="2" indent="-457200">
              <a:lnSpc>
                <a:spcPct val="150000"/>
              </a:lnSpc>
              <a:buFont typeface="Arial" panose="020B0604020202020204" pitchFamily="34" charset="0"/>
              <a:buChar char="•"/>
            </a:pPr>
            <a:r>
              <a:rPr lang="zh-CN" altLang="en-US" sz="2800" dirty="0">
                <a:latin typeface="+mn-ea"/>
              </a:rPr>
              <a:t>逐跳</a:t>
            </a:r>
            <a:r>
              <a:rPr lang="en-US" altLang="zh-CN" sz="2800" dirty="0">
                <a:latin typeface="+mn-ea"/>
              </a:rPr>
              <a:t>RTT</a:t>
            </a:r>
            <a:r>
              <a:rPr lang="zh-CN" altLang="en-US" sz="2800" dirty="0">
                <a:latin typeface="+mn-ea"/>
              </a:rPr>
              <a:t>估算困难：受队列时延、不对称路径、</a:t>
            </a:r>
            <a:r>
              <a:rPr lang="en-US" altLang="zh-CN" sz="2800" dirty="0">
                <a:latin typeface="+mn-ea"/>
              </a:rPr>
              <a:t>last mile delay</a:t>
            </a:r>
            <a:r>
              <a:rPr lang="zh-CN" altLang="en-US" sz="2800" dirty="0">
                <a:latin typeface="+mn-ea"/>
              </a:rPr>
              <a:t>等的影响，</a:t>
            </a:r>
            <a:r>
              <a:rPr lang="en-US" altLang="zh-CN" sz="2800" dirty="0">
                <a:latin typeface="+mn-ea"/>
              </a:rPr>
              <a:t>traceroute</a:t>
            </a:r>
            <a:r>
              <a:rPr lang="zh-CN" altLang="en-US" sz="2800" dirty="0">
                <a:latin typeface="+mn-ea"/>
              </a:rPr>
              <a:t>中的逐跳时延并不准确，</a:t>
            </a:r>
            <a:r>
              <a:rPr lang="zh-CN" altLang="en-US" sz="2800" b="1" dirty="0">
                <a:solidFill>
                  <a:srgbClr val="FF0000"/>
                </a:solidFill>
                <a:latin typeface="+mn-ea"/>
              </a:rPr>
              <a:t>需要通过双向探测或</a:t>
            </a:r>
            <a:r>
              <a:rPr lang="en-US" altLang="zh-CN" sz="2800" b="1" dirty="0">
                <a:solidFill>
                  <a:srgbClr val="FF0000"/>
                </a:solidFill>
                <a:latin typeface="+mn-ea"/>
              </a:rPr>
              <a:t>TTL</a:t>
            </a:r>
            <a:r>
              <a:rPr lang="zh-CN" altLang="en-US" sz="2800" b="1" dirty="0">
                <a:solidFill>
                  <a:srgbClr val="FF0000"/>
                </a:solidFill>
                <a:latin typeface="+mn-ea"/>
              </a:rPr>
              <a:t>约束修正不合理的逐跳时延估计值</a:t>
            </a:r>
            <a:r>
              <a:rPr lang="zh-CN" altLang="en-US" sz="2800" dirty="0">
                <a:latin typeface="+mn-ea"/>
              </a:rPr>
              <a:t>。</a:t>
            </a:r>
            <a:endParaRPr lang="en-US" altLang="zh-CN" sz="2800" dirty="0">
              <a:latin typeface="+mn-ea"/>
            </a:endParaRPr>
          </a:p>
          <a:p>
            <a:pPr marL="1371600" lvl="2" indent="-457200">
              <a:lnSpc>
                <a:spcPct val="150000"/>
              </a:lnSpc>
              <a:buFont typeface="Arial" panose="020B0604020202020204" pitchFamily="34" charset="0"/>
              <a:buChar char="•"/>
            </a:pPr>
            <a:r>
              <a:rPr lang="zh-CN" altLang="en-US" sz="2800" dirty="0">
                <a:latin typeface="+mn-ea"/>
              </a:rPr>
              <a:t>距离估计建模依然粗糙：受此前研究的影响，换用</a:t>
            </a:r>
            <a:r>
              <a:rPr lang="en-US" altLang="zh-CN" sz="2800" dirty="0">
                <a:latin typeface="+mn-ea"/>
              </a:rPr>
              <a:t>4/9c</a:t>
            </a:r>
            <a:r>
              <a:rPr lang="zh-CN" altLang="en-US" sz="2800" dirty="0">
                <a:latin typeface="+mn-ea"/>
              </a:rPr>
              <a:t>作为信号传输速度的线性拟合值，</a:t>
            </a:r>
            <a:r>
              <a:rPr lang="zh-CN" altLang="en-US" sz="2800" b="1" dirty="0">
                <a:solidFill>
                  <a:srgbClr val="FF0000"/>
                </a:solidFill>
                <a:latin typeface="+mn-ea"/>
              </a:rPr>
              <a:t>没能从本质上解决基于</a:t>
            </a:r>
            <a:r>
              <a:rPr lang="en-US" altLang="zh-CN" sz="2800" b="1" dirty="0">
                <a:solidFill>
                  <a:srgbClr val="FF0000"/>
                </a:solidFill>
                <a:latin typeface="+mn-ea"/>
              </a:rPr>
              <a:t>ping</a:t>
            </a:r>
            <a:r>
              <a:rPr lang="zh-CN" altLang="en-US" sz="2800" b="1" dirty="0">
                <a:solidFill>
                  <a:srgbClr val="FF0000"/>
                </a:solidFill>
                <a:latin typeface="+mn-ea"/>
              </a:rPr>
              <a:t>时延的方法面临的复杂模型的建模问题</a:t>
            </a:r>
            <a:endParaRPr lang="en-US" altLang="zh-CN" sz="2800" b="1" dirty="0">
              <a:solidFill>
                <a:srgbClr val="FF0000"/>
              </a:solidFill>
              <a:latin typeface="+mn-ea"/>
            </a:endParaRPr>
          </a:p>
        </p:txBody>
      </p:sp>
      <p:pic>
        <p:nvPicPr>
          <p:cNvPr id="3" name="图片 2">
            <a:extLst>
              <a:ext uri="{FF2B5EF4-FFF2-40B4-BE49-F238E27FC236}">
                <a16:creationId xmlns:a16="http://schemas.microsoft.com/office/drawing/2014/main" id="{B92C1E17-5865-A271-22B9-E8E82F904578}"/>
              </a:ext>
            </a:extLst>
          </p:cNvPr>
          <p:cNvPicPr>
            <a:picLocks noChangeAspect="1"/>
          </p:cNvPicPr>
          <p:nvPr/>
        </p:nvPicPr>
        <p:blipFill>
          <a:blip r:embed="rId3"/>
          <a:stretch>
            <a:fillRect/>
          </a:stretch>
        </p:blipFill>
        <p:spPr>
          <a:xfrm>
            <a:off x="16923973" y="3483756"/>
            <a:ext cx="3656096" cy="2942532"/>
          </a:xfrm>
          <a:prstGeom prst="rect">
            <a:avLst/>
          </a:prstGeom>
        </p:spPr>
      </p:pic>
      <p:pic>
        <p:nvPicPr>
          <p:cNvPr id="4" name="图片 3">
            <a:extLst>
              <a:ext uri="{FF2B5EF4-FFF2-40B4-BE49-F238E27FC236}">
                <a16:creationId xmlns:a16="http://schemas.microsoft.com/office/drawing/2014/main" id="{74F995C3-1B8F-485F-CB96-8CB7E21409D2}"/>
              </a:ext>
            </a:extLst>
          </p:cNvPr>
          <p:cNvPicPr>
            <a:picLocks noChangeAspect="1"/>
          </p:cNvPicPr>
          <p:nvPr/>
        </p:nvPicPr>
        <p:blipFill rotWithShape="1">
          <a:blip r:embed="rId4">
            <a:extLst>
              <a:ext uri="{28A0092B-C50C-407E-A947-70E740481C1C}">
                <a14:useLocalDpi xmlns:a14="http://schemas.microsoft.com/office/drawing/2010/main" val="0"/>
              </a:ext>
            </a:extLst>
          </a:blip>
          <a:srcRect l="3477" t="5156"/>
          <a:stretch/>
        </p:blipFill>
        <p:spPr>
          <a:xfrm>
            <a:off x="15957127" y="1016618"/>
            <a:ext cx="2703827" cy="1992576"/>
          </a:xfrm>
          <a:prstGeom prst="rect">
            <a:avLst/>
          </a:prstGeom>
        </p:spPr>
      </p:pic>
      <p:pic>
        <p:nvPicPr>
          <p:cNvPr id="6" name="图片 5">
            <a:extLst>
              <a:ext uri="{FF2B5EF4-FFF2-40B4-BE49-F238E27FC236}">
                <a16:creationId xmlns:a16="http://schemas.microsoft.com/office/drawing/2014/main" id="{C850B805-367B-A58A-67B5-5535796B410A}"/>
              </a:ext>
            </a:extLst>
          </p:cNvPr>
          <p:cNvPicPr>
            <a:picLocks noChangeAspect="1"/>
          </p:cNvPicPr>
          <p:nvPr/>
        </p:nvPicPr>
        <p:blipFill rotWithShape="1">
          <a:blip r:embed="rId5">
            <a:extLst>
              <a:ext uri="{28A0092B-C50C-407E-A947-70E740481C1C}">
                <a14:useLocalDpi xmlns:a14="http://schemas.microsoft.com/office/drawing/2010/main" val="0"/>
              </a:ext>
            </a:extLst>
          </a:blip>
          <a:srcRect t="6132" r="7327"/>
          <a:stretch/>
        </p:blipFill>
        <p:spPr>
          <a:xfrm>
            <a:off x="18660954" y="1016618"/>
            <a:ext cx="2622957" cy="1992576"/>
          </a:xfrm>
          <a:prstGeom prst="rect">
            <a:avLst/>
          </a:prstGeom>
        </p:spPr>
      </p:pic>
    </p:spTree>
    <p:extLst>
      <p:ext uri="{BB962C8B-B14F-4D97-AF65-F5344CB8AC3E}">
        <p14:creationId xmlns:p14="http://schemas.microsoft.com/office/powerpoint/2010/main" val="1802377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D6B827-CE2F-0F8A-31E2-61D7E3FE1D9D}"/>
            </a:ext>
          </a:extLst>
        </p:cNvPr>
        <p:cNvGrpSpPr/>
        <p:nvPr/>
      </p:nvGrpSpPr>
      <p:grpSpPr>
        <a:xfrm>
          <a:off x="0" y="0"/>
          <a:ext cx="0" cy="0"/>
          <a:chOff x="0" y="0"/>
          <a:chExt cx="0" cy="0"/>
        </a:xfrm>
      </p:grpSpPr>
      <p:graphicFrame>
        <p:nvGraphicFramePr>
          <p:cNvPr id="3" name="表格 2">
            <a:extLst>
              <a:ext uri="{FF2B5EF4-FFF2-40B4-BE49-F238E27FC236}">
                <a16:creationId xmlns:a16="http://schemas.microsoft.com/office/drawing/2014/main" id="{B5302D86-5EBB-3534-EC98-7A2DC468AC7B}"/>
              </a:ext>
            </a:extLst>
          </p:cNvPr>
          <p:cNvGraphicFramePr>
            <a:graphicFrameLocks noGrp="1"/>
          </p:cNvGraphicFramePr>
          <p:nvPr>
            <p:extLst>
              <p:ext uri="{D42A27DB-BD31-4B8C-83A1-F6EECF244321}">
                <p14:modId xmlns:p14="http://schemas.microsoft.com/office/powerpoint/2010/main" val="879640016"/>
              </p:ext>
            </p:extLst>
          </p:nvPr>
        </p:nvGraphicFramePr>
        <p:xfrm>
          <a:off x="278295" y="132845"/>
          <a:ext cx="21170346" cy="10485882"/>
        </p:xfrm>
        <a:graphic>
          <a:graphicData uri="http://schemas.openxmlformats.org/drawingml/2006/table">
            <a:tbl>
              <a:tblPr firstRow="1" bandRow="1">
                <a:tableStyleId>{5C22544A-7EE6-4342-B048-85BDC9FD1C3A}</a:tableStyleId>
              </a:tblPr>
              <a:tblGrid>
                <a:gridCol w="1689653">
                  <a:extLst>
                    <a:ext uri="{9D8B030D-6E8A-4147-A177-3AD203B41FA5}">
                      <a16:colId xmlns:a16="http://schemas.microsoft.com/office/drawing/2014/main" val="2557755983"/>
                    </a:ext>
                  </a:extLst>
                </a:gridCol>
                <a:gridCol w="2305878">
                  <a:extLst>
                    <a:ext uri="{9D8B030D-6E8A-4147-A177-3AD203B41FA5}">
                      <a16:colId xmlns:a16="http://schemas.microsoft.com/office/drawing/2014/main" val="3378205543"/>
                    </a:ext>
                  </a:extLst>
                </a:gridCol>
                <a:gridCol w="8806070">
                  <a:extLst>
                    <a:ext uri="{9D8B030D-6E8A-4147-A177-3AD203B41FA5}">
                      <a16:colId xmlns:a16="http://schemas.microsoft.com/office/drawing/2014/main" val="811295020"/>
                    </a:ext>
                  </a:extLst>
                </a:gridCol>
                <a:gridCol w="8368745">
                  <a:extLst>
                    <a:ext uri="{9D8B030D-6E8A-4147-A177-3AD203B41FA5}">
                      <a16:colId xmlns:a16="http://schemas.microsoft.com/office/drawing/2014/main" val="330192151"/>
                    </a:ext>
                  </a:extLst>
                </a:gridCol>
              </a:tblGrid>
              <a:tr h="370840">
                <a:tc>
                  <a:txBody>
                    <a:bodyPr/>
                    <a:lstStyle/>
                    <a:p>
                      <a:r>
                        <a:rPr lang="zh-CN" altLang="en-US" dirty="0"/>
                        <a:t>定位方法</a:t>
                      </a:r>
                    </a:p>
                  </a:txBody>
                  <a:tcPr/>
                </a:tc>
                <a:tc>
                  <a:txBody>
                    <a:bodyPr/>
                    <a:lstStyle/>
                    <a:p>
                      <a:r>
                        <a:rPr lang="zh-CN" altLang="en-US" dirty="0"/>
                        <a:t>研究方法</a:t>
                      </a:r>
                    </a:p>
                  </a:txBody>
                  <a:tcPr/>
                </a:tc>
                <a:tc>
                  <a:txBody>
                    <a:bodyPr/>
                    <a:lstStyle/>
                    <a:p>
                      <a:r>
                        <a:rPr lang="zh-CN" altLang="en-US" dirty="0"/>
                        <a:t>核心思想</a:t>
                      </a:r>
                    </a:p>
                  </a:txBody>
                  <a:tcPr/>
                </a:tc>
                <a:tc>
                  <a:txBody>
                    <a:bodyPr/>
                    <a:lstStyle/>
                    <a:p>
                      <a:r>
                        <a:rPr lang="zh-CN" altLang="en-US" dirty="0"/>
                        <a:t>存在问题</a:t>
                      </a:r>
                    </a:p>
                  </a:txBody>
                  <a:tcPr/>
                </a:tc>
                <a:extLst>
                  <a:ext uri="{0D108BD9-81ED-4DB2-BD59-A6C34878D82A}">
                    <a16:rowId xmlns:a16="http://schemas.microsoft.com/office/drawing/2014/main" val="2270533795"/>
                  </a:ext>
                </a:extLst>
              </a:tr>
              <a:tr h="370840">
                <a:tc rowSpan="5">
                  <a:txBody>
                    <a:bodyPr/>
                    <a:lstStyle/>
                    <a:p>
                      <a:pPr marL="0" marR="0" lvl="0" indent="0" algn="l" defTabSz="1439997" rtl="0" eaLnBrk="1" fontAlgn="auto" latinLnBrk="0" hangingPunct="1">
                        <a:lnSpc>
                          <a:spcPct val="100000"/>
                        </a:lnSpc>
                        <a:spcBef>
                          <a:spcPts val="0"/>
                        </a:spcBef>
                        <a:spcAft>
                          <a:spcPts val="0"/>
                        </a:spcAft>
                        <a:buClrTx/>
                        <a:buSzTx/>
                        <a:buFontTx/>
                        <a:buNone/>
                        <a:tabLst/>
                        <a:defRPr/>
                      </a:pPr>
                      <a:r>
                        <a:rPr lang="zh-CN" altLang="en-US" dirty="0"/>
                        <a:t>基于机器学习的方法</a:t>
                      </a:r>
                    </a:p>
                  </a:txBody>
                  <a:tcPr/>
                </a:tc>
                <a:tc>
                  <a:txBody>
                    <a:bodyPr/>
                    <a:lstStyle/>
                    <a:p>
                      <a:pPr marL="0" marR="0" lvl="0" indent="0" algn="l" defTabSz="1439997" rtl="0" eaLnBrk="1" fontAlgn="auto" latinLnBrk="0" hangingPunct="1">
                        <a:lnSpc>
                          <a:spcPct val="100000"/>
                        </a:lnSpc>
                        <a:spcBef>
                          <a:spcPts val="0"/>
                        </a:spcBef>
                        <a:spcAft>
                          <a:spcPts val="0"/>
                        </a:spcAft>
                        <a:buClrTx/>
                        <a:buSzTx/>
                        <a:buFontTx/>
                        <a:buNone/>
                        <a:tabLst/>
                        <a:defRPr/>
                      </a:pPr>
                      <a:r>
                        <a:rPr lang="en-US" altLang="zh-CN" dirty="0"/>
                        <a:t>TNN[INFOCOM WKSHPS’16]</a:t>
                      </a:r>
                      <a:endParaRPr lang="zh-CN" altLang="en-US" dirty="0"/>
                    </a:p>
                  </a:txBody>
                  <a:tcPr/>
                </a:tc>
                <a:tc>
                  <a:txBody>
                    <a:bodyPr/>
                    <a:lstStyle/>
                    <a:p>
                      <a:r>
                        <a:rPr lang="zh-CN" altLang="en-US" dirty="0"/>
                        <a:t>通过</a:t>
                      </a:r>
                      <a:r>
                        <a:rPr lang="en-US" altLang="zh-CN" dirty="0"/>
                        <a:t>ping</a:t>
                      </a:r>
                      <a:r>
                        <a:rPr lang="zh-CN" altLang="en-US" dirty="0"/>
                        <a:t>探测得到探针到</a:t>
                      </a:r>
                      <a:r>
                        <a:rPr lang="en-US" altLang="zh-CN" dirty="0"/>
                        <a:t>landmark</a:t>
                      </a:r>
                      <a:r>
                        <a:rPr lang="zh-CN" altLang="en-US" dirty="0"/>
                        <a:t>之间的往返时延。</a:t>
                      </a:r>
                    </a:p>
                    <a:p>
                      <a:r>
                        <a:rPr lang="zh-CN" altLang="en-US" dirty="0"/>
                        <a:t>模型输入所有探针的</a:t>
                      </a:r>
                      <a:r>
                        <a:rPr lang="en-US" altLang="zh-CN" dirty="0"/>
                        <a:t>ping</a:t>
                      </a:r>
                      <a:r>
                        <a:rPr lang="zh-CN" altLang="en-US" dirty="0"/>
                        <a:t>测量时延。采用两级神经网络模型：第一级用</a:t>
                      </a:r>
                      <a:r>
                        <a:rPr lang="en-US" altLang="zh-CN" dirty="0"/>
                        <a:t>RBF</a:t>
                      </a:r>
                      <a:r>
                        <a:rPr lang="zh-CN" altLang="en-US" dirty="0"/>
                        <a:t>网络，预测</a:t>
                      </a:r>
                      <a:r>
                        <a:rPr lang="en-US" altLang="zh-CN" dirty="0"/>
                        <a:t>IP</a:t>
                      </a:r>
                      <a:r>
                        <a:rPr lang="zh-CN" altLang="en-US" dirty="0"/>
                        <a:t>地址所在地区，第二级模型用</a:t>
                      </a:r>
                      <a:r>
                        <a:rPr lang="en-US" altLang="zh-CN" dirty="0"/>
                        <a:t>MLP</a:t>
                      </a:r>
                      <a:r>
                        <a:rPr lang="zh-CN" altLang="en-US" dirty="0"/>
                        <a:t>网络，每个地区都有一个，用于预测本地区内的</a:t>
                      </a:r>
                      <a:r>
                        <a:rPr lang="en-US" altLang="zh-CN" dirty="0"/>
                        <a:t>IP</a:t>
                      </a:r>
                      <a:r>
                        <a:rPr lang="zh-CN" altLang="en-US" dirty="0"/>
                        <a:t>地址对应的具体位置。</a:t>
                      </a:r>
                    </a:p>
                  </a:txBody>
                  <a:tcPr/>
                </a:tc>
                <a:tc>
                  <a:txBody>
                    <a:bodyPr/>
                    <a:lstStyle/>
                    <a:p>
                      <a:r>
                        <a:rPr lang="zh-CN" altLang="en-US" dirty="0"/>
                        <a:t>类似</a:t>
                      </a:r>
                      <a:r>
                        <a:rPr lang="en-US" altLang="zh-CN" dirty="0"/>
                        <a:t>ping</a:t>
                      </a:r>
                      <a:r>
                        <a:rPr lang="zh-CN" altLang="en-US" dirty="0"/>
                        <a:t>中的某篇文章，仍然假定</a:t>
                      </a:r>
                      <a:r>
                        <a:rPr lang="en-US" altLang="zh-CN" dirty="0"/>
                        <a:t>IP</a:t>
                      </a:r>
                      <a:r>
                        <a:rPr lang="zh-CN" altLang="en-US" dirty="0"/>
                        <a:t>地址的分布满足高斯分布，这与实际情况并不符合。</a:t>
                      </a:r>
                    </a:p>
                    <a:p>
                      <a:r>
                        <a:rPr lang="zh-CN" altLang="en-US" dirty="0"/>
                        <a:t>模型可解释性差。</a:t>
                      </a:r>
                      <a:r>
                        <a:rPr lang="en-US" altLang="zh-CN" dirty="0"/>
                        <a:t>Ping</a:t>
                      </a:r>
                      <a:r>
                        <a:rPr lang="zh-CN" altLang="en-US" dirty="0"/>
                        <a:t>时延的构成复杂，可能包括此前提到的影响因素。把数据送进</a:t>
                      </a:r>
                      <a:r>
                        <a:rPr lang="en-US" altLang="zh-CN" dirty="0"/>
                        <a:t>MLP</a:t>
                      </a:r>
                      <a:r>
                        <a:rPr lang="zh-CN" altLang="en-US" dirty="0"/>
                        <a:t>模型完全不知道拟合出来的特征是什么。</a:t>
                      </a:r>
                    </a:p>
                  </a:txBody>
                  <a:tcPr/>
                </a:tc>
                <a:extLst>
                  <a:ext uri="{0D108BD9-81ED-4DB2-BD59-A6C34878D82A}">
                    <a16:rowId xmlns:a16="http://schemas.microsoft.com/office/drawing/2014/main" val="246820567"/>
                  </a:ext>
                </a:extLst>
              </a:tr>
              <a:tr h="370840">
                <a:tc vMerge="1">
                  <a:txBody>
                    <a:bodyPr/>
                    <a:lstStyle/>
                    <a:p>
                      <a:endParaRPr lang="zh-CN" altLang="en-US" dirty="0"/>
                    </a:p>
                  </a:txBody>
                  <a:tcPr/>
                </a:tc>
                <a:tc>
                  <a:txBody>
                    <a:bodyPr/>
                    <a:lstStyle/>
                    <a:p>
                      <a:r>
                        <a:rPr lang="en-US" altLang="zh-CN" dirty="0"/>
                        <a:t>CRG[Cybersecurity’19]</a:t>
                      </a:r>
                      <a:endParaRPr lang="zh-CN" altLang="en-US" dirty="0"/>
                    </a:p>
                  </a:txBody>
                  <a:tcPr/>
                </a:tc>
                <a:tc>
                  <a:txBody>
                    <a:bodyPr/>
                    <a:lstStyle/>
                    <a:p>
                      <a:r>
                        <a:rPr lang="zh-CN" altLang="en-US" dirty="0"/>
                        <a:t>在</a:t>
                      </a:r>
                      <a:r>
                        <a:rPr lang="en-US" altLang="zh-CN" dirty="0"/>
                        <a:t>TBG</a:t>
                      </a:r>
                      <a:r>
                        <a:rPr lang="zh-CN" altLang="en-US" dirty="0"/>
                        <a:t>的基础上，利用</a:t>
                      </a:r>
                      <a:r>
                        <a:rPr lang="en-US" altLang="zh-CN" dirty="0"/>
                        <a:t>traceroute</a:t>
                      </a:r>
                      <a:r>
                        <a:rPr lang="zh-CN" altLang="en-US" dirty="0"/>
                        <a:t>发现路由器级别的拓扑，借助中间路由器作为新的</a:t>
                      </a:r>
                      <a:r>
                        <a:rPr lang="en-US" altLang="zh-CN" dirty="0"/>
                        <a:t>landmark</a:t>
                      </a:r>
                      <a:r>
                        <a:rPr lang="zh-CN" altLang="en-US" dirty="0"/>
                        <a:t>用于进行定位。借助轻量级统计机器学习方法，采用正态分布模型拟合距离与时延、跳数之间的概率分布关系，使用最大似然函数确定最终位置。</a:t>
                      </a:r>
                    </a:p>
                  </a:txBody>
                  <a:tcPr/>
                </a:tc>
                <a:tc>
                  <a:txBody>
                    <a:bodyPr/>
                    <a:lstStyle/>
                    <a:p>
                      <a:r>
                        <a:rPr lang="zh-CN" altLang="en-US" dirty="0"/>
                        <a:t>假定网络延迟只与地理区域有关，忽略了商业关系与路由策略可能产生的影响。</a:t>
                      </a:r>
                    </a:p>
                    <a:p>
                      <a:r>
                        <a:rPr lang="zh-CN" altLang="en-US" dirty="0"/>
                        <a:t>依赖大量密集部署的</a:t>
                      </a:r>
                      <a:r>
                        <a:rPr lang="en-US" altLang="zh-CN" dirty="0"/>
                        <a:t>landmark</a:t>
                      </a:r>
                      <a:r>
                        <a:rPr lang="zh-CN" altLang="en-US" dirty="0"/>
                        <a:t>及其产生的训练数据，在大范围内难以达成良好表现</a:t>
                      </a:r>
                      <a:r>
                        <a:rPr lang="en-US" altLang="zh-CN" dirty="0"/>
                        <a:t>,</a:t>
                      </a:r>
                      <a:r>
                        <a:rPr lang="zh-CN" altLang="en-US" dirty="0"/>
                        <a:t>使用模型的动机和可解释性都很差。</a:t>
                      </a:r>
                    </a:p>
                  </a:txBody>
                  <a:tcPr/>
                </a:tc>
                <a:extLst>
                  <a:ext uri="{0D108BD9-81ED-4DB2-BD59-A6C34878D82A}">
                    <a16:rowId xmlns:a16="http://schemas.microsoft.com/office/drawing/2014/main" val="2615441493"/>
                  </a:ext>
                </a:extLst>
              </a:tr>
              <a:tr h="370840">
                <a:tc vMerge="1">
                  <a:txBody>
                    <a:bodyPr/>
                    <a:lstStyle/>
                    <a:p>
                      <a:endParaRPr lang="zh-CN" altLang="en-US" dirty="0"/>
                    </a:p>
                  </a:txBody>
                  <a:tcPr/>
                </a:tc>
                <a:tc>
                  <a:txBody>
                    <a:bodyPr/>
                    <a:lstStyle/>
                    <a:p>
                      <a:r>
                        <a:rPr lang="en-US" altLang="zh-CN" dirty="0" err="1"/>
                        <a:t>GraphGeo</a:t>
                      </a:r>
                      <a:r>
                        <a:rPr lang="en-US" altLang="zh-CN" dirty="0"/>
                        <a:t>[</a:t>
                      </a:r>
                      <a:r>
                        <a:rPr lang="en-US" altLang="zh-CN" sz="2835" b="0" i="0" kern="1200" dirty="0">
                          <a:solidFill>
                            <a:schemeClr val="dk1"/>
                          </a:solidFill>
                          <a:effectLst/>
                          <a:latin typeface="+mn-lt"/>
                          <a:ea typeface="+mn-ea"/>
                          <a:cs typeface="+mn-cs"/>
                        </a:rPr>
                        <a:t>KDD’22</a:t>
                      </a:r>
                      <a:r>
                        <a:rPr lang="en-US" altLang="zh-CN" dirty="0"/>
                        <a:t>]</a:t>
                      </a:r>
                      <a:endParaRPr lang="zh-CN" altLang="en-US" dirty="0"/>
                    </a:p>
                  </a:txBody>
                  <a:tcPr/>
                </a:tc>
                <a:tc>
                  <a:txBody>
                    <a:bodyPr/>
                    <a:lstStyle/>
                    <a:p>
                      <a:r>
                        <a:rPr lang="zh-CN" altLang="en-US" dirty="0"/>
                        <a:t>采用</a:t>
                      </a:r>
                      <a:r>
                        <a:rPr lang="en-US" altLang="zh-CN" dirty="0"/>
                        <a:t>GNN</a:t>
                      </a:r>
                      <a:r>
                        <a:rPr lang="zh-CN" altLang="en-US" dirty="0"/>
                        <a:t>能够构建起图结构，在神经网络中构建起拓扑关系并为其附加特征。利用待测目标与</a:t>
                      </a:r>
                      <a:r>
                        <a:rPr lang="en-US" altLang="zh-CN" dirty="0"/>
                        <a:t>landmark</a:t>
                      </a:r>
                      <a:r>
                        <a:rPr lang="zh-CN" altLang="en-US" dirty="0"/>
                        <a:t>测量路径上的公共路由器，为待测目标与</a:t>
                      </a:r>
                      <a:r>
                        <a:rPr lang="en-US" altLang="zh-CN" dirty="0"/>
                        <a:t>landmark</a:t>
                      </a:r>
                      <a:r>
                        <a:rPr lang="zh-CN" altLang="en-US" dirty="0"/>
                        <a:t>建立关系并根据距离和相似性赋予权重，采用神经网络预测位置。</a:t>
                      </a:r>
                    </a:p>
                  </a:txBody>
                  <a:tcPr/>
                </a:tc>
                <a:tc>
                  <a:txBody>
                    <a:bodyPr/>
                    <a:lstStyle/>
                    <a:p>
                      <a:r>
                        <a:rPr lang="zh-CN" altLang="en-US" dirty="0"/>
                        <a:t>图拓扑不是真实网络拓扑，本质上是将</a:t>
                      </a:r>
                      <a:r>
                        <a:rPr lang="en-US" altLang="zh-CN" dirty="0"/>
                        <a:t>IP</a:t>
                      </a:r>
                      <a:r>
                        <a:rPr lang="zh-CN" altLang="en-US" dirty="0"/>
                        <a:t>与距离较近的</a:t>
                      </a:r>
                      <a:r>
                        <a:rPr lang="en-US" altLang="zh-CN" dirty="0"/>
                        <a:t>landmark</a:t>
                      </a:r>
                      <a:r>
                        <a:rPr lang="zh-CN" altLang="en-US" dirty="0"/>
                        <a:t>关联起来。</a:t>
                      </a:r>
                    </a:p>
                    <a:p>
                      <a:r>
                        <a:rPr lang="zh-CN" altLang="en-US" dirty="0"/>
                        <a:t>数据集可疑。</a:t>
                      </a:r>
                      <a:r>
                        <a:rPr lang="en-US" altLang="zh-CN" dirty="0"/>
                        <a:t>landmark</a:t>
                      </a:r>
                      <a:r>
                        <a:rPr lang="zh-CN" altLang="en-US" dirty="0"/>
                        <a:t>部署极度密集，仅使用</a:t>
                      </a:r>
                      <a:r>
                        <a:rPr lang="en-US" altLang="zh-CN" dirty="0"/>
                        <a:t>landmark</a:t>
                      </a:r>
                      <a:r>
                        <a:rPr lang="zh-CN" altLang="en-US" dirty="0"/>
                        <a:t>与中间路由器也能达到很高精度。</a:t>
                      </a:r>
                    </a:p>
                  </a:txBody>
                  <a:tcPr/>
                </a:tc>
                <a:extLst>
                  <a:ext uri="{0D108BD9-81ED-4DB2-BD59-A6C34878D82A}">
                    <a16:rowId xmlns:a16="http://schemas.microsoft.com/office/drawing/2014/main" val="4232569992"/>
                  </a:ext>
                </a:extLst>
              </a:tr>
              <a:tr h="370840">
                <a:tc vMerge="1">
                  <a:txBody>
                    <a:bodyPr/>
                    <a:lstStyle/>
                    <a:p>
                      <a:endParaRPr dirty="0"/>
                    </a:p>
                  </a:txBody>
                  <a:tcPr/>
                </a:tc>
                <a:tc>
                  <a:txBody>
                    <a:bodyPr/>
                    <a:lstStyle/>
                    <a:p>
                      <a:r>
                        <a:rPr lang="en-US" altLang="zh-CN" dirty="0" err="1"/>
                        <a:t>ActiveGeo</a:t>
                      </a:r>
                      <a:r>
                        <a:rPr lang="en-US" altLang="zh-CN" dirty="0"/>
                        <a:t>[IFIP Networking’23]</a:t>
                      </a:r>
                      <a:endParaRPr lang="zh-CN" altLang="en-US" dirty="0"/>
                    </a:p>
                  </a:txBody>
                  <a:tcPr/>
                </a:tc>
                <a:tc>
                  <a:txBody>
                    <a:bodyPr/>
                    <a:lstStyle/>
                    <a:p>
                      <a:r>
                        <a:rPr lang="zh-CN" altLang="en-US" dirty="0"/>
                        <a:t>不同地理区域的信号传输速度存在差异，区分地理位置后再进行定位能够提高定位精度。采用</a:t>
                      </a:r>
                      <a:r>
                        <a:rPr lang="en-US" altLang="zh-CN" dirty="0"/>
                        <a:t>LG</a:t>
                      </a:r>
                      <a:r>
                        <a:rPr lang="zh-CN" altLang="en-US" dirty="0"/>
                        <a:t>作为</a:t>
                      </a:r>
                      <a:r>
                        <a:rPr lang="en-US" altLang="zh-CN" dirty="0"/>
                        <a:t>VP</a:t>
                      </a:r>
                      <a:r>
                        <a:rPr lang="zh-CN" altLang="en-US" dirty="0"/>
                        <a:t>也能够显著降低定位时主动探测的成本。</a:t>
                      </a:r>
                    </a:p>
                  </a:txBody>
                  <a:tcPr/>
                </a:tc>
                <a:tc>
                  <a:txBody>
                    <a:bodyPr/>
                    <a:lstStyle/>
                    <a:p>
                      <a:r>
                        <a:rPr lang="zh-CN" altLang="en-US" dirty="0"/>
                        <a:t>本质上像是</a:t>
                      </a:r>
                      <a:r>
                        <a:rPr lang="en-US" altLang="zh-CN" dirty="0"/>
                        <a:t>TNN</a:t>
                      </a:r>
                      <a:r>
                        <a:rPr lang="zh-CN" altLang="en-US" dirty="0"/>
                        <a:t>方法的一个改进版本，通过更细的地理区域粒度实现了更高精度的定位。然而和其他应用</a:t>
                      </a:r>
                      <a:r>
                        <a:rPr lang="en-US" altLang="zh-CN" dirty="0"/>
                        <a:t>ping</a:t>
                      </a:r>
                      <a:r>
                        <a:rPr lang="zh-CN" altLang="en-US" dirty="0"/>
                        <a:t>测量的共性问题一样，时延组成复杂，对长距离测量效果很差，精度只能依靠部署</a:t>
                      </a:r>
                      <a:r>
                        <a:rPr lang="en-US" altLang="zh-CN" dirty="0"/>
                        <a:t>VP</a:t>
                      </a:r>
                      <a:r>
                        <a:rPr lang="zh-CN" altLang="en-US" dirty="0"/>
                        <a:t>提高。</a:t>
                      </a:r>
                      <a:endParaRPr lang="en-US" altLang="zh-CN" dirty="0"/>
                    </a:p>
                  </a:txBody>
                  <a:tcPr/>
                </a:tc>
                <a:extLst>
                  <a:ext uri="{0D108BD9-81ED-4DB2-BD59-A6C34878D82A}">
                    <a16:rowId xmlns:a16="http://schemas.microsoft.com/office/drawing/2014/main" val="2521072269"/>
                  </a:ext>
                </a:extLst>
              </a:tr>
              <a:tr h="370840">
                <a:tc vMerge="1">
                  <a:txBody>
                    <a:bodyPr/>
                    <a:lstStyle/>
                    <a:p>
                      <a:pPr marL="0" marR="0" lvl="0" indent="0" algn="l" defTabSz="1439997" rtl="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en-US" altLang="zh-CN" dirty="0" err="1"/>
                        <a:t>TrustGeo</a:t>
                      </a:r>
                      <a:r>
                        <a:rPr lang="en-US" altLang="zh-CN" dirty="0"/>
                        <a:t>[KDD’23]</a:t>
                      </a:r>
                      <a:endParaRPr lang="zh-CN" altLang="en-US" dirty="0"/>
                    </a:p>
                  </a:txBody>
                  <a:tcPr/>
                </a:tc>
                <a:tc>
                  <a:txBody>
                    <a:bodyPr/>
                    <a:lstStyle/>
                    <a:p>
                      <a:r>
                        <a:rPr lang="zh-CN" altLang="en-US" dirty="0"/>
                        <a:t>跟</a:t>
                      </a:r>
                      <a:r>
                        <a:rPr lang="en-US" altLang="zh-CN" dirty="0" err="1"/>
                        <a:t>GraphGeo</a:t>
                      </a:r>
                      <a:r>
                        <a:rPr lang="zh-CN" altLang="en-US" dirty="0"/>
                        <a:t>核心思想一样，但是引入了以真实网络拓扑为基础的星状拓扑数据结构，在用于训练和预测的图神经网络中保留了公共路由器结点，并将其他</a:t>
                      </a:r>
                      <a:r>
                        <a:rPr lang="en-US" altLang="zh-CN" dirty="0"/>
                        <a:t>IP</a:t>
                      </a:r>
                      <a:r>
                        <a:rPr lang="zh-CN" altLang="en-US" dirty="0"/>
                        <a:t>终端结点绑定至对应的路由器结点，用于辅助定位。</a:t>
                      </a:r>
                    </a:p>
                  </a:txBody>
                  <a:tcPr/>
                </a:tc>
                <a:tc>
                  <a:txBody>
                    <a:bodyPr/>
                    <a:lstStyle/>
                    <a:p>
                      <a:pPr marL="0" marR="0" lvl="0" indent="0" algn="l" defTabSz="1439997" rtl="0" eaLnBrk="1" fontAlgn="auto" latinLnBrk="0" hangingPunct="1">
                        <a:lnSpc>
                          <a:spcPct val="100000"/>
                        </a:lnSpc>
                        <a:spcBef>
                          <a:spcPts val="0"/>
                        </a:spcBef>
                        <a:spcAft>
                          <a:spcPts val="0"/>
                        </a:spcAft>
                        <a:buClrTx/>
                        <a:buSzTx/>
                        <a:buFontTx/>
                        <a:buNone/>
                        <a:tabLst/>
                        <a:defRPr/>
                      </a:pPr>
                      <a:r>
                        <a:rPr lang="zh-CN" altLang="en-US" dirty="0"/>
                        <a:t>数据集可疑。</a:t>
                      </a:r>
                      <a:r>
                        <a:rPr lang="en-US" altLang="zh-CN" dirty="0"/>
                        <a:t>landmark</a:t>
                      </a:r>
                      <a:r>
                        <a:rPr lang="zh-CN" altLang="en-US" dirty="0"/>
                        <a:t>部署极度密集，仅使用</a:t>
                      </a:r>
                      <a:r>
                        <a:rPr lang="en-US" altLang="zh-CN" dirty="0"/>
                        <a:t>landmark</a:t>
                      </a:r>
                      <a:r>
                        <a:rPr lang="zh-CN" altLang="en-US" dirty="0"/>
                        <a:t>与中间路由器也能达到很高精度。</a:t>
                      </a:r>
                    </a:p>
                  </a:txBody>
                  <a:tcPr/>
                </a:tc>
                <a:extLst>
                  <a:ext uri="{0D108BD9-81ED-4DB2-BD59-A6C34878D82A}">
                    <a16:rowId xmlns:a16="http://schemas.microsoft.com/office/drawing/2014/main" val="3473289090"/>
                  </a:ext>
                </a:extLst>
              </a:tr>
            </a:tbl>
          </a:graphicData>
        </a:graphic>
      </p:graphicFrame>
    </p:spTree>
    <p:extLst>
      <p:ext uri="{BB962C8B-B14F-4D97-AF65-F5344CB8AC3E}">
        <p14:creationId xmlns:p14="http://schemas.microsoft.com/office/powerpoint/2010/main" val="2306528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043591-4DA8-F0BD-DBC9-85205A8A4EAD}"/>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F5605530-B952-6B8E-8812-653CCAB0EA33}"/>
              </a:ext>
            </a:extLst>
          </p:cNvPr>
          <p:cNvSpPr txBox="1"/>
          <p:nvPr/>
        </p:nvSpPr>
        <p:spPr>
          <a:xfrm>
            <a:off x="1284323" y="580069"/>
            <a:ext cx="19030878" cy="8982972"/>
          </a:xfrm>
          <a:prstGeom prst="rect">
            <a:avLst/>
          </a:prstGeom>
          <a:noFill/>
        </p:spPr>
        <p:txBody>
          <a:bodyPr wrap="square">
            <a:spAutoFit/>
          </a:bodyPr>
          <a:lstStyle/>
          <a:p>
            <a:r>
              <a:rPr lang="zh-CN" altLang="en-US" sz="3600" b="1" dirty="0">
                <a:latin typeface="+mn-ea"/>
              </a:rPr>
              <a:t>研究总结：</a:t>
            </a:r>
            <a:endParaRPr lang="en-US" altLang="zh-CN" sz="3600" b="1" dirty="0">
              <a:latin typeface="+mn-ea"/>
            </a:endParaRPr>
          </a:p>
          <a:p>
            <a:pPr marL="457200" indent="-457200">
              <a:lnSpc>
                <a:spcPct val="150000"/>
              </a:lnSpc>
              <a:buFont typeface="Arial" panose="020B0604020202020204" pitchFamily="34" charset="0"/>
              <a:buChar char="•"/>
            </a:pPr>
            <a:r>
              <a:rPr lang="zh-CN" altLang="en-US" sz="2800" dirty="0">
                <a:latin typeface="+mn-ea"/>
              </a:rPr>
              <a:t>方法特点：</a:t>
            </a:r>
            <a:endParaRPr lang="en-US" altLang="zh-CN" sz="2800" dirty="0">
              <a:latin typeface="+mn-ea"/>
            </a:endParaRPr>
          </a:p>
          <a:p>
            <a:pPr marL="914400" lvl="1" indent="-457200">
              <a:lnSpc>
                <a:spcPct val="150000"/>
              </a:lnSpc>
              <a:buFont typeface="Arial" panose="020B0604020202020204" pitchFamily="34" charset="0"/>
              <a:buChar char="•"/>
            </a:pPr>
            <a:r>
              <a:rPr lang="zh-CN" altLang="en-US" sz="2800" dirty="0">
                <a:latin typeface="+mn-ea"/>
              </a:rPr>
              <a:t>不同于以往方法中采用各类简单模型去拟合时延</a:t>
            </a:r>
            <a:r>
              <a:rPr lang="en-US" altLang="zh-CN" sz="2800" dirty="0">
                <a:latin typeface="+mn-ea"/>
              </a:rPr>
              <a:t>-</a:t>
            </a:r>
            <a:r>
              <a:rPr lang="zh-CN" altLang="en-US" sz="2800" dirty="0">
                <a:latin typeface="+mn-ea"/>
              </a:rPr>
              <a:t>距离的关系，</a:t>
            </a:r>
            <a:r>
              <a:rPr lang="zh-CN" altLang="en-US" sz="2800" b="1" dirty="0">
                <a:solidFill>
                  <a:srgbClr val="FF0000"/>
                </a:solidFill>
                <a:latin typeface="+mn-ea"/>
              </a:rPr>
              <a:t>使用机器学习方法分析时延与位置的特征</a:t>
            </a:r>
            <a:r>
              <a:rPr lang="zh-CN" altLang="en-US" sz="2800" dirty="0">
                <a:latin typeface="+mn-ea"/>
              </a:rPr>
              <a:t>：</a:t>
            </a:r>
            <a:endParaRPr lang="en-US" altLang="zh-CN" sz="2800" dirty="0">
              <a:latin typeface="+mn-ea"/>
            </a:endParaRPr>
          </a:p>
          <a:p>
            <a:pPr marL="1371600" lvl="2" indent="-457200">
              <a:lnSpc>
                <a:spcPct val="150000"/>
              </a:lnSpc>
              <a:buFont typeface="Arial" panose="020B0604020202020204" pitchFamily="34" charset="0"/>
              <a:buChar char="•"/>
            </a:pPr>
            <a:r>
              <a:rPr lang="zh-CN" altLang="en-US" sz="2800" dirty="0">
                <a:latin typeface="+mn-ea"/>
              </a:rPr>
              <a:t>时延不仅仅与源地址与目的地址之间的物理距离有关，很难通过简单模型做到良好的拟合效果。</a:t>
            </a:r>
            <a:endParaRPr lang="en-US" altLang="zh-CN" sz="2800" dirty="0">
              <a:latin typeface="+mn-ea"/>
            </a:endParaRPr>
          </a:p>
          <a:p>
            <a:pPr marL="1371600" lvl="2" indent="-457200">
              <a:lnSpc>
                <a:spcPct val="150000"/>
              </a:lnSpc>
              <a:buFont typeface="Arial" panose="020B0604020202020204" pitchFamily="34" charset="0"/>
              <a:buChar char="•"/>
            </a:pPr>
            <a:r>
              <a:rPr lang="zh-CN" altLang="en-US" sz="2800" dirty="0">
                <a:latin typeface="+mn-ea"/>
              </a:rPr>
              <a:t>由于路由策略是相对稳定的，通过机器学习方法学习到传输模式后，可以通过这一稳定的模式进行定位</a:t>
            </a:r>
            <a:endParaRPr lang="en-US" altLang="zh-CN" sz="2800" dirty="0">
              <a:latin typeface="+mn-ea"/>
            </a:endParaRPr>
          </a:p>
          <a:p>
            <a:pPr marL="457200" indent="-457200">
              <a:lnSpc>
                <a:spcPct val="150000"/>
              </a:lnSpc>
              <a:buFont typeface="Arial" panose="020B0604020202020204" pitchFamily="34" charset="0"/>
              <a:buChar char="•"/>
            </a:pPr>
            <a:r>
              <a:rPr lang="zh-CN" altLang="en-US" sz="2800" dirty="0">
                <a:latin typeface="+mn-ea"/>
              </a:rPr>
              <a:t>存在问题：</a:t>
            </a:r>
            <a:endParaRPr lang="en-US" altLang="zh-CN" sz="2800" dirty="0">
              <a:latin typeface="+mn-ea"/>
            </a:endParaRPr>
          </a:p>
          <a:p>
            <a:pPr marL="914400" lvl="1" indent="-457200">
              <a:lnSpc>
                <a:spcPct val="150000"/>
              </a:lnSpc>
              <a:buFont typeface="Arial" panose="020B0604020202020204" pitchFamily="34" charset="0"/>
              <a:buChar char="•"/>
            </a:pPr>
            <a:r>
              <a:rPr lang="zh-CN" altLang="en-US" sz="2800" dirty="0">
                <a:latin typeface="+mn-ea"/>
              </a:rPr>
              <a:t>深度学习模型的问题：</a:t>
            </a:r>
            <a:endParaRPr lang="en-US" altLang="zh-CN" sz="2800" dirty="0">
              <a:latin typeface="+mn-ea"/>
            </a:endParaRPr>
          </a:p>
          <a:p>
            <a:pPr marL="1371600" lvl="2" indent="-457200">
              <a:lnSpc>
                <a:spcPct val="150000"/>
              </a:lnSpc>
              <a:buFont typeface="Arial" panose="020B0604020202020204" pitchFamily="34" charset="0"/>
              <a:buChar char="•"/>
            </a:pPr>
            <a:r>
              <a:rPr lang="zh-CN" altLang="en-US" sz="2800" b="1" dirty="0">
                <a:solidFill>
                  <a:srgbClr val="FF0000"/>
                </a:solidFill>
                <a:latin typeface="+mn-ea"/>
              </a:rPr>
              <a:t>模型中存在强假设</a:t>
            </a:r>
            <a:r>
              <a:rPr lang="zh-CN" altLang="en-US" sz="2800" dirty="0">
                <a:latin typeface="+mn-ea"/>
              </a:rPr>
              <a:t>：要求所有数据一致满足高斯概率分布、满足各向同性，在实际场景下很难满足这一条件。</a:t>
            </a:r>
            <a:endParaRPr lang="en-US" altLang="zh-CN" sz="2800" dirty="0">
              <a:latin typeface="+mn-ea"/>
            </a:endParaRPr>
          </a:p>
          <a:p>
            <a:pPr marL="1371600" lvl="2" indent="-457200">
              <a:lnSpc>
                <a:spcPct val="150000"/>
              </a:lnSpc>
              <a:buFont typeface="Arial" panose="020B0604020202020204" pitchFamily="34" charset="0"/>
              <a:buChar char="•"/>
            </a:pPr>
            <a:r>
              <a:rPr lang="zh-CN" altLang="en-US" sz="2800" dirty="0">
                <a:latin typeface="+mn-ea"/>
              </a:rPr>
              <a:t>可解释性差：模型的特征选取没有专家知识支持，模型的有效性难以解释。</a:t>
            </a:r>
            <a:endParaRPr lang="en-US" altLang="zh-CN" sz="2800" dirty="0">
              <a:latin typeface="+mn-ea"/>
            </a:endParaRPr>
          </a:p>
          <a:p>
            <a:pPr marL="1371600" lvl="2" indent="-457200">
              <a:lnSpc>
                <a:spcPct val="150000"/>
              </a:lnSpc>
              <a:buFont typeface="Arial" panose="020B0604020202020204" pitchFamily="34" charset="0"/>
              <a:buChar char="•"/>
            </a:pPr>
            <a:r>
              <a:rPr lang="zh-CN" altLang="en-US" sz="2800" dirty="0">
                <a:latin typeface="+mn-ea"/>
              </a:rPr>
              <a:t>数据集选取可疑：图神经网络方法在小范围（几个城市内）内大量密集部署</a:t>
            </a:r>
            <a:r>
              <a:rPr lang="en-US" altLang="zh-CN" sz="2800" dirty="0">
                <a:latin typeface="+mn-ea"/>
              </a:rPr>
              <a:t>landmark</a:t>
            </a:r>
            <a:r>
              <a:rPr lang="zh-CN" altLang="en-US" sz="2800" dirty="0">
                <a:latin typeface="+mn-ea"/>
              </a:rPr>
              <a:t>，很容易得到优良的模型表现，难以说明其在全球范围内能达到相同的效果。</a:t>
            </a:r>
            <a:endParaRPr lang="en-US" altLang="zh-CN" sz="2800" dirty="0">
              <a:latin typeface="+mn-ea"/>
            </a:endParaRPr>
          </a:p>
          <a:p>
            <a:pPr marL="914400" lvl="1" indent="-457200">
              <a:lnSpc>
                <a:spcPct val="150000"/>
              </a:lnSpc>
              <a:buFont typeface="Arial" panose="020B0604020202020204" pitchFamily="34" charset="0"/>
              <a:buChar char="•"/>
            </a:pPr>
            <a:r>
              <a:rPr lang="zh-CN" altLang="en-US" sz="2800" dirty="0">
                <a:latin typeface="+mn-ea"/>
              </a:rPr>
              <a:t>轻量级统计机器学习模型的问题：</a:t>
            </a:r>
            <a:endParaRPr lang="en-US" altLang="zh-CN" sz="2800" dirty="0">
              <a:latin typeface="+mn-ea"/>
            </a:endParaRPr>
          </a:p>
          <a:p>
            <a:pPr marL="1371600" lvl="2" indent="-457200">
              <a:lnSpc>
                <a:spcPct val="150000"/>
              </a:lnSpc>
              <a:buFont typeface="Arial" panose="020B0604020202020204" pitchFamily="34" charset="0"/>
              <a:buChar char="•"/>
            </a:pPr>
            <a:r>
              <a:rPr lang="zh-CN" altLang="en-US" sz="2800" dirty="0">
                <a:latin typeface="+mn-ea"/>
              </a:rPr>
              <a:t>模型的拟合能力较差，难以应对复杂模型：使用</a:t>
            </a:r>
            <a:r>
              <a:rPr lang="en-US" altLang="zh-CN" sz="2800" dirty="0">
                <a:latin typeface="+mn-ea"/>
              </a:rPr>
              <a:t>ping</a:t>
            </a:r>
            <a:r>
              <a:rPr lang="zh-CN" altLang="en-US" sz="2800" dirty="0">
                <a:latin typeface="+mn-ea"/>
              </a:rPr>
              <a:t>时延直接预测地理位置，模型难以从</a:t>
            </a:r>
            <a:r>
              <a:rPr lang="en-US" altLang="zh-CN" sz="2800" dirty="0">
                <a:latin typeface="+mn-ea"/>
              </a:rPr>
              <a:t>RTT</a:t>
            </a:r>
            <a:r>
              <a:rPr lang="zh-CN" altLang="en-US" sz="2800" dirty="0">
                <a:latin typeface="+mn-ea"/>
              </a:rPr>
              <a:t>中拟合出对应的传输路径特征，测量精度往往由密集部署</a:t>
            </a:r>
            <a:r>
              <a:rPr lang="en-US" altLang="zh-CN" sz="2800" dirty="0">
                <a:latin typeface="+mn-ea"/>
              </a:rPr>
              <a:t>VP</a:t>
            </a:r>
            <a:r>
              <a:rPr lang="zh-CN" altLang="en-US" sz="2800" dirty="0">
                <a:latin typeface="+mn-ea"/>
              </a:rPr>
              <a:t>后得到的近距离测量保证（</a:t>
            </a:r>
            <a:r>
              <a:rPr lang="en-US" altLang="zh-CN" sz="2800" dirty="0">
                <a:latin typeface="+mn-ea"/>
              </a:rPr>
              <a:t>RTT&lt;3ms</a:t>
            </a:r>
            <a:r>
              <a:rPr lang="zh-CN" altLang="en-US" sz="2800" dirty="0">
                <a:latin typeface="+mn-ea"/>
              </a:rPr>
              <a:t>）。</a:t>
            </a:r>
            <a:endParaRPr lang="en-US" altLang="zh-CN" sz="2800" dirty="0">
              <a:latin typeface="+mn-ea"/>
            </a:endParaRPr>
          </a:p>
        </p:txBody>
      </p:sp>
    </p:spTree>
    <p:extLst>
      <p:ext uri="{BB962C8B-B14F-4D97-AF65-F5344CB8AC3E}">
        <p14:creationId xmlns:p14="http://schemas.microsoft.com/office/powerpoint/2010/main" val="2146467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FB1119-275D-84AB-D185-EAE52B3A6B6E}"/>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F9E3EBDF-EB48-85A2-1E3E-730792C867A6}"/>
              </a:ext>
            </a:extLst>
          </p:cNvPr>
          <p:cNvSpPr txBox="1"/>
          <p:nvPr/>
        </p:nvSpPr>
        <p:spPr>
          <a:xfrm>
            <a:off x="1414709" y="262064"/>
            <a:ext cx="18770106" cy="10275634"/>
          </a:xfrm>
          <a:prstGeom prst="rect">
            <a:avLst/>
          </a:prstGeom>
          <a:noFill/>
        </p:spPr>
        <p:txBody>
          <a:bodyPr wrap="square">
            <a:spAutoFit/>
          </a:bodyPr>
          <a:lstStyle/>
          <a:p>
            <a:r>
              <a:rPr lang="zh-CN" altLang="en-US" sz="3600" b="1" dirty="0">
                <a:latin typeface="+mn-ea"/>
              </a:rPr>
              <a:t>基于测量的相关工作总结：</a:t>
            </a:r>
            <a:endParaRPr lang="en-US" altLang="zh-CN" sz="3600" b="1" dirty="0">
              <a:latin typeface="+mn-ea"/>
            </a:endParaRPr>
          </a:p>
          <a:p>
            <a:pPr marL="457200" indent="-457200">
              <a:lnSpc>
                <a:spcPct val="150000"/>
              </a:lnSpc>
              <a:buFont typeface="Arial" panose="020B0604020202020204" pitchFamily="34" charset="0"/>
              <a:buChar char="•"/>
            </a:pPr>
            <a:r>
              <a:rPr lang="zh-CN" altLang="en-US" sz="2800" dirty="0">
                <a:latin typeface="+mn-ea"/>
              </a:rPr>
              <a:t>研究界逐渐认识到</a:t>
            </a:r>
            <a:r>
              <a:rPr lang="zh-CN" altLang="en-US" sz="2800" b="1" dirty="0">
                <a:solidFill>
                  <a:srgbClr val="FF0000"/>
                </a:solidFill>
                <a:latin typeface="+mn-ea"/>
              </a:rPr>
              <a:t>时延与距离的关系是复杂的，难以通过简单的回归分析得到同一的时延</a:t>
            </a:r>
            <a:r>
              <a:rPr lang="en-US" altLang="zh-CN" sz="2800" b="1" dirty="0">
                <a:solidFill>
                  <a:srgbClr val="FF0000"/>
                </a:solidFill>
                <a:latin typeface="+mn-ea"/>
              </a:rPr>
              <a:t>-</a:t>
            </a:r>
            <a:r>
              <a:rPr lang="zh-CN" altLang="en-US" sz="2800" b="1" dirty="0">
                <a:solidFill>
                  <a:srgbClr val="FF0000"/>
                </a:solidFill>
                <a:latin typeface="+mn-ea"/>
              </a:rPr>
              <a:t>距离模型</a:t>
            </a:r>
            <a:r>
              <a:rPr lang="zh-CN" altLang="en-US" sz="2800" dirty="0">
                <a:latin typeface="+mn-ea"/>
              </a:rPr>
              <a:t>：</a:t>
            </a:r>
            <a:endParaRPr lang="en-US" altLang="zh-CN" sz="2800" dirty="0">
              <a:latin typeface="+mn-ea"/>
            </a:endParaRPr>
          </a:p>
          <a:p>
            <a:pPr marL="914400" lvl="1" indent="-457200">
              <a:lnSpc>
                <a:spcPct val="150000"/>
              </a:lnSpc>
              <a:buFont typeface="Arial" panose="020B0604020202020204" pitchFamily="34" charset="0"/>
              <a:buChar char="•"/>
            </a:pPr>
            <a:r>
              <a:rPr lang="zh-CN" altLang="en-US" sz="2800" dirty="0">
                <a:latin typeface="+mn-ea"/>
              </a:rPr>
              <a:t>不断修正线性模型：</a:t>
            </a:r>
            <a:endParaRPr lang="en-US" altLang="zh-CN" sz="2800" dirty="0">
              <a:latin typeface="+mn-ea"/>
            </a:endParaRPr>
          </a:p>
          <a:p>
            <a:pPr marL="1371600" lvl="2" indent="-457200">
              <a:lnSpc>
                <a:spcPct val="150000"/>
              </a:lnSpc>
              <a:buFont typeface="Arial" panose="020B0604020202020204" pitchFamily="34" charset="0"/>
              <a:buChar char="•"/>
            </a:pPr>
            <a:r>
              <a:rPr lang="zh-CN" altLang="en-US" sz="2800" dirty="0">
                <a:latin typeface="+mn-ea"/>
              </a:rPr>
              <a:t>一次曲线：</a:t>
            </a:r>
            <a:r>
              <a:rPr lang="en-US" altLang="zh-CN" sz="2800" dirty="0">
                <a:latin typeface="+mn-ea"/>
              </a:rPr>
              <a:t>2/3c</a:t>
            </a:r>
            <a:r>
              <a:rPr lang="zh-CN" altLang="en-US" sz="2800" dirty="0">
                <a:latin typeface="+mn-ea"/>
              </a:rPr>
              <a:t>？</a:t>
            </a:r>
            <a:r>
              <a:rPr lang="en-US" altLang="zh-CN" sz="2800" dirty="0">
                <a:latin typeface="+mn-ea"/>
              </a:rPr>
              <a:t>4/9c</a:t>
            </a:r>
            <a:r>
              <a:rPr lang="zh-CN" altLang="en-US" sz="2800" dirty="0">
                <a:latin typeface="+mn-ea"/>
              </a:rPr>
              <a:t>？传输速度的上界与下界？</a:t>
            </a:r>
            <a:endParaRPr lang="en-US" altLang="zh-CN" sz="2800" dirty="0">
              <a:latin typeface="+mn-ea"/>
            </a:endParaRPr>
          </a:p>
          <a:p>
            <a:pPr marL="1371600" lvl="2" indent="-457200">
              <a:lnSpc>
                <a:spcPct val="150000"/>
              </a:lnSpc>
              <a:buFont typeface="Arial" panose="020B0604020202020204" pitchFamily="34" charset="0"/>
              <a:buChar char="•"/>
            </a:pPr>
            <a:r>
              <a:rPr lang="zh-CN" altLang="en-US" sz="2800" dirty="0">
                <a:latin typeface="+mn-ea"/>
              </a:rPr>
              <a:t>高次曲线：凸包、贝塞尔曲线</a:t>
            </a:r>
            <a:endParaRPr lang="en-US" altLang="zh-CN" sz="2800" dirty="0">
              <a:latin typeface="+mn-ea"/>
            </a:endParaRPr>
          </a:p>
          <a:p>
            <a:pPr marL="914400" lvl="1" indent="-457200">
              <a:lnSpc>
                <a:spcPct val="150000"/>
              </a:lnSpc>
              <a:buFont typeface="Arial" panose="020B0604020202020204" pitchFamily="34" charset="0"/>
              <a:buChar char="•"/>
            </a:pPr>
            <a:r>
              <a:rPr lang="zh-CN" altLang="en-US" sz="2800" dirty="0">
                <a:latin typeface="+mn-ea"/>
              </a:rPr>
              <a:t>从线性模型到概率密度模型：</a:t>
            </a:r>
            <a:endParaRPr lang="en-US" altLang="zh-CN" sz="2800" dirty="0">
              <a:latin typeface="+mn-ea"/>
            </a:endParaRPr>
          </a:p>
          <a:p>
            <a:pPr marL="1371600" lvl="2" indent="-457200">
              <a:lnSpc>
                <a:spcPct val="150000"/>
              </a:lnSpc>
              <a:buFont typeface="Arial" panose="020B0604020202020204" pitchFamily="34" charset="0"/>
              <a:buChar char="•"/>
            </a:pPr>
            <a:r>
              <a:rPr lang="zh-CN" altLang="en-US" sz="2800" dirty="0">
                <a:latin typeface="+mn-ea"/>
              </a:rPr>
              <a:t>引入高斯分布，建立时延与距离之间的概率密度模型</a:t>
            </a:r>
            <a:endParaRPr lang="en-US" altLang="zh-CN" sz="2800" dirty="0">
              <a:latin typeface="+mn-ea"/>
            </a:endParaRPr>
          </a:p>
          <a:p>
            <a:pPr marL="1371600" lvl="2" indent="-457200">
              <a:lnSpc>
                <a:spcPct val="150000"/>
              </a:lnSpc>
              <a:buFont typeface="Arial" panose="020B0604020202020204" pitchFamily="34" charset="0"/>
              <a:buChar char="•"/>
            </a:pPr>
            <a:r>
              <a:rPr lang="zh-CN" altLang="en-US" sz="2800" b="1" dirty="0">
                <a:solidFill>
                  <a:srgbClr val="FF0000"/>
                </a:solidFill>
                <a:latin typeface="+mn-ea"/>
              </a:rPr>
              <a:t>引入地理区域</a:t>
            </a:r>
            <a:r>
              <a:rPr lang="zh-CN" altLang="en-US" sz="2800" dirty="0">
                <a:latin typeface="+mn-ea"/>
              </a:rPr>
              <a:t>，为每个单独的地理位置建立对应的概率密度模型</a:t>
            </a:r>
            <a:endParaRPr lang="en-US" altLang="zh-CN" sz="2800" dirty="0">
              <a:latin typeface="+mn-ea"/>
            </a:endParaRPr>
          </a:p>
          <a:p>
            <a:pPr marL="914400" lvl="1" indent="-457200">
              <a:lnSpc>
                <a:spcPct val="150000"/>
              </a:lnSpc>
              <a:buFont typeface="Arial" panose="020B0604020202020204" pitchFamily="34" charset="0"/>
              <a:buChar char="•"/>
            </a:pPr>
            <a:r>
              <a:rPr lang="zh-CN" altLang="en-US" sz="2800" dirty="0">
                <a:latin typeface="+mn-ea"/>
              </a:rPr>
              <a:t>从概率密度到神经网络：</a:t>
            </a:r>
            <a:endParaRPr lang="en-US" altLang="zh-CN" sz="2800" dirty="0">
              <a:latin typeface="+mn-ea"/>
            </a:endParaRPr>
          </a:p>
          <a:p>
            <a:pPr marL="1371600" lvl="2" indent="-457200">
              <a:lnSpc>
                <a:spcPct val="150000"/>
              </a:lnSpc>
              <a:buFont typeface="Arial" panose="020B0604020202020204" pitchFamily="34" charset="0"/>
              <a:buChar char="•"/>
            </a:pPr>
            <a:r>
              <a:rPr lang="zh-CN" altLang="en-US" sz="2800" dirty="0">
                <a:latin typeface="+mn-ea"/>
              </a:rPr>
              <a:t>由深度神经网络直接进行拟合复杂的非线性关系，不需要提供任何专家知识，但可解释性更差了</a:t>
            </a:r>
            <a:endParaRPr lang="en-US" altLang="zh-CN" sz="2800" dirty="0">
              <a:latin typeface="+mn-ea"/>
            </a:endParaRPr>
          </a:p>
          <a:p>
            <a:pPr marL="457200" indent="-457200">
              <a:lnSpc>
                <a:spcPct val="150000"/>
              </a:lnSpc>
              <a:buFont typeface="Arial" panose="020B0604020202020204" pitchFamily="34" charset="0"/>
              <a:buChar char="•"/>
            </a:pPr>
            <a:r>
              <a:rPr lang="zh-CN" altLang="en-US" sz="2800" b="1" dirty="0">
                <a:solidFill>
                  <a:srgbClr val="FF0000"/>
                </a:solidFill>
                <a:latin typeface="+mn-ea"/>
              </a:rPr>
              <a:t>拓扑信息在定位中提供了宝贵的近邻信息，能够发挥重要作用</a:t>
            </a:r>
            <a:endParaRPr lang="en-US" altLang="zh-CN" sz="2800" dirty="0">
              <a:latin typeface="+mn-ea"/>
            </a:endParaRPr>
          </a:p>
          <a:p>
            <a:pPr marL="914400" lvl="1" indent="-457200">
              <a:lnSpc>
                <a:spcPct val="150000"/>
              </a:lnSpc>
              <a:buFont typeface="Arial" panose="020B0604020202020204" pitchFamily="34" charset="0"/>
              <a:buChar char="•"/>
            </a:pPr>
            <a:r>
              <a:rPr lang="zh-CN" altLang="en-US" sz="2800" dirty="0">
                <a:latin typeface="+mn-ea"/>
              </a:rPr>
              <a:t>从</a:t>
            </a:r>
            <a:r>
              <a:rPr lang="en-US" altLang="zh-CN" sz="2800" dirty="0">
                <a:latin typeface="+mn-ea"/>
              </a:rPr>
              <a:t>ping</a:t>
            </a:r>
            <a:r>
              <a:rPr lang="zh-CN" altLang="en-US" sz="2800" dirty="0">
                <a:latin typeface="+mn-ea"/>
              </a:rPr>
              <a:t>时延开始到</a:t>
            </a:r>
            <a:r>
              <a:rPr lang="en-US" altLang="zh-CN" sz="2800" dirty="0">
                <a:latin typeface="+mn-ea"/>
              </a:rPr>
              <a:t>traceroute</a:t>
            </a:r>
            <a:r>
              <a:rPr lang="zh-CN" altLang="en-US" sz="2800" dirty="0">
                <a:latin typeface="+mn-ea"/>
              </a:rPr>
              <a:t>逐跳时延：</a:t>
            </a:r>
            <a:endParaRPr lang="en-US" altLang="zh-CN" sz="2800" dirty="0">
              <a:latin typeface="+mn-ea"/>
            </a:endParaRPr>
          </a:p>
          <a:p>
            <a:pPr marL="1371600" lvl="2" indent="-457200">
              <a:lnSpc>
                <a:spcPct val="150000"/>
              </a:lnSpc>
              <a:buFont typeface="Arial" panose="020B0604020202020204" pitchFamily="34" charset="0"/>
              <a:buChar char="•"/>
            </a:pPr>
            <a:r>
              <a:rPr lang="zh-CN" altLang="en-US" sz="2800" dirty="0">
                <a:latin typeface="+mn-ea"/>
              </a:rPr>
              <a:t>引入了逐跳时延分析：能够识别出逐跳传输中可能发生的绕路行为，尽可能避免以直线距离预测引入的误差</a:t>
            </a:r>
            <a:endParaRPr lang="en-US" altLang="zh-CN" sz="2800" dirty="0">
              <a:latin typeface="+mn-ea"/>
            </a:endParaRPr>
          </a:p>
          <a:p>
            <a:pPr marL="1371600" lvl="2" indent="-457200">
              <a:lnSpc>
                <a:spcPct val="150000"/>
              </a:lnSpc>
              <a:buFont typeface="Arial" panose="020B0604020202020204" pitchFamily="34" charset="0"/>
              <a:buChar char="•"/>
            </a:pPr>
            <a:r>
              <a:rPr lang="zh-CN" altLang="en-US" sz="2800" dirty="0">
                <a:latin typeface="+mn-ea"/>
              </a:rPr>
              <a:t>引入了中间</a:t>
            </a:r>
            <a:r>
              <a:rPr lang="en-US" altLang="zh-CN" sz="2800" dirty="0">
                <a:latin typeface="+mn-ea"/>
              </a:rPr>
              <a:t>landmark</a:t>
            </a:r>
            <a:r>
              <a:rPr lang="zh-CN" altLang="en-US" sz="2800" dirty="0">
                <a:latin typeface="+mn-ea"/>
              </a:rPr>
              <a:t>：到待测目标的距离更近、传输时延更短，采用中间</a:t>
            </a:r>
            <a:r>
              <a:rPr lang="en-US" altLang="zh-CN" sz="2800" dirty="0">
                <a:latin typeface="+mn-ea"/>
              </a:rPr>
              <a:t>landmark</a:t>
            </a:r>
            <a:r>
              <a:rPr lang="zh-CN" altLang="en-US" sz="2800" dirty="0">
                <a:latin typeface="+mn-ea"/>
              </a:rPr>
              <a:t>进行定位精度更高。</a:t>
            </a:r>
            <a:endParaRPr lang="en-US" altLang="zh-CN" sz="2800" dirty="0">
              <a:latin typeface="+mn-ea"/>
            </a:endParaRPr>
          </a:p>
          <a:p>
            <a:pPr marL="914400" lvl="1" indent="-457200">
              <a:lnSpc>
                <a:spcPct val="150000"/>
              </a:lnSpc>
              <a:buFont typeface="Arial" panose="020B0604020202020204" pitchFamily="34" charset="0"/>
              <a:buChar char="•"/>
            </a:pPr>
            <a:r>
              <a:rPr lang="zh-CN" altLang="en-US" sz="2800" dirty="0">
                <a:latin typeface="+mn-ea"/>
              </a:rPr>
              <a:t>从</a:t>
            </a:r>
            <a:r>
              <a:rPr lang="en-US" altLang="zh-CN" sz="2800" dirty="0">
                <a:latin typeface="+mn-ea"/>
              </a:rPr>
              <a:t>traceroute</a:t>
            </a:r>
            <a:r>
              <a:rPr lang="zh-CN" altLang="en-US" sz="2800" dirty="0">
                <a:latin typeface="+mn-ea"/>
              </a:rPr>
              <a:t>到路由器级拓扑：</a:t>
            </a:r>
            <a:endParaRPr lang="en-US" altLang="zh-CN" sz="2800" dirty="0">
              <a:latin typeface="+mn-ea"/>
            </a:endParaRPr>
          </a:p>
          <a:p>
            <a:pPr marL="1371600" lvl="2" indent="-457200">
              <a:lnSpc>
                <a:spcPct val="150000"/>
              </a:lnSpc>
              <a:buFont typeface="Arial" panose="020B0604020202020204" pitchFamily="34" charset="0"/>
              <a:buChar char="•"/>
            </a:pPr>
            <a:r>
              <a:rPr lang="zh-CN" altLang="en-US" sz="2800" dirty="0">
                <a:latin typeface="+mn-ea"/>
              </a:rPr>
              <a:t>发现公共路由器，提高近邻信息的准确性，提高定位精度。</a:t>
            </a:r>
            <a:endParaRPr lang="en-US" altLang="zh-CN" sz="2800" dirty="0">
              <a:latin typeface="+mn-ea"/>
            </a:endParaRPr>
          </a:p>
        </p:txBody>
      </p:sp>
    </p:spTree>
    <p:extLst>
      <p:ext uri="{BB962C8B-B14F-4D97-AF65-F5344CB8AC3E}">
        <p14:creationId xmlns:p14="http://schemas.microsoft.com/office/powerpoint/2010/main" val="2228509706"/>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4303</TotalTime>
  <Words>6136</Words>
  <Application>Microsoft Office PowerPoint</Application>
  <PresentationFormat>Custom</PresentationFormat>
  <Paragraphs>382</Paragraphs>
  <Slides>21</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等线</vt:lpstr>
      <vt:lpstr>Arial</vt:lpstr>
      <vt:lpstr>Calibri</vt:lpstr>
      <vt:lpstr>Calibri Light</vt:lpstr>
      <vt:lpstr>work sans</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Lan Feng</dc:creator>
  <cp:lastModifiedBy>张 天宇</cp:lastModifiedBy>
  <cp:revision>5</cp:revision>
  <dcterms:created xsi:type="dcterms:W3CDTF">2023-11-29T09:44:59Z</dcterms:created>
  <dcterms:modified xsi:type="dcterms:W3CDTF">2024-04-14T07:56:38Z</dcterms:modified>
</cp:coreProperties>
</file>