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11906" r:id="rId4"/>
    <p:sldId id="11901" r:id="rId5"/>
    <p:sldId id="11907" r:id="rId6"/>
    <p:sldId id="11908" r:id="rId7"/>
    <p:sldId id="11909" r:id="rId8"/>
    <p:sldId id="11905" r:id="rId9"/>
    <p:sldId id="292" r:id="rId10"/>
    <p:sldId id="2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72B5"/>
    <a:srgbClr val="580C6E"/>
    <a:srgbClr val="F9EAFC"/>
    <a:srgbClr val="F5DDFB"/>
    <a:srgbClr val="972064"/>
    <a:srgbClr val="2D21E3"/>
    <a:srgbClr val="0E1680"/>
    <a:srgbClr val="660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79385" autoAdjust="0"/>
  </p:normalViewPr>
  <p:slideViewPr>
    <p:cSldViewPr snapToGrid="0">
      <p:cViewPr>
        <p:scale>
          <a:sx n="100" d="100"/>
          <a:sy n="100" d="100"/>
        </p:scale>
        <p:origin x="24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Authenticity</a:t>
            </a:r>
          </a:p>
          <a:p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Trustworthiness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54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调研别的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的项目，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先抄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4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首先要明确测量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的一个属性：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比如说“安全性、可靠性。。。”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其次，你要定义这个属性是什么，怎么用一句话定义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而且这一句话里面不能有抽象的，不清楚的词语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再然后，为什么要测量这个属性？测量这个属性的价值在哪里？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可以结合整个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的框架图分析属性的价值，在哪一步当中体现了什么价值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第三步就是定义挑战，要知道有挑战才有研究这个问题的意义，当前的工作没有做到哪些东西？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工程要贴合着研究往前推进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就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5-10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页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ppt</a:t>
            </a: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一致性的其他方面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一致性和真实性关系是怎么样的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必要不充分条件</a:t>
            </a:r>
            <a:endParaRPr lang="en-US" altLang="zh-CN" b="1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最后的目的是，解决了这个问题能解决</a:t>
            </a:r>
            <a:r>
              <a:rPr lang="en-US" altLang="zh-CN" b="0" i="0" dirty="0" err="1">
                <a:solidFill>
                  <a:srgbClr val="ECECEC"/>
                </a:solidFill>
                <a:effectLst/>
                <a:latin typeface="Söhne"/>
              </a:rPr>
              <a:t>pki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的“</a:t>
            </a: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真实性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”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最后对整个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有什么贡献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真实性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一致性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字段一致性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真实性定义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真实性有哪几个角度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测量的意义（对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PKI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的意义、对用户的意义、对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CA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的意义、对安全的意义）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创新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创建新的“赛道“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1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CT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解决了 </a:t>
            </a: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证书签发过程不透明的问题（</a:t>
            </a: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SCT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扩展证明证书已经上传至 </a:t>
            </a: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CT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日志）</a:t>
            </a:r>
            <a:endParaRPr lang="en-US" altLang="zh-CN" sz="12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证书的吊销过程仍不透明（吊销信息公开与否、对谁公开仍取决于 </a:t>
            </a: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自身），缺少一个像 </a:t>
            </a: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CT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那样的证书吊销公开日志</a:t>
            </a:r>
            <a:endParaRPr lang="en-US" altLang="zh-CN" sz="12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第一部分：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PKI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目前受到什么安全威胁，安全事件的出现根本是可信性没做好，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然后可信性为什么要做，再把可信性定义清楚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1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其实就是全方位验证证书链，完善现有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证书验证体系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如何分解是第二个阶段：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分解的方面需要跟风险有关系，需要有认证，能够解决发现风险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第三阶段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才是怎么落实各个方面的部署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6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交叉签名证书只能说时 </a:t>
            </a: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证书可信性的一个小点，即 </a:t>
            </a: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证书的签发者和拥有者是否是同一个实体集团（或者是统一集团但是出现不同的分支）</a:t>
            </a:r>
            <a:endParaRPr lang="en-US" altLang="zh-CN" sz="12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Trust View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有点像是 </a:t>
            </a: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PKI 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版的 </a:t>
            </a:r>
            <a:r>
              <a:rPr lang="en-US" altLang="zh-CN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snort</a:t>
            </a:r>
            <a:r>
              <a:rPr lang="zh-CN" altLang="en-US" sz="12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，就是在现有的信任模型基础上增加规则，以保证证书链验证路径受到限制</a:t>
            </a:r>
            <a:endParaRPr lang="en-US" altLang="zh-CN" sz="12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altLang="zh-CN" sz="12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altLang="zh-CN" sz="12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2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8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1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0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b="0" i="0" u="none" strike="noStrike" baseline="0" dirty="0">
              <a:solidFill>
                <a:srgbClr val="00A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80C6E">
                <a:alpha val="5000"/>
              </a:srgbClr>
            </a:gs>
            <a:gs pos="0">
              <a:srgbClr val="580C6E">
                <a:alpha val="5000"/>
              </a:srgb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26" Type="http://schemas.openxmlformats.org/officeDocument/2006/relationships/image" Target="../media/image26.svg"/><Relationship Id="rId3" Type="http://schemas.openxmlformats.org/officeDocument/2006/relationships/image" Target="../media/image5.png"/><Relationship Id="rId21" Type="http://schemas.openxmlformats.org/officeDocument/2006/relationships/image" Target="../media/image2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24.sv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10" Type="http://schemas.openxmlformats.org/officeDocument/2006/relationships/image" Target="../media/image9.sv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hyperlink" Target="http://www.example.cn/" TargetMode="External"/><Relationship Id="rId27" Type="http://schemas.openxmlformats.org/officeDocument/2006/relationships/hyperlink" Target="http://www.example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2.svg"/><Relationship Id="rId3" Type="http://schemas.openxmlformats.org/officeDocument/2006/relationships/image" Target="../media/image5.png"/><Relationship Id="rId21" Type="http://schemas.openxmlformats.org/officeDocument/2006/relationships/hyperlink" Target="http://www.baidu.cn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0" y="0"/>
            <a:ext cx="12227495" cy="6858000"/>
          </a:xfrm>
          <a:prstGeom prst="rect">
            <a:avLst/>
          </a:prstGeom>
          <a:gradFill flip="none" rotWithShape="1">
            <a:gsLst>
              <a:gs pos="100000">
                <a:srgbClr val="901E68"/>
              </a:gs>
              <a:gs pos="100000">
                <a:srgbClr val="992164"/>
              </a:gs>
              <a:gs pos="0">
                <a:srgbClr val="580C6E">
                  <a:lumMod val="96000"/>
                  <a:lumOff val="4000"/>
                </a:srgbClr>
              </a:gs>
              <a:gs pos="100000">
                <a:srgbClr val="AC2761">
                  <a:lumMod val="99000"/>
                  <a:lumOff val="1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56" y="1041678"/>
            <a:ext cx="1569425" cy="154626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185868" y="2719358"/>
            <a:ext cx="1005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sz="5400" b="0" i="0" dirty="0">
                <a:solidFill>
                  <a:srgbClr val="ECECEC"/>
                </a:solidFill>
                <a:effectLst/>
                <a:latin typeface="Söhne"/>
              </a:rPr>
              <a:t>可信性测绘研究</a:t>
            </a:r>
            <a:endParaRPr lang="zh-CN" altLang="en-US" sz="5400" b="1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21494" y="4201425"/>
            <a:ext cx="8783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i="0" dirty="0">
                <a:solidFill>
                  <a:srgbClr val="ECECEC"/>
                </a:solidFill>
                <a:effectLst/>
                <a:latin typeface="Söhne"/>
              </a:rPr>
              <a:t>张天宇</a:t>
            </a:r>
            <a:endParaRPr lang="en-US" altLang="zh-CN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2024</a:t>
            </a:r>
            <a:r>
              <a:rPr lang="zh-CN" altLang="en-US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年</a:t>
            </a:r>
            <a:r>
              <a:rPr lang="en-US" altLang="zh-CN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3</a:t>
            </a:r>
            <a:r>
              <a:rPr lang="zh-CN" altLang="en-US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月</a:t>
            </a:r>
            <a:r>
              <a:rPr lang="en-US" altLang="zh-CN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30</a:t>
            </a:r>
            <a:r>
              <a:rPr lang="zh-CN" altLang="en-US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日</a:t>
            </a:r>
            <a:endParaRPr lang="zh-CN" altLang="en-US" sz="2400" b="1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79" y="3620964"/>
            <a:ext cx="733042" cy="491584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 bwMode="auto">
          <a:xfrm flipH="1">
            <a:off x="6655958" y="3924300"/>
            <a:ext cx="4126342" cy="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100000">
                  <a:srgbClr val="FFFFFF"/>
                </a:gs>
                <a:gs pos="47000">
                  <a:sysClr val="window" lastClr="FFFFFF"/>
                </a:gs>
                <a:gs pos="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1491295" y="3924300"/>
            <a:ext cx="4126342" cy="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100000">
                  <a:srgbClr val="FFFFFF"/>
                </a:gs>
                <a:gs pos="47000">
                  <a:sysClr val="window" lastClr="FFFFFF"/>
                </a:gs>
                <a:gs pos="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132">
            <a:extLst>
              <a:ext uri="{FF2B5EF4-FFF2-40B4-BE49-F238E27FC236}">
                <a16:creationId xmlns:a16="http://schemas.microsoft.com/office/drawing/2014/main" id="{9B8FB01E-8369-464A-8489-C257B78FFC7A}"/>
              </a:ext>
            </a:extLst>
          </p:cNvPr>
          <p:cNvSpPr/>
          <p:nvPr/>
        </p:nvSpPr>
        <p:spPr>
          <a:xfrm>
            <a:off x="7207929" y="4261096"/>
            <a:ext cx="4697415" cy="24587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466407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9723568" y="869262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D55ED9-9A61-4C5B-A440-6FF985636551}"/>
              </a:ext>
            </a:extLst>
          </p:cNvPr>
          <p:cNvGrpSpPr/>
          <p:nvPr/>
        </p:nvGrpSpPr>
        <p:grpSpPr>
          <a:xfrm>
            <a:off x="293752" y="3825575"/>
            <a:ext cx="2912407" cy="632848"/>
            <a:chOff x="357357" y="2961529"/>
            <a:chExt cx="4208774" cy="632848"/>
          </a:xfrm>
        </p:grpSpPr>
        <p:sp>
          <p:nvSpPr>
            <p:cNvPr id="110" name="矩形 109"/>
            <p:cNvSpPr/>
            <p:nvPr/>
          </p:nvSpPr>
          <p:spPr>
            <a:xfrm>
              <a:off x="368567" y="2961529"/>
              <a:ext cx="4197564" cy="632848"/>
            </a:xfrm>
            <a:prstGeom prst="rect">
              <a:avLst/>
            </a:prstGeom>
            <a:solidFill>
              <a:srgbClr val="EAE5EB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文本占位符 9"/>
            <p:cNvSpPr txBox="1"/>
            <p:nvPr/>
          </p:nvSpPr>
          <p:spPr>
            <a:xfrm>
              <a:off x="357357" y="3014502"/>
              <a:ext cx="4132803" cy="49795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400" b="1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92278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生成任务列表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68571" y="1218115"/>
            <a:ext cx="10203536" cy="423985"/>
            <a:chOff x="4940300" y="3538797"/>
            <a:chExt cx="10203536" cy="42398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125" name="箭头: V 形 124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箭头: V 形 125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5302250" y="3538797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后端事件管理框架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3506882" y="1862656"/>
            <a:ext cx="3580686" cy="462285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35" name="文本占位符 11"/>
          <p:cNvSpPr txBox="1"/>
          <p:nvPr/>
        </p:nvSpPr>
        <p:spPr>
          <a:xfrm>
            <a:off x="3620144" y="1962655"/>
            <a:ext cx="6081170" cy="4460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Task Event Manager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80C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110">
            <a:extLst>
              <a:ext uri="{FF2B5EF4-FFF2-40B4-BE49-F238E27FC236}">
                <a16:creationId xmlns:a16="http://schemas.microsoft.com/office/drawing/2014/main" id="{D3C3EF63-3AE9-4203-8A7B-C5C9EEFFD786}"/>
              </a:ext>
            </a:extLst>
          </p:cNvPr>
          <p:cNvSpPr/>
          <p:nvPr/>
        </p:nvSpPr>
        <p:spPr>
          <a:xfrm>
            <a:off x="3695458" y="3400683"/>
            <a:ext cx="2778986" cy="655952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922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数据读写任务管理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9B2AE2-2700-4420-B2C7-EB36F029050E}"/>
              </a:ext>
            </a:extLst>
          </p:cNvPr>
          <p:cNvGrpSpPr/>
          <p:nvPr/>
        </p:nvGrpSpPr>
        <p:grpSpPr>
          <a:xfrm>
            <a:off x="3684249" y="2528616"/>
            <a:ext cx="2790196" cy="655952"/>
            <a:chOff x="1467480" y="2253406"/>
            <a:chExt cx="2790196" cy="655952"/>
          </a:xfrm>
        </p:grpSpPr>
        <p:sp>
          <p:nvSpPr>
            <p:cNvPr id="36" name="矩形 109">
              <a:extLst>
                <a:ext uri="{FF2B5EF4-FFF2-40B4-BE49-F238E27FC236}">
                  <a16:creationId xmlns:a16="http://schemas.microsoft.com/office/drawing/2014/main" id="{665FC4BD-3B30-4029-86F3-0133B8241642}"/>
                </a:ext>
              </a:extLst>
            </p:cNvPr>
            <p:cNvSpPr/>
            <p:nvPr/>
          </p:nvSpPr>
          <p:spPr>
            <a:xfrm>
              <a:off x="1478690" y="2253406"/>
              <a:ext cx="2778986" cy="655952"/>
            </a:xfrm>
            <a:prstGeom prst="rect">
              <a:avLst/>
            </a:prstGeom>
            <a:solidFill>
              <a:srgbClr val="EAE5EB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文本占位符 9">
              <a:extLst>
                <a:ext uri="{FF2B5EF4-FFF2-40B4-BE49-F238E27FC236}">
                  <a16:creationId xmlns:a16="http://schemas.microsoft.com/office/drawing/2014/main" id="{1FF58F7B-EE9E-4EF4-AFC7-62C54F8FDFC5}"/>
                </a:ext>
              </a:extLst>
            </p:cNvPr>
            <p:cNvSpPr txBox="1"/>
            <p:nvPr/>
          </p:nvSpPr>
          <p:spPr>
            <a:xfrm>
              <a:off x="1467480" y="2306379"/>
              <a:ext cx="2736111" cy="49795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400" b="1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92278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证书扫描任务管理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CDC6B99-0955-4C33-B7EF-7001FE66AAED}"/>
              </a:ext>
            </a:extLst>
          </p:cNvPr>
          <p:cNvGrpSpPr/>
          <p:nvPr/>
        </p:nvGrpSpPr>
        <p:grpSpPr>
          <a:xfrm>
            <a:off x="3695457" y="4272749"/>
            <a:ext cx="2778986" cy="655952"/>
            <a:chOff x="1478688" y="3997539"/>
            <a:chExt cx="2778986" cy="655952"/>
          </a:xfrm>
        </p:grpSpPr>
        <p:sp>
          <p:nvSpPr>
            <p:cNvPr id="38" name="矩形 111">
              <a:extLst>
                <a:ext uri="{FF2B5EF4-FFF2-40B4-BE49-F238E27FC236}">
                  <a16:creationId xmlns:a16="http://schemas.microsoft.com/office/drawing/2014/main" id="{B0C6430C-5B06-4862-BD97-962B1A223DD4}"/>
                </a:ext>
              </a:extLst>
            </p:cNvPr>
            <p:cNvSpPr/>
            <p:nvPr/>
          </p:nvSpPr>
          <p:spPr>
            <a:xfrm>
              <a:off x="1478688" y="3997539"/>
              <a:ext cx="2778986" cy="655952"/>
            </a:xfrm>
            <a:prstGeom prst="rect">
              <a:avLst/>
            </a:prstGeom>
            <a:solidFill>
              <a:srgbClr val="EAE5EB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文本占位符 9">
              <a:extLst>
                <a:ext uri="{FF2B5EF4-FFF2-40B4-BE49-F238E27FC236}">
                  <a16:creationId xmlns:a16="http://schemas.microsoft.com/office/drawing/2014/main" id="{220EC59F-2921-492E-A24C-FAD6CEEA0744}"/>
                </a:ext>
              </a:extLst>
            </p:cNvPr>
            <p:cNvSpPr txBox="1"/>
            <p:nvPr/>
          </p:nvSpPr>
          <p:spPr>
            <a:xfrm>
              <a:off x="1485355" y="4046233"/>
              <a:ext cx="2736111" cy="49795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400" b="1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922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统计分析任务管理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2" name="矩形 109">
            <a:extLst>
              <a:ext uri="{FF2B5EF4-FFF2-40B4-BE49-F238E27FC236}">
                <a16:creationId xmlns:a16="http://schemas.microsoft.com/office/drawing/2014/main" id="{CF424BDC-E169-4461-8B43-D2A98F4BB9DB}"/>
              </a:ext>
            </a:extLst>
          </p:cNvPr>
          <p:cNvSpPr/>
          <p:nvPr/>
        </p:nvSpPr>
        <p:spPr>
          <a:xfrm>
            <a:off x="321407" y="5332780"/>
            <a:ext cx="2904650" cy="632848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文本占位符 9">
            <a:extLst>
              <a:ext uri="{FF2B5EF4-FFF2-40B4-BE49-F238E27FC236}">
                <a16:creationId xmlns:a16="http://schemas.microsoft.com/office/drawing/2014/main" id="{EB055E0D-54A6-4D3E-B0F4-BC49D817E0A2}"/>
              </a:ext>
            </a:extLst>
          </p:cNvPr>
          <p:cNvSpPr txBox="1"/>
          <p:nvPr/>
        </p:nvSpPr>
        <p:spPr>
          <a:xfrm>
            <a:off x="310196" y="5385753"/>
            <a:ext cx="2859837" cy="49795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用户前端提交</a:t>
            </a:r>
          </a:p>
        </p:txBody>
      </p:sp>
      <p:sp>
        <p:nvSpPr>
          <p:cNvPr id="127" name="矩形 126"/>
          <p:cNvSpPr/>
          <p:nvPr/>
        </p:nvSpPr>
        <p:spPr>
          <a:xfrm>
            <a:off x="3878328" y="5164243"/>
            <a:ext cx="2020468" cy="48639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运行任务队列</a:t>
            </a:r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矩形 126">
            <a:extLst>
              <a:ext uri="{FF2B5EF4-FFF2-40B4-BE49-F238E27FC236}">
                <a16:creationId xmlns:a16="http://schemas.microsoft.com/office/drawing/2014/main" id="{B5AA54AA-0B0E-480C-921A-0E5F00584252}"/>
              </a:ext>
            </a:extLst>
          </p:cNvPr>
          <p:cNvSpPr/>
          <p:nvPr/>
        </p:nvSpPr>
        <p:spPr>
          <a:xfrm>
            <a:off x="3871670" y="5705227"/>
            <a:ext cx="2020468" cy="48639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暂停任务队列</a:t>
            </a:r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矩形 110">
            <a:extLst>
              <a:ext uri="{FF2B5EF4-FFF2-40B4-BE49-F238E27FC236}">
                <a16:creationId xmlns:a16="http://schemas.microsoft.com/office/drawing/2014/main" id="{8CDB939A-16D7-4BBC-8752-8B98C27CFEE2}"/>
              </a:ext>
            </a:extLst>
          </p:cNvPr>
          <p:cNvSpPr/>
          <p:nvPr/>
        </p:nvSpPr>
        <p:spPr>
          <a:xfrm>
            <a:off x="8167143" y="3418000"/>
            <a:ext cx="2778986" cy="655952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922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2400" b="1" kern="0" dirty="0">
                <a:solidFill>
                  <a:srgbClr val="922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E87803-01C5-442A-A98A-DF5C2A1AF4F4}"/>
              </a:ext>
            </a:extLst>
          </p:cNvPr>
          <p:cNvGrpSpPr/>
          <p:nvPr/>
        </p:nvGrpSpPr>
        <p:grpSpPr>
          <a:xfrm>
            <a:off x="7604543" y="4458423"/>
            <a:ext cx="1111646" cy="2051446"/>
            <a:chOff x="1478688" y="3997539"/>
            <a:chExt cx="2778986" cy="655952"/>
          </a:xfrm>
        </p:grpSpPr>
        <p:sp>
          <p:nvSpPr>
            <p:cNvPr id="50" name="矩形 111">
              <a:extLst>
                <a:ext uri="{FF2B5EF4-FFF2-40B4-BE49-F238E27FC236}">
                  <a16:creationId xmlns:a16="http://schemas.microsoft.com/office/drawing/2014/main" id="{9F312EE5-9CE5-4CA9-8286-6955933ED135}"/>
                </a:ext>
              </a:extLst>
            </p:cNvPr>
            <p:cNvSpPr/>
            <p:nvPr/>
          </p:nvSpPr>
          <p:spPr>
            <a:xfrm>
              <a:off x="1478688" y="3997539"/>
              <a:ext cx="2778986" cy="655952"/>
            </a:xfrm>
            <a:prstGeom prst="rect">
              <a:avLst/>
            </a:prstGeom>
            <a:solidFill>
              <a:srgbClr val="EAE5EB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文本占位符 9">
              <a:extLst>
                <a:ext uri="{FF2B5EF4-FFF2-40B4-BE49-F238E27FC236}">
                  <a16:creationId xmlns:a16="http://schemas.microsoft.com/office/drawing/2014/main" id="{A237D7C4-8013-45BA-9C2E-5CDB9E8EDBBA}"/>
                </a:ext>
              </a:extLst>
            </p:cNvPr>
            <p:cNvSpPr txBox="1"/>
            <p:nvPr/>
          </p:nvSpPr>
          <p:spPr>
            <a:xfrm>
              <a:off x="1485355" y="4046233"/>
              <a:ext cx="2736110" cy="4021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400" b="1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922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任务进程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9A2EE8-B18B-4E7F-B32C-6D6AD198EDE7}"/>
              </a:ext>
            </a:extLst>
          </p:cNvPr>
          <p:cNvGrpSpPr/>
          <p:nvPr/>
        </p:nvGrpSpPr>
        <p:grpSpPr>
          <a:xfrm>
            <a:off x="8959782" y="4458423"/>
            <a:ext cx="1111646" cy="2051446"/>
            <a:chOff x="1478688" y="3997539"/>
            <a:chExt cx="2778986" cy="655952"/>
          </a:xfrm>
        </p:grpSpPr>
        <p:sp>
          <p:nvSpPr>
            <p:cNvPr id="57" name="矩形 111">
              <a:extLst>
                <a:ext uri="{FF2B5EF4-FFF2-40B4-BE49-F238E27FC236}">
                  <a16:creationId xmlns:a16="http://schemas.microsoft.com/office/drawing/2014/main" id="{63328656-7084-4A18-9750-5F419D01068F}"/>
                </a:ext>
              </a:extLst>
            </p:cNvPr>
            <p:cNvSpPr/>
            <p:nvPr/>
          </p:nvSpPr>
          <p:spPr>
            <a:xfrm>
              <a:off x="1478688" y="3997539"/>
              <a:ext cx="2778986" cy="655952"/>
            </a:xfrm>
            <a:prstGeom prst="rect">
              <a:avLst/>
            </a:prstGeom>
            <a:solidFill>
              <a:srgbClr val="EAE5EB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文本占位符 9">
              <a:extLst>
                <a:ext uri="{FF2B5EF4-FFF2-40B4-BE49-F238E27FC236}">
                  <a16:creationId xmlns:a16="http://schemas.microsoft.com/office/drawing/2014/main" id="{C6C79489-F1E1-4D1A-B46D-73D77EC97081}"/>
                </a:ext>
              </a:extLst>
            </p:cNvPr>
            <p:cNvSpPr txBox="1"/>
            <p:nvPr/>
          </p:nvSpPr>
          <p:spPr>
            <a:xfrm>
              <a:off x="1485355" y="4046233"/>
              <a:ext cx="2736110" cy="4021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400" b="1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922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任务进程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3857DE-DD8C-4781-A700-C2A6DFB773C4}"/>
              </a:ext>
            </a:extLst>
          </p:cNvPr>
          <p:cNvGrpSpPr/>
          <p:nvPr/>
        </p:nvGrpSpPr>
        <p:grpSpPr>
          <a:xfrm>
            <a:off x="10377901" y="4458423"/>
            <a:ext cx="1111646" cy="2051446"/>
            <a:chOff x="1478688" y="3997539"/>
            <a:chExt cx="2778986" cy="655952"/>
          </a:xfrm>
        </p:grpSpPr>
        <p:sp>
          <p:nvSpPr>
            <p:cNvPr id="60" name="矩形 111">
              <a:extLst>
                <a:ext uri="{FF2B5EF4-FFF2-40B4-BE49-F238E27FC236}">
                  <a16:creationId xmlns:a16="http://schemas.microsoft.com/office/drawing/2014/main" id="{BC3A931D-6281-448F-AF5B-36D4789D2669}"/>
                </a:ext>
              </a:extLst>
            </p:cNvPr>
            <p:cNvSpPr/>
            <p:nvPr/>
          </p:nvSpPr>
          <p:spPr>
            <a:xfrm>
              <a:off x="1478688" y="3997539"/>
              <a:ext cx="2778986" cy="655952"/>
            </a:xfrm>
            <a:prstGeom prst="rect">
              <a:avLst/>
            </a:prstGeom>
            <a:solidFill>
              <a:srgbClr val="EAE5EB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占位符 9">
              <a:extLst>
                <a:ext uri="{FF2B5EF4-FFF2-40B4-BE49-F238E27FC236}">
                  <a16:creationId xmlns:a16="http://schemas.microsoft.com/office/drawing/2014/main" id="{FACF53B9-4C9A-4C4D-B9E1-4025661D57FE}"/>
                </a:ext>
              </a:extLst>
            </p:cNvPr>
            <p:cNvSpPr txBox="1"/>
            <p:nvPr/>
          </p:nvSpPr>
          <p:spPr>
            <a:xfrm>
              <a:off x="1485355" y="4046233"/>
              <a:ext cx="2736110" cy="4021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400" b="1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922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任务进程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5" name="Arrow: Up-Down 54">
            <a:extLst>
              <a:ext uri="{FF2B5EF4-FFF2-40B4-BE49-F238E27FC236}">
                <a16:creationId xmlns:a16="http://schemas.microsoft.com/office/drawing/2014/main" id="{248B5504-2380-46B5-B4EB-8B7C07A8775C}"/>
              </a:ext>
            </a:extLst>
          </p:cNvPr>
          <p:cNvSpPr/>
          <p:nvPr/>
        </p:nvSpPr>
        <p:spPr>
          <a:xfrm>
            <a:off x="9237099" y="3969395"/>
            <a:ext cx="343854" cy="655952"/>
          </a:xfrm>
          <a:prstGeom prst="upDownArrow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矩形 132">
            <a:extLst>
              <a:ext uri="{FF2B5EF4-FFF2-40B4-BE49-F238E27FC236}">
                <a16:creationId xmlns:a16="http://schemas.microsoft.com/office/drawing/2014/main" id="{9BB448D0-E0FF-4B94-B918-20DB006D2A3B}"/>
              </a:ext>
            </a:extLst>
          </p:cNvPr>
          <p:cNvSpPr/>
          <p:nvPr/>
        </p:nvSpPr>
        <p:spPr>
          <a:xfrm>
            <a:off x="7207929" y="748241"/>
            <a:ext cx="4697415" cy="24587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BC7401-6902-4760-B557-616398FCBE51}"/>
              </a:ext>
            </a:extLst>
          </p:cNvPr>
          <p:cNvGrpSpPr/>
          <p:nvPr/>
        </p:nvGrpSpPr>
        <p:grpSpPr>
          <a:xfrm>
            <a:off x="7604543" y="945568"/>
            <a:ext cx="1111646" cy="2051446"/>
            <a:chOff x="1478688" y="3997539"/>
            <a:chExt cx="2778986" cy="655952"/>
          </a:xfrm>
        </p:grpSpPr>
        <p:sp>
          <p:nvSpPr>
            <p:cNvPr id="64" name="矩形 111">
              <a:extLst>
                <a:ext uri="{FF2B5EF4-FFF2-40B4-BE49-F238E27FC236}">
                  <a16:creationId xmlns:a16="http://schemas.microsoft.com/office/drawing/2014/main" id="{7E9114F5-E05A-4C1D-A03E-ABBC51823219}"/>
                </a:ext>
              </a:extLst>
            </p:cNvPr>
            <p:cNvSpPr/>
            <p:nvPr/>
          </p:nvSpPr>
          <p:spPr>
            <a:xfrm>
              <a:off x="1478688" y="3997539"/>
              <a:ext cx="2778986" cy="655952"/>
            </a:xfrm>
            <a:prstGeom prst="rect">
              <a:avLst/>
            </a:prstGeom>
            <a:solidFill>
              <a:srgbClr val="EAE5EB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占位符 9">
              <a:extLst>
                <a:ext uri="{FF2B5EF4-FFF2-40B4-BE49-F238E27FC236}">
                  <a16:creationId xmlns:a16="http://schemas.microsoft.com/office/drawing/2014/main" id="{9A01DAE3-A496-4385-B41B-C2300B1923EA}"/>
                </a:ext>
              </a:extLst>
            </p:cNvPr>
            <p:cNvSpPr txBox="1"/>
            <p:nvPr/>
          </p:nvSpPr>
          <p:spPr>
            <a:xfrm>
              <a:off x="1485355" y="4046233"/>
              <a:ext cx="2736110" cy="3924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400" b="1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922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任务进程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E1CCA2-09A7-4824-9C0B-F2DF0AFF9BE7}"/>
              </a:ext>
            </a:extLst>
          </p:cNvPr>
          <p:cNvGrpSpPr/>
          <p:nvPr/>
        </p:nvGrpSpPr>
        <p:grpSpPr>
          <a:xfrm>
            <a:off x="8959782" y="945568"/>
            <a:ext cx="1111646" cy="2051446"/>
            <a:chOff x="1478688" y="3997539"/>
            <a:chExt cx="2778986" cy="655952"/>
          </a:xfrm>
        </p:grpSpPr>
        <p:sp>
          <p:nvSpPr>
            <p:cNvPr id="67" name="矩形 111">
              <a:extLst>
                <a:ext uri="{FF2B5EF4-FFF2-40B4-BE49-F238E27FC236}">
                  <a16:creationId xmlns:a16="http://schemas.microsoft.com/office/drawing/2014/main" id="{35F1FAE1-6FC7-4D0A-955F-31A00BC46F25}"/>
                </a:ext>
              </a:extLst>
            </p:cNvPr>
            <p:cNvSpPr/>
            <p:nvPr/>
          </p:nvSpPr>
          <p:spPr>
            <a:xfrm>
              <a:off x="1478688" y="3997539"/>
              <a:ext cx="2778986" cy="655952"/>
            </a:xfrm>
            <a:prstGeom prst="rect">
              <a:avLst/>
            </a:prstGeom>
            <a:solidFill>
              <a:srgbClr val="EAE5EB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文本占位符 9">
              <a:extLst>
                <a:ext uri="{FF2B5EF4-FFF2-40B4-BE49-F238E27FC236}">
                  <a16:creationId xmlns:a16="http://schemas.microsoft.com/office/drawing/2014/main" id="{87090CF9-386C-414E-B985-46D34D26903E}"/>
                </a:ext>
              </a:extLst>
            </p:cNvPr>
            <p:cNvSpPr txBox="1"/>
            <p:nvPr/>
          </p:nvSpPr>
          <p:spPr>
            <a:xfrm>
              <a:off x="1485355" y="4046233"/>
              <a:ext cx="2736110" cy="4021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400" b="1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922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任务进程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CA3E6E-55DC-4420-A1ED-701C89BD287D}"/>
              </a:ext>
            </a:extLst>
          </p:cNvPr>
          <p:cNvGrpSpPr/>
          <p:nvPr/>
        </p:nvGrpSpPr>
        <p:grpSpPr>
          <a:xfrm>
            <a:off x="10377901" y="945568"/>
            <a:ext cx="1111646" cy="2051446"/>
            <a:chOff x="1478688" y="3997539"/>
            <a:chExt cx="2778986" cy="655952"/>
          </a:xfrm>
        </p:grpSpPr>
        <p:sp>
          <p:nvSpPr>
            <p:cNvPr id="70" name="矩形 111">
              <a:extLst>
                <a:ext uri="{FF2B5EF4-FFF2-40B4-BE49-F238E27FC236}">
                  <a16:creationId xmlns:a16="http://schemas.microsoft.com/office/drawing/2014/main" id="{77FC92E0-510B-4222-AB29-DC531A4DA04A}"/>
                </a:ext>
              </a:extLst>
            </p:cNvPr>
            <p:cNvSpPr/>
            <p:nvPr/>
          </p:nvSpPr>
          <p:spPr>
            <a:xfrm>
              <a:off x="1478688" y="3997539"/>
              <a:ext cx="2778986" cy="655952"/>
            </a:xfrm>
            <a:prstGeom prst="rect">
              <a:avLst/>
            </a:prstGeom>
            <a:solidFill>
              <a:srgbClr val="EAE5EB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文本占位符 9">
              <a:extLst>
                <a:ext uri="{FF2B5EF4-FFF2-40B4-BE49-F238E27FC236}">
                  <a16:creationId xmlns:a16="http://schemas.microsoft.com/office/drawing/2014/main" id="{F5F10F76-EB4E-4296-9D56-CDC5C64D195E}"/>
                </a:ext>
              </a:extLst>
            </p:cNvPr>
            <p:cNvSpPr txBox="1"/>
            <p:nvPr/>
          </p:nvSpPr>
          <p:spPr>
            <a:xfrm>
              <a:off x="1485355" y="4046233"/>
              <a:ext cx="2736110" cy="4021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400" b="1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922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任务进程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A20A4ECB-B93E-4B8A-9216-75F63D6BB6FB}"/>
              </a:ext>
            </a:extLst>
          </p:cNvPr>
          <p:cNvSpPr/>
          <p:nvPr/>
        </p:nvSpPr>
        <p:spPr>
          <a:xfrm>
            <a:off x="9237099" y="2898359"/>
            <a:ext cx="343854" cy="655952"/>
          </a:xfrm>
          <a:prstGeom prst="upDownArrow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矩形 126">
            <a:extLst>
              <a:ext uri="{FF2B5EF4-FFF2-40B4-BE49-F238E27FC236}">
                <a16:creationId xmlns:a16="http://schemas.microsoft.com/office/drawing/2014/main" id="{A41260D6-635E-4007-9B44-299388A83756}"/>
              </a:ext>
            </a:extLst>
          </p:cNvPr>
          <p:cNvSpPr/>
          <p:nvPr/>
        </p:nvSpPr>
        <p:spPr>
          <a:xfrm>
            <a:off x="7691261" y="2041370"/>
            <a:ext cx="939357" cy="79658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A908C-2DBD-4CAF-B6F8-9E971740F8E3}"/>
              </a:ext>
            </a:extLst>
          </p:cNvPr>
          <p:cNvSpPr txBox="1"/>
          <p:nvPr/>
        </p:nvSpPr>
        <p:spPr>
          <a:xfrm>
            <a:off x="9540803" y="3049660"/>
            <a:ext cx="15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3E632E-83B1-4C36-B71A-A4D3C83B4405}"/>
              </a:ext>
            </a:extLst>
          </p:cNvPr>
          <p:cNvSpPr txBox="1"/>
          <p:nvPr/>
        </p:nvSpPr>
        <p:spPr>
          <a:xfrm>
            <a:off x="9559257" y="4061793"/>
            <a:ext cx="15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90" name="矩形 126">
            <a:extLst>
              <a:ext uri="{FF2B5EF4-FFF2-40B4-BE49-F238E27FC236}">
                <a16:creationId xmlns:a16="http://schemas.microsoft.com/office/drawing/2014/main" id="{975A5CA0-305A-43F9-B7A1-B0AFA3A9A51A}"/>
              </a:ext>
            </a:extLst>
          </p:cNvPr>
          <p:cNvSpPr/>
          <p:nvPr/>
        </p:nvSpPr>
        <p:spPr>
          <a:xfrm>
            <a:off x="9040017" y="2041370"/>
            <a:ext cx="939357" cy="79658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矩形 126">
            <a:extLst>
              <a:ext uri="{FF2B5EF4-FFF2-40B4-BE49-F238E27FC236}">
                <a16:creationId xmlns:a16="http://schemas.microsoft.com/office/drawing/2014/main" id="{E8B5B58C-3D54-4C1E-A1CE-416034C8A6E0}"/>
              </a:ext>
            </a:extLst>
          </p:cNvPr>
          <p:cNvSpPr/>
          <p:nvPr/>
        </p:nvSpPr>
        <p:spPr>
          <a:xfrm>
            <a:off x="10458136" y="2041370"/>
            <a:ext cx="939357" cy="79658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矩形 126">
            <a:extLst>
              <a:ext uri="{FF2B5EF4-FFF2-40B4-BE49-F238E27FC236}">
                <a16:creationId xmlns:a16="http://schemas.microsoft.com/office/drawing/2014/main" id="{4C31E68A-F801-4135-A9E6-1F189682BB3B}"/>
              </a:ext>
            </a:extLst>
          </p:cNvPr>
          <p:cNvSpPr/>
          <p:nvPr/>
        </p:nvSpPr>
        <p:spPr>
          <a:xfrm>
            <a:off x="7691261" y="5622546"/>
            <a:ext cx="939357" cy="79658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矩形 126">
            <a:extLst>
              <a:ext uri="{FF2B5EF4-FFF2-40B4-BE49-F238E27FC236}">
                <a16:creationId xmlns:a16="http://schemas.microsoft.com/office/drawing/2014/main" id="{0492ECB1-964D-4707-B067-9C6D64C2D8FC}"/>
              </a:ext>
            </a:extLst>
          </p:cNvPr>
          <p:cNvSpPr/>
          <p:nvPr/>
        </p:nvSpPr>
        <p:spPr>
          <a:xfrm>
            <a:off x="9040017" y="5622546"/>
            <a:ext cx="939357" cy="79658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矩形 126">
            <a:extLst>
              <a:ext uri="{FF2B5EF4-FFF2-40B4-BE49-F238E27FC236}">
                <a16:creationId xmlns:a16="http://schemas.microsoft.com/office/drawing/2014/main" id="{46585460-3D7E-4B03-A4EB-1AF654585C6C}"/>
              </a:ext>
            </a:extLst>
          </p:cNvPr>
          <p:cNvSpPr/>
          <p:nvPr/>
        </p:nvSpPr>
        <p:spPr>
          <a:xfrm>
            <a:off x="10458136" y="5622546"/>
            <a:ext cx="939357" cy="79658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线程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706B0DC9-F252-4C36-AF0A-5AAAD97C97F6}"/>
              </a:ext>
            </a:extLst>
          </p:cNvPr>
          <p:cNvSpPr/>
          <p:nvPr/>
        </p:nvSpPr>
        <p:spPr>
          <a:xfrm>
            <a:off x="1466259" y="4526550"/>
            <a:ext cx="561718" cy="709158"/>
          </a:xfrm>
          <a:prstGeom prst="upArrow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8C61466-CE8A-4C3D-84B5-582400729907}"/>
              </a:ext>
            </a:extLst>
          </p:cNvPr>
          <p:cNvSpPr/>
          <p:nvPr/>
        </p:nvSpPr>
        <p:spPr>
          <a:xfrm>
            <a:off x="1535026" y="2514777"/>
            <a:ext cx="1728263" cy="1166526"/>
          </a:xfrm>
          <a:prstGeom prst="bentArrow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F5CC7-F0CA-4E0F-B2EE-E37788E211BE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6474444" y="3728659"/>
            <a:ext cx="1692699" cy="17317"/>
          </a:xfrm>
          <a:prstGeom prst="straightConnector1">
            <a:avLst/>
          </a:prstGeom>
          <a:ln w="57150">
            <a:solidFill>
              <a:srgbClr val="580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D7028-F7BC-4537-B645-7DB9E72DBFB8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474445" y="1941480"/>
            <a:ext cx="973223" cy="915112"/>
          </a:xfrm>
          <a:prstGeom prst="straightConnector1">
            <a:avLst/>
          </a:prstGeom>
          <a:ln w="57150">
            <a:solidFill>
              <a:srgbClr val="580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915018D-648B-49E1-9A95-3128EB3CCEC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474443" y="4600725"/>
            <a:ext cx="973225" cy="883421"/>
          </a:xfrm>
          <a:prstGeom prst="straightConnector1">
            <a:avLst/>
          </a:prstGeom>
          <a:ln w="57150">
            <a:solidFill>
              <a:srgbClr val="580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0" y="0"/>
            <a:ext cx="12227495" cy="6858000"/>
          </a:xfrm>
          <a:prstGeom prst="rect">
            <a:avLst/>
          </a:prstGeom>
          <a:gradFill flip="none" rotWithShape="1">
            <a:gsLst>
              <a:gs pos="100000">
                <a:srgbClr val="901E68"/>
              </a:gs>
              <a:gs pos="100000">
                <a:srgbClr val="992164"/>
              </a:gs>
              <a:gs pos="0">
                <a:srgbClr val="580C6E">
                  <a:lumMod val="96000"/>
                  <a:lumOff val="4000"/>
                </a:srgbClr>
              </a:gs>
              <a:gs pos="100000">
                <a:srgbClr val="AC2761">
                  <a:lumMod val="99000"/>
                  <a:lumOff val="1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9863746" y="328855"/>
            <a:ext cx="2090846" cy="643316"/>
            <a:chOff x="9730702" y="211219"/>
            <a:chExt cx="2374282" cy="701101"/>
          </a:xfrm>
        </p:grpSpPr>
        <p:pic>
          <p:nvPicPr>
            <p:cNvPr id="83" name="图片 82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85" name="矩形 84"/>
          <p:cNvSpPr/>
          <p:nvPr/>
        </p:nvSpPr>
        <p:spPr>
          <a:xfrm>
            <a:off x="5024171" y="2598003"/>
            <a:ext cx="5224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914400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测绘具体内容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386945" y="2150005"/>
            <a:ext cx="3015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altLang="zh-CN" sz="8000" dirty="0">
                <a:solidFill>
                  <a:schemeClr val="bg1"/>
                </a:solidFill>
                <a:latin typeface="Arial Black" panose="020B0A04020102020204" pitchFamily="34" charset="0"/>
                <a:ea typeface="思源宋体 CN Heavy" panose="02010600030101010101" pitchFamily="18" charset="-122"/>
              </a:rPr>
              <a:t>01</a:t>
            </a:r>
          </a:p>
          <a:p>
            <a:pPr algn="ctr" defTabSz="914400">
              <a:defRPr/>
            </a:pPr>
            <a:r>
              <a:rPr lang="en-US" altLang="zh-CN" sz="4800" dirty="0">
                <a:solidFill>
                  <a:schemeClr val="bg1"/>
                </a:solidFill>
                <a:latin typeface="思源宋体 CN Heavy" panose="02010600030101010101" pitchFamily="18" charset="-122"/>
                <a:ea typeface="思源宋体 CN Heavy" panose="02010600030101010101" pitchFamily="18" charset="-122"/>
              </a:rPr>
              <a:t>PART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4555296" y="2321171"/>
            <a:ext cx="0" cy="2037504"/>
          </a:xfrm>
          <a:prstGeom prst="line">
            <a:avLst/>
          </a:prstGeom>
          <a:ln w="12700" cmpd="dbl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Group 27">
            <a:extLst>
              <a:ext uri="{FF2B5EF4-FFF2-40B4-BE49-F238E27FC236}">
                <a16:creationId xmlns:a16="http://schemas.microsoft.com/office/drawing/2014/main" id="{68A81F75-3305-4956-8F8C-43E1E6974FF7}"/>
              </a:ext>
            </a:extLst>
          </p:cNvPr>
          <p:cNvGrpSpPr/>
          <p:nvPr/>
        </p:nvGrpSpPr>
        <p:grpSpPr>
          <a:xfrm>
            <a:off x="821024" y="1547481"/>
            <a:ext cx="10517536" cy="581547"/>
            <a:chOff x="994227" y="1486351"/>
            <a:chExt cx="10203536" cy="58154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382BDFE-7E15-4453-9CEA-34B0FED26931}"/>
                </a:ext>
              </a:extLst>
            </p:cNvPr>
            <p:cNvSpPr/>
            <p:nvPr/>
          </p:nvSpPr>
          <p:spPr>
            <a:xfrm>
              <a:off x="1839578" y="1606972"/>
              <a:ext cx="3028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Web-PKI </a:t>
              </a:r>
              <a:r>
                <a:rPr lang="zh-CN" altLang="en-US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可信性测量意义：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4245F96-7018-465F-9F54-E1CFB24E3001}"/>
                </a:ext>
              </a:extLst>
            </p:cNvPr>
            <p:cNvGrpSpPr/>
            <p:nvPr/>
          </p:nvGrpSpPr>
          <p:grpSpPr>
            <a:xfrm>
              <a:off x="994227" y="1486351"/>
              <a:ext cx="10203536" cy="581547"/>
              <a:chOff x="899885" y="1613448"/>
              <a:chExt cx="12223708" cy="69668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260A62E1-7A71-4573-8AE9-0FFCD51B458B}"/>
                  </a:ext>
                </a:extLst>
              </p:cNvPr>
              <p:cNvSpPr/>
              <p:nvPr/>
            </p:nvSpPr>
            <p:spPr>
              <a:xfrm>
                <a:off x="899885" y="1613448"/>
                <a:ext cx="696686" cy="696686"/>
              </a:xfrm>
              <a:prstGeom prst="roundRect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D5974541-C57D-4EDC-A02F-FB4AA2EFDC1E}"/>
                  </a:ext>
                </a:extLst>
              </p:cNvPr>
              <p:cNvSpPr/>
              <p:nvPr/>
            </p:nvSpPr>
            <p:spPr>
              <a:xfrm>
                <a:off x="1781522" y="1613448"/>
                <a:ext cx="11342071" cy="696686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1" name="iconfont-1191-866883">
              <a:extLst>
                <a:ext uri="{FF2B5EF4-FFF2-40B4-BE49-F238E27FC236}">
                  <a16:creationId xmlns:a16="http://schemas.microsoft.com/office/drawing/2014/main" id="{3BBBDB0E-636A-48A8-9683-6B81B01705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1582" y="1606061"/>
              <a:ext cx="340980" cy="339283"/>
            </a:xfrm>
            <a:custGeom>
              <a:avLst/>
              <a:gdLst>
                <a:gd name="T0" fmla="*/ 6525 w 6849"/>
                <a:gd name="T1" fmla="*/ 6210 h 6825"/>
                <a:gd name="T2" fmla="*/ 5764 w 6849"/>
                <a:gd name="T3" fmla="*/ 4309 h 6825"/>
                <a:gd name="T4" fmla="*/ 6636 w 6849"/>
                <a:gd name="T5" fmla="*/ 4075 h 6825"/>
                <a:gd name="T6" fmla="*/ 6822 w 6849"/>
                <a:gd name="T7" fmla="*/ 2966 h 6825"/>
                <a:gd name="T8" fmla="*/ 5799 w 6849"/>
                <a:gd name="T9" fmla="*/ 2607 h 6825"/>
                <a:gd name="T10" fmla="*/ 6162 w 6849"/>
                <a:gd name="T11" fmla="*/ 1600 h 6825"/>
                <a:gd name="T12" fmla="*/ 5508 w 6849"/>
                <a:gd name="T13" fmla="*/ 685 h 6825"/>
                <a:gd name="T14" fmla="*/ 4531 w 6849"/>
                <a:gd name="T15" fmla="*/ 1154 h 6825"/>
                <a:gd name="T16" fmla="*/ 4075 w 6849"/>
                <a:gd name="T17" fmla="*/ 185 h 6825"/>
                <a:gd name="T18" fmla="*/ 2966 w 6849"/>
                <a:gd name="T19" fmla="*/ 0 h 6825"/>
                <a:gd name="T20" fmla="*/ 2608 w 6849"/>
                <a:gd name="T21" fmla="*/ 1023 h 6825"/>
                <a:gd name="T22" fmla="*/ 1600 w 6849"/>
                <a:gd name="T23" fmla="*/ 661 h 6825"/>
                <a:gd name="T24" fmla="*/ 685 w 6849"/>
                <a:gd name="T25" fmla="*/ 1314 h 6825"/>
                <a:gd name="T26" fmla="*/ 1154 w 6849"/>
                <a:gd name="T27" fmla="*/ 2291 h 6825"/>
                <a:gd name="T28" fmla="*/ 186 w 6849"/>
                <a:gd name="T29" fmla="*/ 2746 h 6825"/>
                <a:gd name="T30" fmla="*/ 0 w 6849"/>
                <a:gd name="T31" fmla="*/ 3856 h 6825"/>
                <a:gd name="T32" fmla="*/ 1024 w 6849"/>
                <a:gd name="T33" fmla="*/ 4214 h 6825"/>
                <a:gd name="T34" fmla="*/ 661 w 6849"/>
                <a:gd name="T35" fmla="*/ 5222 h 6825"/>
                <a:gd name="T36" fmla="*/ 1314 w 6849"/>
                <a:gd name="T37" fmla="*/ 6137 h 6825"/>
                <a:gd name="T38" fmla="*/ 2291 w 6849"/>
                <a:gd name="T39" fmla="*/ 5668 h 6825"/>
                <a:gd name="T40" fmla="*/ 2747 w 6849"/>
                <a:gd name="T41" fmla="*/ 6636 h 6825"/>
                <a:gd name="T42" fmla="*/ 3856 w 6849"/>
                <a:gd name="T43" fmla="*/ 6822 h 6825"/>
                <a:gd name="T44" fmla="*/ 4216 w 6849"/>
                <a:gd name="T45" fmla="*/ 5799 h 6825"/>
                <a:gd name="T46" fmla="*/ 4559 w 6849"/>
                <a:gd name="T47" fmla="*/ 6131 h 6825"/>
                <a:gd name="T48" fmla="*/ 6211 w 6849"/>
                <a:gd name="T49" fmla="*/ 6525 h 6825"/>
                <a:gd name="T50" fmla="*/ 6604 w 6849"/>
                <a:gd name="T51" fmla="*/ 6825 h 6825"/>
                <a:gd name="T52" fmla="*/ 6761 w 6849"/>
                <a:gd name="T53" fmla="*/ 6445 h 6825"/>
                <a:gd name="T54" fmla="*/ 4251 w 6849"/>
                <a:gd name="T55" fmla="*/ 4250 h 6825"/>
                <a:gd name="T56" fmla="*/ 3411 w 6849"/>
                <a:gd name="T57" fmla="*/ 4597 h 6825"/>
                <a:gd name="T58" fmla="*/ 3411 w 6849"/>
                <a:gd name="T59" fmla="*/ 2224 h 6825"/>
                <a:gd name="T60" fmla="*/ 4257 w 6849"/>
                <a:gd name="T61" fmla="*/ 4244 h 6825"/>
                <a:gd name="T62" fmla="*/ 5280 w 6849"/>
                <a:gd name="T63" fmla="*/ 5280 h 6825"/>
                <a:gd name="T64" fmla="*/ 5793 w 6849"/>
                <a:gd name="T65" fmla="*/ 6106 h 6825"/>
                <a:gd name="T66" fmla="*/ 4599 w 6849"/>
                <a:gd name="T67" fmla="*/ 4599 h 6825"/>
                <a:gd name="T68" fmla="*/ 6106 w 6849"/>
                <a:gd name="T69" fmla="*/ 5790 h 6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9" h="6825">
                  <a:moveTo>
                    <a:pt x="6761" y="6445"/>
                  </a:moveTo>
                  <a:lnTo>
                    <a:pt x="6525" y="6210"/>
                  </a:lnTo>
                  <a:cubicBezTo>
                    <a:pt x="6566" y="5897"/>
                    <a:pt x="6623" y="5049"/>
                    <a:pt x="6132" y="4559"/>
                  </a:cubicBezTo>
                  <a:cubicBezTo>
                    <a:pt x="6031" y="4457"/>
                    <a:pt x="5906" y="4375"/>
                    <a:pt x="5764" y="4309"/>
                  </a:cubicBezTo>
                  <a:cubicBezTo>
                    <a:pt x="5776" y="4277"/>
                    <a:pt x="5788" y="4246"/>
                    <a:pt x="5799" y="4214"/>
                  </a:cubicBezTo>
                  <a:lnTo>
                    <a:pt x="6636" y="4075"/>
                  </a:lnTo>
                  <a:cubicBezTo>
                    <a:pt x="6744" y="4057"/>
                    <a:pt x="6822" y="3965"/>
                    <a:pt x="6822" y="3856"/>
                  </a:cubicBezTo>
                  <a:lnTo>
                    <a:pt x="6822" y="2966"/>
                  </a:lnTo>
                  <a:cubicBezTo>
                    <a:pt x="6822" y="2857"/>
                    <a:pt x="6743" y="2764"/>
                    <a:pt x="6636" y="2746"/>
                  </a:cubicBezTo>
                  <a:lnTo>
                    <a:pt x="5799" y="2607"/>
                  </a:lnTo>
                  <a:cubicBezTo>
                    <a:pt x="5763" y="2497"/>
                    <a:pt x="5719" y="2391"/>
                    <a:pt x="5669" y="2290"/>
                  </a:cubicBezTo>
                  <a:lnTo>
                    <a:pt x="6162" y="1600"/>
                  </a:lnTo>
                  <a:cubicBezTo>
                    <a:pt x="6226" y="1512"/>
                    <a:pt x="6215" y="1390"/>
                    <a:pt x="6138" y="1313"/>
                  </a:cubicBezTo>
                  <a:lnTo>
                    <a:pt x="5508" y="685"/>
                  </a:lnTo>
                  <a:cubicBezTo>
                    <a:pt x="5431" y="608"/>
                    <a:pt x="5310" y="598"/>
                    <a:pt x="5222" y="661"/>
                  </a:cubicBezTo>
                  <a:lnTo>
                    <a:pt x="4531" y="1154"/>
                  </a:lnTo>
                  <a:cubicBezTo>
                    <a:pt x="4430" y="1103"/>
                    <a:pt x="4324" y="1060"/>
                    <a:pt x="4216" y="1023"/>
                  </a:cubicBezTo>
                  <a:lnTo>
                    <a:pt x="4075" y="185"/>
                  </a:lnTo>
                  <a:cubicBezTo>
                    <a:pt x="4057" y="78"/>
                    <a:pt x="3965" y="0"/>
                    <a:pt x="3856" y="0"/>
                  </a:cubicBezTo>
                  <a:lnTo>
                    <a:pt x="2966" y="0"/>
                  </a:lnTo>
                  <a:cubicBezTo>
                    <a:pt x="2857" y="0"/>
                    <a:pt x="2765" y="78"/>
                    <a:pt x="2747" y="186"/>
                  </a:cubicBezTo>
                  <a:lnTo>
                    <a:pt x="2608" y="1023"/>
                  </a:lnTo>
                  <a:cubicBezTo>
                    <a:pt x="2500" y="1059"/>
                    <a:pt x="2394" y="1103"/>
                    <a:pt x="2291" y="1154"/>
                  </a:cubicBezTo>
                  <a:lnTo>
                    <a:pt x="1600" y="661"/>
                  </a:lnTo>
                  <a:cubicBezTo>
                    <a:pt x="1512" y="598"/>
                    <a:pt x="1391" y="608"/>
                    <a:pt x="1314" y="685"/>
                  </a:cubicBezTo>
                  <a:lnTo>
                    <a:pt x="685" y="1314"/>
                  </a:lnTo>
                  <a:cubicBezTo>
                    <a:pt x="608" y="1391"/>
                    <a:pt x="598" y="1512"/>
                    <a:pt x="661" y="1600"/>
                  </a:cubicBezTo>
                  <a:lnTo>
                    <a:pt x="1154" y="2291"/>
                  </a:lnTo>
                  <a:cubicBezTo>
                    <a:pt x="1103" y="2393"/>
                    <a:pt x="1060" y="2499"/>
                    <a:pt x="1024" y="2608"/>
                  </a:cubicBezTo>
                  <a:lnTo>
                    <a:pt x="186" y="2746"/>
                  </a:lnTo>
                  <a:cubicBezTo>
                    <a:pt x="79" y="2764"/>
                    <a:pt x="0" y="2857"/>
                    <a:pt x="0" y="2966"/>
                  </a:cubicBezTo>
                  <a:lnTo>
                    <a:pt x="0" y="3856"/>
                  </a:lnTo>
                  <a:cubicBezTo>
                    <a:pt x="0" y="3965"/>
                    <a:pt x="79" y="4057"/>
                    <a:pt x="186" y="4075"/>
                  </a:cubicBezTo>
                  <a:lnTo>
                    <a:pt x="1024" y="4214"/>
                  </a:lnTo>
                  <a:cubicBezTo>
                    <a:pt x="1060" y="4322"/>
                    <a:pt x="1103" y="4428"/>
                    <a:pt x="1154" y="4531"/>
                  </a:cubicBezTo>
                  <a:lnTo>
                    <a:pt x="661" y="5222"/>
                  </a:lnTo>
                  <a:cubicBezTo>
                    <a:pt x="598" y="5310"/>
                    <a:pt x="608" y="5431"/>
                    <a:pt x="685" y="5508"/>
                  </a:cubicBezTo>
                  <a:lnTo>
                    <a:pt x="1314" y="6137"/>
                  </a:lnTo>
                  <a:cubicBezTo>
                    <a:pt x="1391" y="6214"/>
                    <a:pt x="1512" y="6224"/>
                    <a:pt x="1600" y="6161"/>
                  </a:cubicBezTo>
                  <a:lnTo>
                    <a:pt x="2291" y="5668"/>
                  </a:lnTo>
                  <a:cubicBezTo>
                    <a:pt x="2394" y="5719"/>
                    <a:pt x="2500" y="5762"/>
                    <a:pt x="2608" y="5799"/>
                  </a:cubicBezTo>
                  <a:lnTo>
                    <a:pt x="2747" y="6636"/>
                  </a:lnTo>
                  <a:cubicBezTo>
                    <a:pt x="2765" y="6743"/>
                    <a:pt x="2857" y="6822"/>
                    <a:pt x="2966" y="6822"/>
                  </a:cubicBezTo>
                  <a:lnTo>
                    <a:pt x="3856" y="6822"/>
                  </a:lnTo>
                  <a:cubicBezTo>
                    <a:pt x="3965" y="6822"/>
                    <a:pt x="4057" y="6743"/>
                    <a:pt x="4075" y="6636"/>
                  </a:cubicBezTo>
                  <a:lnTo>
                    <a:pt x="4216" y="5799"/>
                  </a:lnTo>
                  <a:cubicBezTo>
                    <a:pt x="4247" y="5788"/>
                    <a:pt x="4278" y="5775"/>
                    <a:pt x="4309" y="5764"/>
                  </a:cubicBezTo>
                  <a:cubicBezTo>
                    <a:pt x="4375" y="5906"/>
                    <a:pt x="4458" y="6031"/>
                    <a:pt x="4559" y="6131"/>
                  </a:cubicBezTo>
                  <a:cubicBezTo>
                    <a:pt x="4903" y="6476"/>
                    <a:pt x="5423" y="6551"/>
                    <a:pt x="5811" y="6551"/>
                  </a:cubicBezTo>
                  <a:cubicBezTo>
                    <a:pt x="5977" y="6551"/>
                    <a:pt x="6117" y="6537"/>
                    <a:pt x="6211" y="6525"/>
                  </a:cubicBezTo>
                  <a:lnTo>
                    <a:pt x="6447" y="6760"/>
                  </a:lnTo>
                  <a:cubicBezTo>
                    <a:pt x="6491" y="6803"/>
                    <a:pt x="6547" y="6825"/>
                    <a:pt x="6604" y="6825"/>
                  </a:cubicBezTo>
                  <a:cubicBezTo>
                    <a:pt x="6661" y="6825"/>
                    <a:pt x="6718" y="6803"/>
                    <a:pt x="6762" y="6759"/>
                  </a:cubicBezTo>
                  <a:cubicBezTo>
                    <a:pt x="6849" y="6672"/>
                    <a:pt x="6848" y="6531"/>
                    <a:pt x="6761" y="6445"/>
                  </a:cubicBezTo>
                  <a:close/>
                  <a:moveTo>
                    <a:pt x="4257" y="4244"/>
                  </a:moveTo>
                  <a:cubicBezTo>
                    <a:pt x="4255" y="4246"/>
                    <a:pt x="4253" y="4248"/>
                    <a:pt x="4251" y="4250"/>
                  </a:cubicBezTo>
                  <a:cubicBezTo>
                    <a:pt x="4249" y="4252"/>
                    <a:pt x="4246" y="4254"/>
                    <a:pt x="4244" y="4256"/>
                  </a:cubicBezTo>
                  <a:cubicBezTo>
                    <a:pt x="4021" y="4476"/>
                    <a:pt x="3725" y="4597"/>
                    <a:pt x="3411" y="4597"/>
                  </a:cubicBezTo>
                  <a:cubicBezTo>
                    <a:pt x="2757" y="4597"/>
                    <a:pt x="2225" y="4065"/>
                    <a:pt x="2225" y="3411"/>
                  </a:cubicBezTo>
                  <a:cubicBezTo>
                    <a:pt x="2225" y="2757"/>
                    <a:pt x="2757" y="2224"/>
                    <a:pt x="3411" y="2224"/>
                  </a:cubicBezTo>
                  <a:cubicBezTo>
                    <a:pt x="4065" y="2224"/>
                    <a:pt x="4598" y="2757"/>
                    <a:pt x="4598" y="3411"/>
                  </a:cubicBezTo>
                  <a:cubicBezTo>
                    <a:pt x="4598" y="3724"/>
                    <a:pt x="4476" y="4020"/>
                    <a:pt x="4257" y="4244"/>
                  </a:cubicBezTo>
                  <a:close/>
                  <a:moveTo>
                    <a:pt x="5594" y="5279"/>
                  </a:moveTo>
                  <a:cubicBezTo>
                    <a:pt x="5507" y="5192"/>
                    <a:pt x="5366" y="5193"/>
                    <a:pt x="5280" y="5280"/>
                  </a:cubicBezTo>
                  <a:cubicBezTo>
                    <a:pt x="5193" y="5367"/>
                    <a:pt x="5193" y="5507"/>
                    <a:pt x="5280" y="5594"/>
                  </a:cubicBezTo>
                  <a:lnTo>
                    <a:pt x="5793" y="6106"/>
                  </a:lnTo>
                  <a:cubicBezTo>
                    <a:pt x="5223" y="6101"/>
                    <a:pt x="4801" y="5942"/>
                    <a:pt x="4649" y="5407"/>
                  </a:cubicBezTo>
                  <a:cubicBezTo>
                    <a:pt x="4577" y="5156"/>
                    <a:pt x="4571" y="4860"/>
                    <a:pt x="4599" y="4599"/>
                  </a:cubicBezTo>
                  <a:cubicBezTo>
                    <a:pt x="5000" y="4556"/>
                    <a:pt x="5534" y="4588"/>
                    <a:pt x="5817" y="4873"/>
                  </a:cubicBezTo>
                  <a:cubicBezTo>
                    <a:pt x="6040" y="5097"/>
                    <a:pt x="6103" y="5474"/>
                    <a:pt x="6106" y="5790"/>
                  </a:cubicBezTo>
                  <a:lnTo>
                    <a:pt x="5594" y="5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矩形 48">
            <a:extLst>
              <a:ext uri="{FF2B5EF4-FFF2-40B4-BE49-F238E27FC236}">
                <a16:creationId xmlns:a16="http://schemas.microsoft.com/office/drawing/2014/main" id="{50B846F9-A41B-4CFF-84F4-982C8F08CBC7}"/>
              </a:ext>
            </a:extLst>
          </p:cNvPr>
          <p:cNvSpPr/>
          <p:nvPr/>
        </p:nvSpPr>
        <p:spPr>
          <a:xfrm>
            <a:off x="909269" y="2332373"/>
            <a:ext cx="10203536" cy="36398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能够改进现有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的信任方式：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信任方式简单：认证证书链完整性和信任锚，每个在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Root Store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中的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具有同样的信任度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通过考虑认证证书链的其他因素，我们能在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逐渐增多，各个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之间的信任关系复杂的环境中区分不同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的信任度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能够有效保障用户上网安全：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通过验证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的可信性，及时发现不符合可信性标准的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End Entity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，对网管进行告警，让用户知道链接对方的证书部署问题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能够有效解决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透明度低的现象：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通过持续记录证书的吊销状态，建立一个像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CT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那样的证书吊销公开日志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通过对证书的授权认证（第三方申请证书）和管理权移交（密钥移交）过程的跟踪，能够及时发现非公开的相关行为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55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Group 27">
            <a:extLst>
              <a:ext uri="{FF2B5EF4-FFF2-40B4-BE49-F238E27FC236}">
                <a16:creationId xmlns:a16="http://schemas.microsoft.com/office/drawing/2014/main" id="{68A81F75-3305-4956-8F8C-43E1E6974FF7}"/>
              </a:ext>
            </a:extLst>
          </p:cNvPr>
          <p:cNvGrpSpPr/>
          <p:nvPr/>
        </p:nvGrpSpPr>
        <p:grpSpPr>
          <a:xfrm>
            <a:off x="821024" y="1547481"/>
            <a:ext cx="10517536" cy="581547"/>
            <a:chOff x="994227" y="1486351"/>
            <a:chExt cx="10203536" cy="58154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382BDFE-7E15-4453-9CEA-34B0FED26931}"/>
                </a:ext>
              </a:extLst>
            </p:cNvPr>
            <p:cNvSpPr/>
            <p:nvPr/>
          </p:nvSpPr>
          <p:spPr>
            <a:xfrm>
              <a:off x="1839578" y="1606972"/>
              <a:ext cx="3028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Web-PKI </a:t>
              </a:r>
              <a:r>
                <a:rPr lang="zh-CN" altLang="en-US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可信性测绘定义：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4245F96-7018-465F-9F54-E1CFB24E3001}"/>
                </a:ext>
              </a:extLst>
            </p:cNvPr>
            <p:cNvGrpSpPr/>
            <p:nvPr/>
          </p:nvGrpSpPr>
          <p:grpSpPr>
            <a:xfrm>
              <a:off x="994227" y="1486351"/>
              <a:ext cx="10203536" cy="581547"/>
              <a:chOff x="899885" y="1613448"/>
              <a:chExt cx="12223708" cy="69668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260A62E1-7A71-4573-8AE9-0FFCD51B458B}"/>
                  </a:ext>
                </a:extLst>
              </p:cNvPr>
              <p:cNvSpPr/>
              <p:nvPr/>
            </p:nvSpPr>
            <p:spPr>
              <a:xfrm>
                <a:off x="899885" y="1613448"/>
                <a:ext cx="696686" cy="696686"/>
              </a:xfrm>
              <a:prstGeom prst="roundRect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D5974541-C57D-4EDC-A02F-FB4AA2EFDC1E}"/>
                  </a:ext>
                </a:extLst>
              </p:cNvPr>
              <p:cNvSpPr/>
              <p:nvPr/>
            </p:nvSpPr>
            <p:spPr>
              <a:xfrm>
                <a:off x="1781522" y="1613448"/>
                <a:ext cx="11342071" cy="696686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1" name="iconfont-1191-866883">
              <a:extLst>
                <a:ext uri="{FF2B5EF4-FFF2-40B4-BE49-F238E27FC236}">
                  <a16:creationId xmlns:a16="http://schemas.microsoft.com/office/drawing/2014/main" id="{3BBBDB0E-636A-48A8-9683-6B81B01705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1582" y="1606061"/>
              <a:ext cx="340980" cy="339283"/>
            </a:xfrm>
            <a:custGeom>
              <a:avLst/>
              <a:gdLst>
                <a:gd name="T0" fmla="*/ 6525 w 6849"/>
                <a:gd name="T1" fmla="*/ 6210 h 6825"/>
                <a:gd name="T2" fmla="*/ 5764 w 6849"/>
                <a:gd name="T3" fmla="*/ 4309 h 6825"/>
                <a:gd name="T4" fmla="*/ 6636 w 6849"/>
                <a:gd name="T5" fmla="*/ 4075 h 6825"/>
                <a:gd name="T6" fmla="*/ 6822 w 6849"/>
                <a:gd name="T7" fmla="*/ 2966 h 6825"/>
                <a:gd name="T8" fmla="*/ 5799 w 6849"/>
                <a:gd name="T9" fmla="*/ 2607 h 6825"/>
                <a:gd name="T10" fmla="*/ 6162 w 6849"/>
                <a:gd name="T11" fmla="*/ 1600 h 6825"/>
                <a:gd name="T12" fmla="*/ 5508 w 6849"/>
                <a:gd name="T13" fmla="*/ 685 h 6825"/>
                <a:gd name="T14" fmla="*/ 4531 w 6849"/>
                <a:gd name="T15" fmla="*/ 1154 h 6825"/>
                <a:gd name="T16" fmla="*/ 4075 w 6849"/>
                <a:gd name="T17" fmla="*/ 185 h 6825"/>
                <a:gd name="T18" fmla="*/ 2966 w 6849"/>
                <a:gd name="T19" fmla="*/ 0 h 6825"/>
                <a:gd name="T20" fmla="*/ 2608 w 6849"/>
                <a:gd name="T21" fmla="*/ 1023 h 6825"/>
                <a:gd name="T22" fmla="*/ 1600 w 6849"/>
                <a:gd name="T23" fmla="*/ 661 h 6825"/>
                <a:gd name="T24" fmla="*/ 685 w 6849"/>
                <a:gd name="T25" fmla="*/ 1314 h 6825"/>
                <a:gd name="T26" fmla="*/ 1154 w 6849"/>
                <a:gd name="T27" fmla="*/ 2291 h 6825"/>
                <a:gd name="T28" fmla="*/ 186 w 6849"/>
                <a:gd name="T29" fmla="*/ 2746 h 6825"/>
                <a:gd name="T30" fmla="*/ 0 w 6849"/>
                <a:gd name="T31" fmla="*/ 3856 h 6825"/>
                <a:gd name="T32" fmla="*/ 1024 w 6849"/>
                <a:gd name="T33" fmla="*/ 4214 h 6825"/>
                <a:gd name="T34" fmla="*/ 661 w 6849"/>
                <a:gd name="T35" fmla="*/ 5222 h 6825"/>
                <a:gd name="T36" fmla="*/ 1314 w 6849"/>
                <a:gd name="T37" fmla="*/ 6137 h 6825"/>
                <a:gd name="T38" fmla="*/ 2291 w 6849"/>
                <a:gd name="T39" fmla="*/ 5668 h 6825"/>
                <a:gd name="T40" fmla="*/ 2747 w 6849"/>
                <a:gd name="T41" fmla="*/ 6636 h 6825"/>
                <a:gd name="T42" fmla="*/ 3856 w 6849"/>
                <a:gd name="T43" fmla="*/ 6822 h 6825"/>
                <a:gd name="T44" fmla="*/ 4216 w 6849"/>
                <a:gd name="T45" fmla="*/ 5799 h 6825"/>
                <a:gd name="T46" fmla="*/ 4559 w 6849"/>
                <a:gd name="T47" fmla="*/ 6131 h 6825"/>
                <a:gd name="T48" fmla="*/ 6211 w 6849"/>
                <a:gd name="T49" fmla="*/ 6525 h 6825"/>
                <a:gd name="T50" fmla="*/ 6604 w 6849"/>
                <a:gd name="T51" fmla="*/ 6825 h 6825"/>
                <a:gd name="T52" fmla="*/ 6761 w 6849"/>
                <a:gd name="T53" fmla="*/ 6445 h 6825"/>
                <a:gd name="T54" fmla="*/ 4251 w 6849"/>
                <a:gd name="T55" fmla="*/ 4250 h 6825"/>
                <a:gd name="T56" fmla="*/ 3411 w 6849"/>
                <a:gd name="T57" fmla="*/ 4597 h 6825"/>
                <a:gd name="T58" fmla="*/ 3411 w 6849"/>
                <a:gd name="T59" fmla="*/ 2224 h 6825"/>
                <a:gd name="T60" fmla="*/ 4257 w 6849"/>
                <a:gd name="T61" fmla="*/ 4244 h 6825"/>
                <a:gd name="T62" fmla="*/ 5280 w 6849"/>
                <a:gd name="T63" fmla="*/ 5280 h 6825"/>
                <a:gd name="T64" fmla="*/ 5793 w 6849"/>
                <a:gd name="T65" fmla="*/ 6106 h 6825"/>
                <a:gd name="T66" fmla="*/ 4599 w 6849"/>
                <a:gd name="T67" fmla="*/ 4599 h 6825"/>
                <a:gd name="T68" fmla="*/ 6106 w 6849"/>
                <a:gd name="T69" fmla="*/ 5790 h 6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9" h="6825">
                  <a:moveTo>
                    <a:pt x="6761" y="6445"/>
                  </a:moveTo>
                  <a:lnTo>
                    <a:pt x="6525" y="6210"/>
                  </a:lnTo>
                  <a:cubicBezTo>
                    <a:pt x="6566" y="5897"/>
                    <a:pt x="6623" y="5049"/>
                    <a:pt x="6132" y="4559"/>
                  </a:cubicBezTo>
                  <a:cubicBezTo>
                    <a:pt x="6031" y="4457"/>
                    <a:pt x="5906" y="4375"/>
                    <a:pt x="5764" y="4309"/>
                  </a:cubicBezTo>
                  <a:cubicBezTo>
                    <a:pt x="5776" y="4277"/>
                    <a:pt x="5788" y="4246"/>
                    <a:pt x="5799" y="4214"/>
                  </a:cubicBezTo>
                  <a:lnTo>
                    <a:pt x="6636" y="4075"/>
                  </a:lnTo>
                  <a:cubicBezTo>
                    <a:pt x="6744" y="4057"/>
                    <a:pt x="6822" y="3965"/>
                    <a:pt x="6822" y="3856"/>
                  </a:cubicBezTo>
                  <a:lnTo>
                    <a:pt x="6822" y="2966"/>
                  </a:lnTo>
                  <a:cubicBezTo>
                    <a:pt x="6822" y="2857"/>
                    <a:pt x="6743" y="2764"/>
                    <a:pt x="6636" y="2746"/>
                  </a:cubicBezTo>
                  <a:lnTo>
                    <a:pt x="5799" y="2607"/>
                  </a:lnTo>
                  <a:cubicBezTo>
                    <a:pt x="5763" y="2497"/>
                    <a:pt x="5719" y="2391"/>
                    <a:pt x="5669" y="2290"/>
                  </a:cubicBezTo>
                  <a:lnTo>
                    <a:pt x="6162" y="1600"/>
                  </a:lnTo>
                  <a:cubicBezTo>
                    <a:pt x="6226" y="1512"/>
                    <a:pt x="6215" y="1390"/>
                    <a:pt x="6138" y="1313"/>
                  </a:cubicBezTo>
                  <a:lnTo>
                    <a:pt x="5508" y="685"/>
                  </a:lnTo>
                  <a:cubicBezTo>
                    <a:pt x="5431" y="608"/>
                    <a:pt x="5310" y="598"/>
                    <a:pt x="5222" y="661"/>
                  </a:cubicBezTo>
                  <a:lnTo>
                    <a:pt x="4531" y="1154"/>
                  </a:lnTo>
                  <a:cubicBezTo>
                    <a:pt x="4430" y="1103"/>
                    <a:pt x="4324" y="1060"/>
                    <a:pt x="4216" y="1023"/>
                  </a:cubicBezTo>
                  <a:lnTo>
                    <a:pt x="4075" y="185"/>
                  </a:lnTo>
                  <a:cubicBezTo>
                    <a:pt x="4057" y="78"/>
                    <a:pt x="3965" y="0"/>
                    <a:pt x="3856" y="0"/>
                  </a:cubicBezTo>
                  <a:lnTo>
                    <a:pt x="2966" y="0"/>
                  </a:lnTo>
                  <a:cubicBezTo>
                    <a:pt x="2857" y="0"/>
                    <a:pt x="2765" y="78"/>
                    <a:pt x="2747" y="186"/>
                  </a:cubicBezTo>
                  <a:lnTo>
                    <a:pt x="2608" y="1023"/>
                  </a:lnTo>
                  <a:cubicBezTo>
                    <a:pt x="2500" y="1059"/>
                    <a:pt x="2394" y="1103"/>
                    <a:pt x="2291" y="1154"/>
                  </a:cubicBezTo>
                  <a:lnTo>
                    <a:pt x="1600" y="661"/>
                  </a:lnTo>
                  <a:cubicBezTo>
                    <a:pt x="1512" y="598"/>
                    <a:pt x="1391" y="608"/>
                    <a:pt x="1314" y="685"/>
                  </a:cubicBezTo>
                  <a:lnTo>
                    <a:pt x="685" y="1314"/>
                  </a:lnTo>
                  <a:cubicBezTo>
                    <a:pt x="608" y="1391"/>
                    <a:pt x="598" y="1512"/>
                    <a:pt x="661" y="1600"/>
                  </a:cubicBezTo>
                  <a:lnTo>
                    <a:pt x="1154" y="2291"/>
                  </a:lnTo>
                  <a:cubicBezTo>
                    <a:pt x="1103" y="2393"/>
                    <a:pt x="1060" y="2499"/>
                    <a:pt x="1024" y="2608"/>
                  </a:cubicBezTo>
                  <a:lnTo>
                    <a:pt x="186" y="2746"/>
                  </a:lnTo>
                  <a:cubicBezTo>
                    <a:pt x="79" y="2764"/>
                    <a:pt x="0" y="2857"/>
                    <a:pt x="0" y="2966"/>
                  </a:cubicBezTo>
                  <a:lnTo>
                    <a:pt x="0" y="3856"/>
                  </a:lnTo>
                  <a:cubicBezTo>
                    <a:pt x="0" y="3965"/>
                    <a:pt x="79" y="4057"/>
                    <a:pt x="186" y="4075"/>
                  </a:cubicBezTo>
                  <a:lnTo>
                    <a:pt x="1024" y="4214"/>
                  </a:lnTo>
                  <a:cubicBezTo>
                    <a:pt x="1060" y="4322"/>
                    <a:pt x="1103" y="4428"/>
                    <a:pt x="1154" y="4531"/>
                  </a:cubicBezTo>
                  <a:lnTo>
                    <a:pt x="661" y="5222"/>
                  </a:lnTo>
                  <a:cubicBezTo>
                    <a:pt x="598" y="5310"/>
                    <a:pt x="608" y="5431"/>
                    <a:pt x="685" y="5508"/>
                  </a:cubicBezTo>
                  <a:lnTo>
                    <a:pt x="1314" y="6137"/>
                  </a:lnTo>
                  <a:cubicBezTo>
                    <a:pt x="1391" y="6214"/>
                    <a:pt x="1512" y="6224"/>
                    <a:pt x="1600" y="6161"/>
                  </a:cubicBezTo>
                  <a:lnTo>
                    <a:pt x="2291" y="5668"/>
                  </a:lnTo>
                  <a:cubicBezTo>
                    <a:pt x="2394" y="5719"/>
                    <a:pt x="2500" y="5762"/>
                    <a:pt x="2608" y="5799"/>
                  </a:cubicBezTo>
                  <a:lnTo>
                    <a:pt x="2747" y="6636"/>
                  </a:lnTo>
                  <a:cubicBezTo>
                    <a:pt x="2765" y="6743"/>
                    <a:pt x="2857" y="6822"/>
                    <a:pt x="2966" y="6822"/>
                  </a:cubicBezTo>
                  <a:lnTo>
                    <a:pt x="3856" y="6822"/>
                  </a:lnTo>
                  <a:cubicBezTo>
                    <a:pt x="3965" y="6822"/>
                    <a:pt x="4057" y="6743"/>
                    <a:pt x="4075" y="6636"/>
                  </a:cubicBezTo>
                  <a:lnTo>
                    <a:pt x="4216" y="5799"/>
                  </a:lnTo>
                  <a:cubicBezTo>
                    <a:pt x="4247" y="5788"/>
                    <a:pt x="4278" y="5775"/>
                    <a:pt x="4309" y="5764"/>
                  </a:cubicBezTo>
                  <a:cubicBezTo>
                    <a:pt x="4375" y="5906"/>
                    <a:pt x="4458" y="6031"/>
                    <a:pt x="4559" y="6131"/>
                  </a:cubicBezTo>
                  <a:cubicBezTo>
                    <a:pt x="4903" y="6476"/>
                    <a:pt x="5423" y="6551"/>
                    <a:pt x="5811" y="6551"/>
                  </a:cubicBezTo>
                  <a:cubicBezTo>
                    <a:pt x="5977" y="6551"/>
                    <a:pt x="6117" y="6537"/>
                    <a:pt x="6211" y="6525"/>
                  </a:cubicBezTo>
                  <a:lnTo>
                    <a:pt x="6447" y="6760"/>
                  </a:lnTo>
                  <a:cubicBezTo>
                    <a:pt x="6491" y="6803"/>
                    <a:pt x="6547" y="6825"/>
                    <a:pt x="6604" y="6825"/>
                  </a:cubicBezTo>
                  <a:cubicBezTo>
                    <a:pt x="6661" y="6825"/>
                    <a:pt x="6718" y="6803"/>
                    <a:pt x="6762" y="6759"/>
                  </a:cubicBezTo>
                  <a:cubicBezTo>
                    <a:pt x="6849" y="6672"/>
                    <a:pt x="6848" y="6531"/>
                    <a:pt x="6761" y="6445"/>
                  </a:cubicBezTo>
                  <a:close/>
                  <a:moveTo>
                    <a:pt x="4257" y="4244"/>
                  </a:moveTo>
                  <a:cubicBezTo>
                    <a:pt x="4255" y="4246"/>
                    <a:pt x="4253" y="4248"/>
                    <a:pt x="4251" y="4250"/>
                  </a:cubicBezTo>
                  <a:cubicBezTo>
                    <a:pt x="4249" y="4252"/>
                    <a:pt x="4246" y="4254"/>
                    <a:pt x="4244" y="4256"/>
                  </a:cubicBezTo>
                  <a:cubicBezTo>
                    <a:pt x="4021" y="4476"/>
                    <a:pt x="3725" y="4597"/>
                    <a:pt x="3411" y="4597"/>
                  </a:cubicBezTo>
                  <a:cubicBezTo>
                    <a:pt x="2757" y="4597"/>
                    <a:pt x="2225" y="4065"/>
                    <a:pt x="2225" y="3411"/>
                  </a:cubicBezTo>
                  <a:cubicBezTo>
                    <a:pt x="2225" y="2757"/>
                    <a:pt x="2757" y="2224"/>
                    <a:pt x="3411" y="2224"/>
                  </a:cubicBezTo>
                  <a:cubicBezTo>
                    <a:pt x="4065" y="2224"/>
                    <a:pt x="4598" y="2757"/>
                    <a:pt x="4598" y="3411"/>
                  </a:cubicBezTo>
                  <a:cubicBezTo>
                    <a:pt x="4598" y="3724"/>
                    <a:pt x="4476" y="4020"/>
                    <a:pt x="4257" y="4244"/>
                  </a:cubicBezTo>
                  <a:close/>
                  <a:moveTo>
                    <a:pt x="5594" y="5279"/>
                  </a:moveTo>
                  <a:cubicBezTo>
                    <a:pt x="5507" y="5192"/>
                    <a:pt x="5366" y="5193"/>
                    <a:pt x="5280" y="5280"/>
                  </a:cubicBezTo>
                  <a:cubicBezTo>
                    <a:pt x="5193" y="5367"/>
                    <a:pt x="5193" y="5507"/>
                    <a:pt x="5280" y="5594"/>
                  </a:cubicBezTo>
                  <a:lnTo>
                    <a:pt x="5793" y="6106"/>
                  </a:lnTo>
                  <a:cubicBezTo>
                    <a:pt x="5223" y="6101"/>
                    <a:pt x="4801" y="5942"/>
                    <a:pt x="4649" y="5407"/>
                  </a:cubicBezTo>
                  <a:cubicBezTo>
                    <a:pt x="4577" y="5156"/>
                    <a:pt x="4571" y="4860"/>
                    <a:pt x="4599" y="4599"/>
                  </a:cubicBezTo>
                  <a:cubicBezTo>
                    <a:pt x="5000" y="4556"/>
                    <a:pt x="5534" y="4588"/>
                    <a:pt x="5817" y="4873"/>
                  </a:cubicBezTo>
                  <a:cubicBezTo>
                    <a:pt x="6040" y="5097"/>
                    <a:pt x="6103" y="5474"/>
                    <a:pt x="6106" y="5790"/>
                  </a:cubicBezTo>
                  <a:lnTo>
                    <a:pt x="5594" y="5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矩形 48">
            <a:extLst>
              <a:ext uri="{FF2B5EF4-FFF2-40B4-BE49-F238E27FC236}">
                <a16:creationId xmlns:a16="http://schemas.microsoft.com/office/drawing/2014/main" id="{50B846F9-A41B-4CFF-84F4-982C8F08CBC7}"/>
              </a:ext>
            </a:extLst>
          </p:cNvPr>
          <p:cNvSpPr/>
          <p:nvPr/>
        </p:nvSpPr>
        <p:spPr>
          <a:xfrm>
            <a:off x="909269" y="2332374"/>
            <a:ext cx="10203536" cy="239659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可信性</a:t>
            </a:r>
            <a:r>
              <a:rPr lang="zh-CN" altLang="en-US" sz="1600" b="1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（部分）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定义：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中任意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End Entity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（网站、软件、设备）部署的证书链，证书链中所有证书以及证书链本身“信息完整”且“值得信任” ，能够让用户进行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TLS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链接时相信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End Entity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的身份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可信性中“值得信任”和“信息完整”需要包括以下几个方面：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证书链可信性（证书链是否完整、信任锚是否可信、证书链路径是否处于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的信任模型中）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证书信息完备性（证书是否能查询吊销状态、是否使用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CT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等）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证书信息一致性（证书是否是第三方授权认证、证书密钥管理是否进行过变更等）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矩形 109">
            <a:extLst>
              <a:ext uri="{FF2B5EF4-FFF2-40B4-BE49-F238E27FC236}">
                <a16:creationId xmlns:a16="http://schemas.microsoft.com/office/drawing/2014/main" id="{A11C60A7-C8D7-49DA-A383-72212795CF35}"/>
              </a:ext>
            </a:extLst>
          </p:cNvPr>
          <p:cNvSpPr/>
          <p:nvPr/>
        </p:nvSpPr>
        <p:spPr>
          <a:xfrm>
            <a:off x="8546869" y="5679579"/>
            <a:ext cx="3475713" cy="632848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矩形 110">
            <a:extLst>
              <a:ext uri="{FF2B5EF4-FFF2-40B4-BE49-F238E27FC236}">
                <a16:creationId xmlns:a16="http://schemas.microsoft.com/office/drawing/2014/main" id="{1376792B-D13C-47A3-8145-4B4D3706FE1A}"/>
              </a:ext>
            </a:extLst>
          </p:cNvPr>
          <p:cNvSpPr/>
          <p:nvPr/>
        </p:nvSpPr>
        <p:spPr>
          <a:xfrm>
            <a:off x="4631024" y="5679579"/>
            <a:ext cx="3475713" cy="632848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922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证书信息完备性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矩形 111">
            <a:extLst>
              <a:ext uri="{FF2B5EF4-FFF2-40B4-BE49-F238E27FC236}">
                <a16:creationId xmlns:a16="http://schemas.microsoft.com/office/drawing/2014/main" id="{9CC34638-295D-4079-93AD-5F4972FF2671}"/>
              </a:ext>
            </a:extLst>
          </p:cNvPr>
          <p:cNvSpPr/>
          <p:nvPr/>
        </p:nvSpPr>
        <p:spPr>
          <a:xfrm>
            <a:off x="726389" y="5700384"/>
            <a:ext cx="3475713" cy="632848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文本占位符 9">
            <a:extLst>
              <a:ext uri="{FF2B5EF4-FFF2-40B4-BE49-F238E27FC236}">
                <a16:creationId xmlns:a16="http://schemas.microsoft.com/office/drawing/2014/main" id="{18625F38-A597-4ABA-BE10-2D89104EA6A2}"/>
              </a:ext>
            </a:extLst>
          </p:cNvPr>
          <p:cNvSpPr txBox="1"/>
          <p:nvPr/>
        </p:nvSpPr>
        <p:spPr>
          <a:xfrm>
            <a:off x="8535659" y="5732552"/>
            <a:ext cx="3422089" cy="49795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证书信息一致性</a:t>
            </a:r>
          </a:p>
        </p:txBody>
      </p:sp>
      <p:sp>
        <p:nvSpPr>
          <p:cNvPr id="48" name="文本占位符 9">
            <a:extLst>
              <a:ext uri="{FF2B5EF4-FFF2-40B4-BE49-F238E27FC236}">
                <a16:creationId xmlns:a16="http://schemas.microsoft.com/office/drawing/2014/main" id="{D191EB81-E12D-4E8D-8D3B-3F485EA4796D}"/>
              </a:ext>
            </a:extLst>
          </p:cNvPr>
          <p:cNvSpPr txBox="1"/>
          <p:nvPr/>
        </p:nvSpPr>
        <p:spPr>
          <a:xfrm>
            <a:off x="733056" y="5749078"/>
            <a:ext cx="3422089" cy="49795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证书链可信性</a:t>
            </a:r>
          </a:p>
        </p:txBody>
      </p:sp>
      <p:sp>
        <p:nvSpPr>
          <p:cNvPr id="49" name="矩形 110">
            <a:extLst>
              <a:ext uri="{FF2B5EF4-FFF2-40B4-BE49-F238E27FC236}">
                <a16:creationId xmlns:a16="http://schemas.microsoft.com/office/drawing/2014/main" id="{7CB5D8B4-66F3-44F0-916D-D005A5470EF9}"/>
              </a:ext>
            </a:extLst>
          </p:cNvPr>
          <p:cNvSpPr/>
          <p:nvPr/>
        </p:nvSpPr>
        <p:spPr>
          <a:xfrm>
            <a:off x="4631024" y="4873474"/>
            <a:ext cx="3475713" cy="632848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922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Web-PKI </a:t>
            </a:r>
            <a:r>
              <a:rPr lang="zh-CN" altLang="en-US" sz="2400" b="1" kern="0" dirty="0">
                <a:solidFill>
                  <a:srgbClr val="922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可信性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CF9F6D-C9C7-4662-9EE1-F2175012844F}"/>
              </a:ext>
            </a:extLst>
          </p:cNvPr>
          <p:cNvSpPr/>
          <p:nvPr/>
        </p:nvSpPr>
        <p:spPr>
          <a:xfrm>
            <a:off x="7773341" y="5305353"/>
            <a:ext cx="686211" cy="591947"/>
          </a:xfrm>
          <a:prstGeom prst="actionButtonHelp">
            <a:avLst/>
          </a:prstGeom>
          <a:solidFill>
            <a:srgbClr val="B772B5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8">
                <a:extLst>
                  <a:ext uri="{FF2B5EF4-FFF2-40B4-BE49-F238E27FC236}">
                    <a16:creationId xmlns:a16="http://schemas.microsoft.com/office/drawing/2014/main" id="{50B846F9-A41B-4CFF-84F4-982C8F08CBC7}"/>
                  </a:ext>
                </a:extLst>
              </p:cNvPr>
              <p:cNvSpPr/>
              <p:nvPr/>
            </p:nvSpPr>
            <p:spPr>
              <a:xfrm>
                <a:off x="909269" y="2332374"/>
                <a:ext cx="10203536" cy="247471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对于任意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End Entity (IP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地址为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𝒊𝒑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域名为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𝑫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所部署的证书链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为叶证书，且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为证书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𝑺𝒖𝒃𝒋𝒆𝒄𝒕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𝑺𝑨𝑵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对象，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为公钥，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为签发者：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1.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证书链可信性：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证书链完整、指向可信的根证书，且路径已经被发现并且认证通过</a:t>
                </a:r>
                <a:endParaRPr lang="en-US" altLang="zh-CN" sz="1600" b="1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）证书链完整性：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为根证书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(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≤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&lt;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+</m:t>
                        </m:r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能够解密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的签名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）信任锚可信性：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存在常见的根证书存储（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Chrome, Win, MacOS, Apple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等）中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）路径可信性：</a:t>
                </a:r>
                <a:r>
                  <a:rPr lang="en-US" altLang="zh-CN" sz="1600" b="1" dirty="0">
                    <a:solidFill>
                      <a:schemeClr val="tx1"/>
                    </a:solidFill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𝒑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存在于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CA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的信任路径集合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𝑴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(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即以往测量到的经过该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CA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所有证书链路径的集合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中，如下图所示，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→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→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就不在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𝑴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中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mc:Choice>
        <mc:Fallback>
          <p:sp>
            <p:nvSpPr>
              <p:cNvPr id="45" name="矩形 48">
                <a:extLst>
                  <a:ext uri="{FF2B5EF4-FFF2-40B4-BE49-F238E27FC236}">
                    <a16:creationId xmlns:a16="http://schemas.microsoft.com/office/drawing/2014/main" id="{50B846F9-A41B-4CFF-84F4-982C8F0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9" y="2332374"/>
                <a:ext cx="10203536" cy="2474718"/>
              </a:xfrm>
              <a:prstGeom prst="rect">
                <a:avLst/>
              </a:prstGeom>
              <a:blipFill>
                <a:blip r:embed="rId3"/>
                <a:stretch>
                  <a:fillRect l="-239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85E0750F-42D2-461F-B723-2D8ABB91FA0D}"/>
              </a:ext>
            </a:extLst>
          </p:cNvPr>
          <p:cNvSpPr/>
          <p:nvPr/>
        </p:nvSpPr>
        <p:spPr>
          <a:xfrm>
            <a:off x="7283096" y="4546600"/>
            <a:ext cx="4610100" cy="20677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80C6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7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Group 27">
            <a:extLst>
              <a:ext uri="{FF2B5EF4-FFF2-40B4-BE49-F238E27FC236}">
                <a16:creationId xmlns:a16="http://schemas.microsoft.com/office/drawing/2014/main" id="{68A81F75-3305-4956-8F8C-43E1E6974FF7}"/>
              </a:ext>
            </a:extLst>
          </p:cNvPr>
          <p:cNvGrpSpPr/>
          <p:nvPr/>
        </p:nvGrpSpPr>
        <p:grpSpPr>
          <a:xfrm>
            <a:off x="821024" y="1547481"/>
            <a:ext cx="10517536" cy="581547"/>
            <a:chOff x="994227" y="1486351"/>
            <a:chExt cx="10203536" cy="58154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382BDFE-7E15-4453-9CEA-34B0FED26931}"/>
                </a:ext>
              </a:extLst>
            </p:cNvPr>
            <p:cNvSpPr/>
            <p:nvPr/>
          </p:nvSpPr>
          <p:spPr>
            <a:xfrm>
              <a:off x="1839578" y="1606972"/>
              <a:ext cx="3028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Web-PKI </a:t>
              </a:r>
              <a:r>
                <a:rPr lang="zh-CN" altLang="en-US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可信性测绘定义：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4245F96-7018-465F-9F54-E1CFB24E3001}"/>
                </a:ext>
              </a:extLst>
            </p:cNvPr>
            <p:cNvGrpSpPr/>
            <p:nvPr/>
          </p:nvGrpSpPr>
          <p:grpSpPr>
            <a:xfrm>
              <a:off x="994227" y="1486351"/>
              <a:ext cx="10203536" cy="581547"/>
              <a:chOff x="899885" y="1613448"/>
              <a:chExt cx="12223708" cy="69668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260A62E1-7A71-4573-8AE9-0FFCD51B458B}"/>
                  </a:ext>
                </a:extLst>
              </p:cNvPr>
              <p:cNvSpPr/>
              <p:nvPr/>
            </p:nvSpPr>
            <p:spPr>
              <a:xfrm>
                <a:off x="899885" y="1613448"/>
                <a:ext cx="696686" cy="696686"/>
              </a:xfrm>
              <a:prstGeom prst="roundRect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D5974541-C57D-4EDC-A02F-FB4AA2EFDC1E}"/>
                  </a:ext>
                </a:extLst>
              </p:cNvPr>
              <p:cNvSpPr/>
              <p:nvPr/>
            </p:nvSpPr>
            <p:spPr>
              <a:xfrm>
                <a:off x="1781522" y="1613448"/>
                <a:ext cx="11342071" cy="696686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1" name="iconfont-1191-866883">
              <a:extLst>
                <a:ext uri="{FF2B5EF4-FFF2-40B4-BE49-F238E27FC236}">
                  <a16:creationId xmlns:a16="http://schemas.microsoft.com/office/drawing/2014/main" id="{3BBBDB0E-636A-48A8-9683-6B81B01705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1582" y="1606061"/>
              <a:ext cx="340980" cy="339283"/>
            </a:xfrm>
            <a:custGeom>
              <a:avLst/>
              <a:gdLst>
                <a:gd name="T0" fmla="*/ 6525 w 6849"/>
                <a:gd name="T1" fmla="*/ 6210 h 6825"/>
                <a:gd name="T2" fmla="*/ 5764 w 6849"/>
                <a:gd name="T3" fmla="*/ 4309 h 6825"/>
                <a:gd name="T4" fmla="*/ 6636 w 6849"/>
                <a:gd name="T5" fmla="*/ 4075 h 6825"/>
                <a:gd name="T6" fmla="*/ 6822 w 6849"/>
                <a:gd name="T7" fmla="*/ 2966 h 6825"/>
                <a:gd name="T8" fmla="*/ 5799 w 6849"/>
                <a:gd name="T9" fmla="*/ 2607 h 6825"/>
                <a:gd name="T10" fmla="*/ 6162 w 6849"/>
                <a:gd name="T11" fmla="*/ 1600 h 6825"/>
                <a:gd name="T12" fmla="*/ 5508 w 6849"/>
                <a:gd name="T13" fmla="*/ 685 h 6825"/>
                <a:gd name="T14" fmla="*/ 4531 w 6849"/>
                <a:gd name="T15" fmla="*/ 1154 h 6825"/>
                <a:gd name="T16" fmla="*/ 4075 w 6849"/>
                <a:gd name="T17" fmla="*/ 185 h 6825"/>
                <a:gd name="T18" fmla="*/ 2966 w 6849"/>
                <a:gd name="T19" fmla="*/ 0 h 6825"/>
                <a:gd name="T20" fmla="*/ 2608 w 6849"/>
                <a:gd name="T21" fmla="*/ 1023 h 6825"/>
                <a:gd name="T22" fmla="*/ 1600 w 6849"/>
                <a:gd name="T23" fmla="*/ 661 h 6825"/>
                <a:gd name="T24" fmla="*/ 685 w 6849"/>
                <a:gd name="T25" fmla="*/ 1314 h 6825"/>
                <a:gd name="T26" fmla="*/ 1154 w 6849"/>
                <a:gd name="T27" fmla="*/ 2291 h 6825"/>
                <a:gd name="T28" fmla="*/ 186 w 6849"/>
                <a:gd name="T29" fmla="*/ 2746 h 6825"/>
                <a:gd name="T30" fmla="*/ 0 w 6849"/>
                <a:gd name="T31" fmla="*/ 3856 h 6825"/>
                <a:gd name="T32" fmla="*/ 1024 w 6849"/>
                <a:gd name="T33" fmla="*/ 4214 h 6825"/>
                <a:gd name="T34" fmla="*/ 661 w 6849"/>
                <a:gd name="T35" fmla="*/ 5222 h 6825"/>
                <a:gd name="T36" fmla="*/ 1314 w 6849"/>
                <a:gd name="T37" fmla="*/ 6137 h 6825"/>
                <a:gd name="T38" fmla="*/ 2291 w 6849"/>
                <a:gd name="T39" fmla="*/ 5668 h 6825"/>
                <a:gd name="T40" fmla="*/ 2747 w 6849"/>
                <a:gd name="T41" fmla="*/ 6636 h 6825"/>
                <a:gd name="T42" fmla="*/ 3856 w 6849"/>
                <a:gd name="T43" fmla="*/ 6822 h 6825"/>
                <a:gd name="T44" fmla="*/ 4216 w 6849"/>
                <a:gd name="T45" fmla="*/ 5799 h 6825"/>
                <a:gd name="T46" fmla="*/ 4559 w 6849"/>
                <a:gd name="T47" fmla="*/ 6131 h 6825"/>
                <a:gd name="T48" fmla="*/ 6211 w 6849"/>
                <a:gd name="T49" fmla="*/ 6525 h 6825"/>
                <a:gd name="T50" fmla="*/ 6604 w 6849"/>
                <a:gd name="T51" fmla="*/ 6825 h 6825"/>
                <a:gd name="T52" fmla="*/ 6761 w 6849"/>
                <a:gd name="T53" fmla="*/ 6445 h 6825"/>
                <a:gd name="T54" fmla="*/ 4251 w 6849"/>
                <a:gd name="T55" fmla="*/ 4250 h 6825"/>
                <a:gd name="T56" fmla="*/ 3411 w 6849"/>
                <a:gd name="T57" fmla="*/ 4597 h 6825"/>
                <a:gd name="T58" fmla="*/ 3411 w 6849"/>
                <a:gd name="T59" fmla="*/ 2224 h 6825"/>
                <a:gd name="T60" fmla="*/ 4257 w 6849"/>
                <a:gd name="T61" fmla="*/ 4244 h 6825"/>
                <a:gd name="T62" fmla="*/ 5280 w 6849"/>
                <a:gd name="T63" fmla="*/ 5280 h 6825"/>
                <a:gd name="T64" fmla="*/ 5793 w 6849"/>
                <a:gd name="T65" fmla="*/ 6106 h 6825"/>
                <a:gd name="T66" fmla="*/ 4599 w 6849"/>
                <a:gd name="T67" fmla="*/ 4599 h 6825"/>
                <a:gd name="T68" fmla="*/ 6106 w 6849"/>
                <a:gd name="T69" fmla="*/ 5790 h 6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9" h="6825">
                  <a:moveTo>
                    <a:pt x="6761" y="6445"/>
                  </a:moveTo>
                  <a:lnTo>
                    <a:pt x="6525" y="6210"/>
                  </a:lnTo>
                  <a:cubicBezTo>
                    <a:pt x="6566" y="5897"/>
                    <a:pt x="6623" y="5049"/>
                    <a:pt x="6132" y="4559"/>
                  </a:cubicBezTo>
                  <a:cubicBezTo>
                    <a:pt x="6031" y="4457"/>
                    <a:pt x="5906" y="4375"/>
                    <a:pt x="5764" y="4309"/>
                  </a:cubicBezTo>
                  <a:cubicBezTo>
                    <a:pt x="5776" y="4277"/>
                    <a:pt x="5788" y="4246"/>
                    <a:pt x="5799" y="4214"/>
                  </a:cubicBezTo>
                  <a:lnTo>
                    <a:pt x="6636" y="4075"/>
                  </a:lnTo>
                  <a:cubicBezTo>
                    <a:pt x="6744" y="4057"/>
                    <a:pt x="6822" y="3965"/>
                    <a:pt x="6822" y="3856"/>
                  </a:cubicBezTo>
                  <a:lnTo>
                    <a:pt x="6822" y="2966"/>
                  </a:lnTo>
                  <a:cubicBezTo>
                    <a:pt x="6822" y="2857"/>
                    <a:pt x="6743" y="2764"/>
                    <a:pt x="6636" y="2746"/>
                  </a:cubicBezTo>
                  <a:lnTo>
                    <a:pt x="5799" y="2607"/>
                  </a:lnTo>
                  <a:cubicBezTo>
                    <a:pt x="5763" y="2497"/>
                    <a:pt x="5719" y="2391"/>
                    <a:pt x="5669" y="2290"/>
                  </a:cubicBezTo>
                  <a:lnTo>
                    <a:pt x="6162" y="1600"/>
                  </a:lnTo>
                  <a:cubicBezTo>
                    <a:pt x="6226" y="1512"/>
                    <a:pt x="6215" y="1390"/>
                    <a:pt x="6138" y="1313"/>
                  </a:cubicBezTo>
                  <a:lnTo>
                    <a:pt x="5508" y="685"/>
                  </a:lnTo>
                  <a:cubicBezTo>
                    <a:pt x="5431" y="608"/>
                    <a:pt x="5310" y="598"/>
                    <a:pt x="5222" y="661"/>
                  </a:cubicBezTo>
                  <a:lnTo>
                    <a:pt x="4531" y="1154"/>
                  </a:lnTo>
                  <a:cubicBezTo>
                    <a:pt x="4430" y="1103"/>
                    <a:pt x="4324" y="1060"/>
                    <a:pt x="4216" y="1023"/>
                  </a:cubicBezTo>
                  <a:lnTo>
                    <a:pt x="4075" y="185"/>
                  </a:lnTo>
                  <a:cubicBezTo>
                    <a:pt x="4057" y="78"/>
                    <a:pt x="3965" y="0"/>
                    <a:pt x="3856" y="0"/>
                  </a:cubicBezTo>
                  <a:lnTo>
                    <a:pt x="2966" y="0"/>
                  </a:lnTo>
                  <a:cubicBezTo>
                    <a:pt x="2857" y="0"/>
                    <a:pt x="2765" y="78"/>
                    <a:pt x="2747" y="186"/>
                  </a:cubicBezTo>
                  <a:lnTo>
                    <a:pt x="2608" y="1023"/>
                  </a:lnTo>
                  <a:cubicBezTo>
                    <a:pt x="2500" y="1059"/>
                    <a:pt x="2394" y="1103"/>
                    <a:pt x="2291" y="1154"/>
                  </a:cubicBezTo>
                  <a:lnTo>
                    <a:pt x="1600" y="661"/>
                  </a:lnTo>
                  <a:cubicBezTo>
                    <a:pt x="1512" y="598"/>
                    <a:pt x="1391" y="608"/>
                    <a:pt x="1314" y="685"/>
                  </a:cubicBezTo>
                  <a:lnTo>
                    <a:pt x="685" y="1314"/>
                  </a:lnTo>
                  <a:cubicBezTo>
                    <a:pt x="608" y="1391"/>
                    <a:pt x="598" y="1512"/>
                    <a:pt x="661" y="1600"/>
                  </a:cubicBezTo>
                  <a:lnTo>
                    <a:pt x="1154" y="2291"/>
                  </a:lnTo>
                  <a:cubicBezTo>
                    <a:pt x="1103" y="2393"/>
                    <a:pt x="1060" y="2499"/>
                    <a:pt x="1024" y="2608"/>
                  </a:cubicBezTo>
                  <a:lnTo>
                    <a:pt x="186" y="2746"/>
                  </a:lnTo>
                  <a:cubicBezTo>
                    <a:pt x="79" y="2764"/>
                    <a:pt x="0" y="2857"/>
                    <a:pt x="0" y="2966"/>
                  </a:cubicBezTo>
                  <a:lnTo>
                    <a:pt x="0" y="3856"/>
                  </a:lnTo>
                  <a:cubicBezTo>
                    <a:pt x="0" y="3965"/>
                    <a:pt x="79" y="4057"/>
                    <a:pt x="186" y="4075"/>
                  </a:cubicBezTo>
                  <a:lnTo>
                    <a:pt x="1024" y="4214"/>
                  </a:lnTo>
                  <a:cubicBezTo>
                    <a:pt x="1060" y="4322"/>
                    <a:pt x="1103" y="4428"/>
                    <a:pt x="1154" y="4531"/>
                  </a:cubicBezTo>
                  <a:lnTo>
                    <a:pt x="661" y="5222"/>
                  </a:lnTo>
                  <a:cubicBezTo>
                    <a:pt x="598" y="5310"/>
                    <a:pt x="608" y="5431"/>
                    <a:pt x="685" y="5508"/>
                  </a:cubicBezTo>
                  <a:lnTo>
                    <a:pt x="1314" y="6137"/>
                  </a:lnTo>
                  <a:cubicBezTo>
                    <a:pt x="1391" y="6214"/>
                    <a:pt x="1512" y="6224"/>
                    <a:pt x="1600" y="6161"/>
                  </a:cubicBezTo>
                  <a:lnTo>
                    <a:pt x="2291" y="5668"/>
                  </a:lnTo>
                  <a:cubicBezTo>
                    <a:pt x="2394" y="5719"/>
                    <a:pt x="2500" y="5762"/>
                    <a:pt x="2608" y="5799"/>
                  </a:cubicBezTo>
                  <a:lnTo>
                    <a:pt x="2747" y="6636"/>
                  </a:lnTo>
                  <a:cubicBezTo>
                    <a:pt x="2765" y="6743"/>
                    <a:pt x="2857" y="6822"/>
                    <a:pt x="2966" y="6822"/>
                  </a:cubicBezTo>
                  <a:lnTo>
                    <a:pt x="3856" y="6822"/>
                  </a:lnTo>
                  <a:cubicBezTo>
                    <a:pt x="3965" y="6822"/>
                    <a:pt x="4057" y="6743"/>
                    <a:pt x="4075" y="6636"/>
                  </a:cubicBezTo>
                  <a:lnTo>
                    <a:pt x="4216" y="5799"/>
                  </a:lnTo>
                  <a:cubicBezTo>
                    <a:pt x="4247" y="5788"/>
                    <a:pt x="4278" y="5775"/>
                    <a:pt x="4309" y="5764"/>
                  </a:cubicBezTo>
                  <a:cubicBezTo>
                    <a:pt x="4375" y="5906"/>
                    <a:pt x="4458" y="6031"/>
                    <a:pt x="4559" y="6131"/>
                  </a:cubicBezTo>
                  <a:cubicBezTo>
                    <a:pt x="4903" y="6476"/>
                    <a:pt x="5423" y="6551"/>
                    <a:pt x="5811" y="6551"/>
                  </a:cubicBezTo>
                  <a:cubicBezTo>
                    <a:pt x="5977" y="6551"/>
                    <a:pt x="6117" y="6537"/>
                    <a:pt x="6211" y="6525"/>
                  </a:cubicBezTo>
                  <a:lnTo>
                    <a:pt x="6447" y="6760"/>
                  </a:lnTo>
                  <a:cubicBezTo>
                    <a:pt x="6491" y="6803"/>
                    <a:pt x="6547" y="6825"/>
                    <a:pt x="6604" y="6825"/>
                  </a:cubicBezTo>
                  <a:cubicBezTo>
                    <a:pt x="6661" y="6825"/>
                    <a:pt x="6718" y="6803"/>
                    <a:pt x="6762" y="6759"/>
                  </a:cubicBezTo>
                  <a:cubicBezTo>
                    <a:pt x="6849" y="6672"/>
                    <a:pt x="6848" y="6531"/>
                    <a:pt x="6761" y="6445"/>
                  </a:cubicBezTo>
                  <a:close/>
                  <a:moveTo>
                    <a:pt x="4257" y="4244"/>
                  </a:moveTo>
                  <a:cubicBezTo>
                    <a:pt x="4255" y="4246"/>
                    <a:pt x="4253" y="4248"/>
                    <a:pt x="4251" y="4250"/>
                  </a:cubicBezTo>
                  <a:cubicBezTo>
                    <a:pt x="4249" y="4252"/>
                    <a:pt x="4246" y="4254"/>
                    <a:pt x="4244" y="4256"/>
                  </a:cubicBezTo>
                  <a:cubicBezTo>
                    <a:pt x="4021" y="4476"/>
                    <a:pt x="3725" y="4597"/>
                    <a:pt x="3411" y="4597"/>
                  </a:cubicBezTo>
                  <a:cubicBezTo>
                    <a:pt x="2757" y="4597"/>
                    <a:pt x="2225" y="4065"/>
                    <a:pt x="2225" y="3411"/>
                  </a:cubicBezTo>
                  <a:cubicBezTo>
                    <a:pt x="2225" y="2757"/>
                    <a:pt x="2757" y="2224"/>
                    <a:pt x="3411" y="2224"/>
                  </a:cubicBezTo>
                  <a:cubicBezTo>
                    <a:pt x="4065" y="2224"/>
                    <a:pt x="4598" y="2757"/>
                    <a:pt x="4598" y="3411"/>
                  </a:cubicBezTo>
                  <a:cubicBezTo>
                    <a:pt x="4598" y="3724"/>
                    <a:pt x="4476" y="4020"/>
                    <a:pt x="4257" y="4244"/>
                  </a:cubicBezTo>
                  <a:close/>
                  <a:moveTo>
                    <a:pt x="5594" y="5279"/>
                  </a:moveTo>
                  <a:cubicBezTo>
                    <a:pt x="5507" y="5192"/>
                    <a:pt x="5366" y="5193"/>
                    <a:pt x="5280" y="5280"/>
                  </a:cubicBezTo>
                  <a:cubicBezTo>
                    <a:pt x="5193" y="5367"/>
                    <a:pt x="5193" y="5507"/>
                    <a:pt x="5280" y="5594"/>
                  </a:cubicBezTo>
                  <a:lnTo>
                    <a:pt x="5793" y="6106"/>
                  </a:lnTo>
                  <a:cubicBezTo>
                    <a:pt x="5223" y="6101"/>
                    <a:pt x="4801" y="5942"/>
                    <a:pt x="4649" y="5407"/>
                  </a:cubicBezTo>
                  <a:cubicBezTo>
                    <a:pt x="4577" y="5156"/>
                    <a:pt x="4571" y="4860"/>
                    <a:pt x="4599" y="4599"/>
                  </a:cubicBezTo>
                  <a:cubicBezTo>
                    <a:pt x="5000" y="4556"/>
                    <a:pt x="5534" y="4588"/>
                    <a:pt x="5817" y="4873"/>
                  </a:cubicBezTo>
                  <a:cubicBezTo>
                    <a:pt x="6040" y="5097"/>
                    <a:pt x="6103" y="5474"/>
                    <a:pt x="6106" y="5790"/>
                  </a:cubicBezTo>
                  <a:lnTo>
                    <a:pt x="5594" y="5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B2BD50B-B303-40D2-A9D8-E5FB4608B94A}"/>
              </a:ext>
            </a:extLst>
          </p:cNvPr>
          <p:cNvSpPr/>
          <p:nvPr/>
        </p:nvSpPr>
        <p:spPr>
          <a:xfrm>
            <a:off x="8093951" y="4807092"/>
            <a:ext cx="635000" cy="635000"/>
          </a:xfrm>
          <a:prstGeom prst="ellipse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D85E8F-8D11-4BC4-AD03-918989AD72F6}"/>
              </a:ext>
            </a:extLst>
          </p:cNvPr>
          <p:cNvSpPr/>
          <p:nvPr/>
        </p:nvSpPr>
        <p:spPr>
          <a:xfrm>
            <a:off x="7559745" y="5825944"/>
            <a:ext cx="635000" cy="635000"/>
          </a:xfrm>
          <a:prstGeom prst="ellipse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ACAD21-63F2-4816-8BF8-562A37BDDFF5}"/>
              </a:ext>
            </a:extLst>
          </p:cNvPr>
          <p:cNvSpPr/>
          <p:nvPr/>
        </p:nvSpPr>
        <p:spPr>
          <a:xfrm>
            <a:off x="8718783" y="5825944"/>
            <a:ext cx="635000" cy="635000"/>
          </a:xfrm>
          <a:prstGeom prst="ellipse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301B0B-18EB-450D-9C4F-14C9BC2D2266}"/>
              </a:ext>
            </a:extLst>
          </p:cNvPr>
          <p:cNvSpPr/>
          <p:nvPr/>
        </p:nvSpPr>
        <p:spPr>
          <a:xfrm>
            <a:off x="10404617" y="4807092"/>
            <a:ext cx="635000" cy="635000"/>
          </a:xfrm>
          <a:prstGeom prst="ellipse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20F2D8-8CC7-42EA-AAAD-C07EF22BCD5A}"/>
              </a:ext>
            </a:extLst>
          </p:cNvPr>
          <p:cNvSpPr/>
          <p:nvPr/>
        </p:nvSpPr>
        <p:spPr>
          <a:xfrm>
            <a:off x="11029763" y="5825944"/>
            <a:ext cx="635000" cy="635000"/>
          </a:xfrm>
          <a:prstGeom prst="ellipse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10A7D6-4534-47DF-91EF-7974E34067AF}"/>
              </a:ext>
            </a:extLst>
          </p:cNvPr>
          <p:cNvSpPr/>
          <p:nvPr/>
        </p:nvSpPr>
        <p:spPr>
          <a:xfrm>
            <a:off x="9877821" y="5825944"/>
            <a:ext cx="635000" cy="635000"/>
          </a:xfrm>
          <a:prstGeom prst="ellipse">
            <a:avLst/>
          </a:prstGeom>
          <a:solidFill>
            <a:srgbClr val="580C6E"/>
          </a:solidFill>
          <a:ln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F8314B-C74E-4D78-B974-21167887C522}"/>
              </a:ext>
            </a:extLst>
          </p:cNvPr>
          <p:cNvCxnSpPr>
            <a:cxnSpLocks/>
            <a:stCxn id="2" idx="4"/>
            <a:endCxn id="43" idx="0"/>
          </p:cNvCxnSpPr>
          <p:nvPr/>
        </p:nvCxnSpPr>
        <p:spPr>
          <a:xfrm>
            <a:off x="8411451" y="5442092"/>
            <a:ext cx="624832" cy="383852"/>
          </a:xfrm>
          <a:prstGeom prst="straightConnector1">
            <a:avLst/>
          </a:prstGeom>
          <a:ln w="19050">
            <a:solidFill>
              <a:srgbClr val="580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C14ACB-A5BD-4D90-A72F-D9B5EA8A3E31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 flipH="1">
            <a:off x="7877245" y="5442092"/>
            <a:ext cx="534206" cy="383852"/>
          </a:xfrm>
          <a:prstGeom prst="straightConnector1">
            <a:avLst/>
          </a:prstGeom>
          <a:ln w="19050">
            <a:solidFill>
              <a:srgbClr val="580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CC71CA-3D9D-45A2-B8D1-780165D506F8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>
            <a:off x="10722117" y="5442092"/>
            <a:ext cx="625146" cy="383852"/>
          </a:xfrm>
          <a:prstGeom prst="straightConnector1">
            <a:avLst/>
          </a:prstGeom>
          <a:ln w="19050">
            <a:solidFill>
              <a:srgbClr val="580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E13E78-AF56-4FF8-9605-2825EE0433F0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10195321" y="5442092"/>
            <a:ext cx="526796" cy="383852"/>
          </a:xfrm>
          <a:prstGeom prst="straightConnector1">
            <a:avLst/>
          </a:prstGeom>
          <a:ln w="19050">
            <a:solidFill>
              <a:srgbClr val="580C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7645F23-4156-43EA-A97B-4D85416932D6}"/>
              </a:ext>
            </a:extLst>
          </p:cNvPr>
          <p:cNvSpPr/>
          <p:nvPr/>
        </p:nvSpPr>
        <p:spPr>
          <a:xfrm>
            <a:off x="6126360" y="6134747"/>
            <a:ext cx="635000" cy="635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88DA32-5B5D-463C-9B73-FAA10B34976F}"/>
              </a:ext>
            </a:extLst>
          </p:cNvPr>
          <p:cNvCxnSpPr>
            <a:cxnSpLocks/>
            <a:stCxn id="53" idx="6"/>
            <a:endCxn id="32" idx="2"/>
          </p:cNvCxnSpPr>
          <p:nvPr/>
        </p:nvCxnSpPr>
        <p:spPr>
          <a:xfrm flipV="1">
            <a:off x="6761360" y="6143444"/>
            <a:ext cx="798385" cy="3088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390244C-4AC8-4CEB-862E-866959F244EA}"/>
              </a:ext>
            </a:extLst>
          </p:cNvPr>
          <p:cNvCxnSpPr>
            <a:cxnSpLocks/>
            <a:stCxn id="32" idx="7"/>
            <a:endCxn id="44" idx="2"/>
          </p:cNvCxnSpPr>
          <p:nvPr/>
        </p:nvCxnSpPr>
        <p:spPr>
          <a:xfrm flipV="1">
            <a:off x="8101751" y="5124592"/>
            <a:ext cx="2302866" cy="7943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897251-475A-41BA-B955-5D0E5C1A1358}"/>
              </a:ext>
            </a:extLst>
          </p:cNvPr>
          <p:cNvSpPr txBox="1"/>
          <p:nvPr/>
        </p:nvSpPr>
        <p:spPr>
          <a:xfrm>
            <a:off x="7369254" y="4603431"/>
            <a:ext cx="41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580C6E"/>
                </a:solidFill>
              </a:rPr>
              <a:t>M</a:t>
            </a:r>
            <a:endParaRPr lang="en-US" b="1" dirty="0">
              <a:solidFill>
                <a:srgbClr val="580C6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0ADA4C-4E30-4943-931B-5ED3D3167BFD}"/>
              </a:ext>
            </a:extLst>
          </p:cNvPr>
          <p:cNvSpPr txBox="1"/>
          <p:nvPr/>
        </p:nvSpPr>
        <p:spPr>
          <a:xfrm>
            <a:off x="8808864" y="4603431"/>
            <a:ext cx="151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580C6E"/>
                </a:solidFill>
              </a:rPr>
              <a:t>Let’s Encrypt</a:t>
            </a:r>
            <a:endParaRPr lang="en-US" b="1" dirty="0">
              <a:solidFill>
                <a:srgbClr val="580C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Group 27">
            <a:extLst>
              <a:ext uri="{FF2B5EF4-FFF2-40B4-BE49-F238E27FC236}">
                <a16:creationId xmlns:a16="http://schemas.microsoft.com/office/drawing/2014/main" id="{68A81F75-3305-4956-8F8C-43E1E6974FF7}"/>
              </a:ext>
            </a:extLst>
          </p:cNvPr>
          <p:cNvGrpSpPr/>
          <p:nvPr/>
        </p:nvGrpSpPr>
        <p:grpSpPr>
          <a:xfrm>
            <a:off x="821024" y="1547481"/>
            <a:ext cx="10517536" cy="581547"/>
            <a:chOff x="994227" y="1486351"/>
            <a:chExt cx="10203536" cy="58154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382BDFE-7E15-4453-9CEA-34B0FED26931}"/>
                </a:ext>
              </a:extLst>
            </p:cNvPr>
            <p:cNvSpPr/>
            <p:nvPr/>
          </p:nvSpPr>
          <p:spPr>
            <a:xfrm>
              <a:off x="1839578" y="1606972"/>
              <a:ext cx="3028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Web-PKI </a:t>
              </a:r>
              <a:r>
                <a:rPr lang="zh-CN" altLang="en-US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可信性测绘定义：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4245F96-7018-465F-9F54-E1CFB24E3001}"/>
                </a:ext>
              </a:extLst>
            </p:cNvPr>
            <p:cNvGrpSpPr/>
            <p:nvPr/>
          </p:nvGrpSpPr>
          <p:grpSpPr>
            <a:xfrm>
              <a:off x="994227" y="1486351"/>
              <a:ext cx="10203536" cy="581547"/>
              <a:chOff x="899885" y="1613448"/>
              <a:chExt cx="12223708" cy="69668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260A62E1-7A71-4573-8AE9-0FFCD51B458B}"/>
                  </a:ext>
                </a:extLst>
              </p:cNvPr>
              <p:cNvSpPr/>
              <p:nvPr/>
            </p:nvSpPr>
            <p:spPr>
              <a:xfrm>
                <a:off x="899885" y="1613448"/>
                <a:ext cx="696686" cy="696686"/>
              </a:xfrm>
              <a:prstGeom prst="roundRect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D5974541-C57D-4EDC-A02F-FB4AA2EFDC1E}"/>
                  </a:ext>
                </a:extLst>
              </p:cNvPr>
              <p:cNvSpPr/>
              <p:nvPr/>
            </p:nvSpPr>
            <p:spPr>
              <a:xfrm>
                <a:off x="1781522" y="1613448"/>
                <a:ext cx="11342071" cy="696686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1" name="iconfont-1191-866883">
              <a:extLst>
                <a:ext uri="{FF2B5EF4-FFF2-40B4-BE49-F238E27FC236}">
                  <a16:creationId xmlns:a16="http://schemas.microsoft.com/office/drawing/2014/main" id="{3BBBDB0E-636A-48A8-9683-6B81B01705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1582" y="1606061"/>
              <a:ext cx="340980" cy="339283"/>
            </a:xfrm>
            <a:custGeom>
              <a:avLst/>
              <a:gdLst>
                <a:gd name="T0" fmla="*/ 6525 w 6849"/>
                <a:gd name="T1" fmla="*/ 6210 h 6825"/>
                <a:gd name="T2" fmla="*/ 5764 w 6849"/>
                <a:gd name="T3" fmla="*/ 4309 h 6825"/>
                <a:gd name="T4" fmla="*/ 6636 w 6849"/>
                <a:gd name="T5" fmla="*/ 4075 h 6825"/>
                <a:gd name="T6" fmla="*/ 6822 w 6849"/>
                <a:gd name="T7" fmla="*/ 2966 h 6825"/>
                <a:gd name="T8" fmla="*/ 5799 w 6849"/>
                <a:gd name="T9" fmla="*/ 2607 h 6825"/>
                <a:gd name="T10" fmla="*/ 6162 w 6849"/>
                <a:gd name="T11" fmla="*/ 1600 h 6825"/>
                <a:gd name="T12" fmla="*/ 5508 w 6849"/>
                <a:gd name="T13" fmla="*/ 685 h 6825"/>
                <a:gd name="T14" fmla="*/ 4531 w 6849"/>
                <a:gd name="T15" fmla="*/ 1154 h 6825"/>
                <a:gd name="T16" fmla="*/ 4075 w 6849"/>
                <a:gd name="T17" fmla="*/ 185 h 6825"/>
                <a:gd name="T18" fmla="*/ 2966 w 6849"/>
                <a:gd name="T19" fmla="*/ 0 h 6825"/>
                <a:gd name="T20" fmla="*/ 2608 w 6849"/>
                <a:gd name="T21" fmla="*/ 1023 h 6825"/>
                <a:gd name="T22" fmla="*/ 1600 w 6849"/>
                <a:gd name="T23" fmla="*/ 661 h 6825"/>
                <a:gd name="T24" fmla="*/ 685 w 6849"/>
                <a:gd name="T25" fmla="*/ 1314 h 6825"/>
                <a:gd name="T26" fmla="*/ 1154 w 6849"/>
                <a:gd name="T27" fmla="*/ 2291 h 6825"/>
                <a:gd name="T28" fmla="*/ 186 w 6849"/>
                <a:gd name="T29" fmla="*/ 2746 h 6825"/>
                <a:gd name="T30" fmla="*/ 0 w 6849"/>
                <a:gd name="T31" fmla="*/ 3856 h 6825"/>
                <a:gd name="T32" fmla="*/ 1024 w 6849"/>
                <a:gd name="T33" fmla="*/ 4214 h 6825"/>
                <a:gd name="T34" fmla="*/ 661 w 6849"/>
                <a:gd name="T35" fmla="*/ 5222 h 6825"/>
                <a:gd name="T36" fmla="*/ 1314 w 6849"/>
                <a:gd name="T37" fmla="*/ 6137 h 6825"/>
                <a:gd name="T38" fmla="*/ 2291 w 6849"/>
                <a:gd name="T39" fmla="*/ 5668 h 6825"/>
                <a:gd name="T40" fmla="*/ 2747 w 6849"/>
                <a:gd name="T41" fmla="*/ 6636 h 6825"/>
                <a:gd name="T42" fmla="*/ 3856 w 6849"/>
                <a:gd name="T43" fmla="*/ 6822 h 6825"/>
                <a:gd name="T44" fmla="*/ 4216 w 6849"/>
                <a:gd name="T45" fmla="*/ 5799 h 6825"/>
                <a:gd name="T46" fmla="*/ 4559 w 6849"/>
                <a:gd name="T47" fmla="*/ 6131 h 6825"/>
                <a:gd name="T48" fmla="*/ 6211 w 6849"/>
                <a:gd name="T49" fmla="*/ 6525 h 6825"/>
                <a:gd name="T50" fmla="*/ 6604 w 6849"/>
                <a:gd name="T51" fmla="*/ 6825 h 6825"/>
                <a:gd name="T52" fmla="*/ 6761 w 6849"/>
                <a:gd name="T53" fmla="*/ 6445 h 6825"/>
                <a:gd name="T54" fmla="*/ 4251 w 6849"/>
                <a:gd name="T55" fmla="*/ 4250 h 6825"/>
                <a:gd name="T56" fmla="*/ 3411 w 6849"/>
                <a:gd name="T57" fmla="*/ 4597 h 6825"/>
                <a:gd name="T58" fmla="*/ 3411 w 6849"/>
                <a:gd name="T59" fmla="*/ 2224 h 6825"/>
                <a:gd name="T60" fmla="*/ 4257 w 6849"/>
                <a:gd name="T61" fmla="*/ 4244 h 6825"/>
                <a:gd name="T62" fmla="*/ 5280 w 6849"/>
                <a:gd name="T63" fmla="*/ 5280 h 6825"/>
                <a:gd name="T64" fmla="*/ 5793 w 6849"/>
                <a:gd name="T65" fmla="*/ 6106 h 6825"/>
                <a:gd name="T66" fmla="*/ 4599 w 6849"/>
                <a:gd name="T67" fmla="*/ 4599 h 6825"/>
                <a:gd name="T68" fmla="*/ 6106 w 6849"/>
                <a:gd name="T69" fmla="*/ 5790 h 6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9" h="6825">
                  <a:moveTo>
                    <a:pt x="6761" y="6445"/>
                  </a:moveTo>
                  <a:lnTo>
                    <a:pt x="6525" y="6210"/>
                  </a:lnTo>
                  <a:cubicBezTo>
                    <a:pt x="6566" y="5897"/>
                    <a:pt x="6623" y="5049"/>
                    <a:pt x="6132" y="4559"/>
                  </a:cubicBezTo>
                  <a:cubicBezTo>
                    <a:pt x="6031" y="4457"/>
                    <a:pt x="5906" y="4375"/>
                    <a:pt x="5764" y="4309"/>
                  </a:cubicBezTo>
                  <a:cubicBezTo>
                    <a:pt x="5776" y="4277"/>
                    <a:pt x="5788" y="4246"/>
                    <a:pt x="5799" y="4214"/>
                  </a:cubicBezTo>
                  <a:lnTo>
                    <a:pt x="6636" y="4075"/>
                  </a:lnTo>
                  <a:cubicBezTo>
                    <a:pt x="6744" y="4057"/>
                    <a:pt x="6822" y="3965"/>
                    <a:pt x="6822" y="3856"/>
                  </a:cubicBezTo>
                  <a:lnTo>
                    <a:pt x="6822" y="2966"/>
                  </a:lnTo>
                  <a:cubicBezTo>
                    <a:pt x="6822" y="2857"/>
                    <a:pt x="6743" y="2764"/>
                    <a:pt x="6636" y="2746"/>
                  </a:cubicBezTo>
                  <a:lnTo>
                    <a:pt x="5799" y="2607"/>
                  </a:lnTo>
                  <a:cubicBezTo>
                    <a:pt x="5763" y="2497"/>
                    <a:pt x="5719" y="2391"/>
                    <a:pt x="5669" y="2290"/>
                  </a:cubicBezTo>
                  <a:lnTo>
                    <a:pt x="6162" y="1600"/>
                  </a:lnTo>
                  <a:cubicBezTo>
                    <a:pt x="6226" y="1512"/>
                    <a:pt x="6215" y="1390"/>
                    <a:pt x="6138" y="1313"/>
                  </a:cubicBezTo>
                  <a:lnTo>
                    <a:pt x="5508" y="685"/>
                  </a:lnTo>
                  <a:cubicBezTo>
                    <a:pt x="5431" y="608"/>
                    <a:pt x="5310" y="598"/>
                    <a:pt x="5222" y="661"/>
                  </a:cubicBezTo>
                  <a:lnTo>
                    <a:pt x="4531" y="1154"/>
                  </a:lnTo>
                  <a:cubicBezTo>
                    <a:pt x="4430" y="1103"/>
                    <a:pt x="4324" y="1060"/>
                    <a:pt x="4216" y="1023"/>
                  </a:cubicBezTo>
                  <a:lnTo>
                    <a:pt x="4075" y="185"/>
                  </a:lnTo>
                  <a:cubicBezTo>
                    <a:pt x="4057" y="78"/>
                    <a:pt x="3965" y="0"/>
                    <a:pt x="3856" y="0"/>
                  </a:cubicBezTo>
                  <a:lnTo>
                    <a:pt x="2966" y="0"/>
                  </a:lnTo>
                  <a:cubicBezTo>
                    <a:pt x="2857" y="0"/>
                    <a:pt x="2765" y="78"/>
                    <a:pt x="2747" y="186"/>
                  </a:cubicBezTo>
                  <a:lnTo>
                    <a:pt x="2608" y="1023"/>
                  </a:lnTo>
                  <a:cubicBezTo>
                    <a:pt x="2500" y="1059"/>
                    <a:pt x="2394" y="1103"/>
                    <a:pt x="2291" y="1154"/>
                  </a:cubicBezTo>
                  <a:lnTo>
                    <a:pt x="1600" y="661"/>
                  </a:lnTo>
                  <a:cubicBezTo>
                    <a:pt x="1512" y="598"/>
                    <a:pt x="1391" y="608"/>
                    <a:pt x="1314" y="685"/>
                  </a:cubicBezTo>
                  <a:lnTo>
                    <a:pt x="685" y="1314"/>
                  </a:lnTo>
                  <a:cubicBezTo>
                    <a:pt x="608" y="1391"/>
                    <a:pt x="598" y="1512"/>
                    <a:pt x="661" y="1600"/>
                  </a:cubicBezTo>
                  <a:lnTo>
                    <a:pt x="1154" y="2291"/>
                  </a:lnTo>
                  <a:cubicBezTo>
                    <a:pt x="1103" y="2393"/>
                    <a:pt x="1060" y="2499"/>
                    <a:pt x="1024" y="2608"/>
                  </a:cubicBezTo>
                  <a:lnTo>
                    <a:pt x="186" y="2746"/>
                  </a:lnTo>
                  <a:cubicBezTo>
                    <a:pt x="79" y="2764"/>
                    <a:pt x="0" y="2857"/>
                    <a:pt x="0" y="2966"/>
                  </a:cubicBezTo>
                  <a:lnTo>
                    <a:pt x="0" y="3856"/>
                  </a:lnTo>
                  <a:cubicBezTo>
                    <a:pt x="0" y="3965"/>
                    <a:pt x="79" y="4057"/>
                    <a:pt x="186" y="4075"/>
                  </a:cubicBezTo>
                  <a:lnTo>
                    <a:pt x="1024" y="4214"/>
                  </a:lnTo>
                  <a:cubicBezTo>
                    <a:pt x="1060" y="4322"/>
                    <a:pt x="1103" y="4428"/>
                    <a:pt x="1154" y="4531"/>
                  </a:cubicBezTo>
                  <a:lnTo>
                    <a:pt x="661" y="5222"/>
                  </a:lnTo>
                  <a:cubicBezTo>
                    <a:pt x="598" y="5310"/>
                    <a:pt x="608" y="5431"/>
                    <a:pt x="685" y="5508"/>
                  </a:cubicBezTo>
                  <a:lnTo>
                    <a:pt x="1314" y="6137"/>
                  </a:lnTo>
                  <a:cubicBezTo>
                    <a:pt x="1391" y="6214"/>
                    <a:pt x="1512" y="6224"/>
                    <a:pt x="1600" y="6161"/>
                  </a:cubicBezTo>
                  <a:lnTo>
                    <a:pt x="2291" y="5668"/>
                  </a:lnTo>
                  <a:cubicBezTo>
                    <a:pt x="2394" y="5719"/>
                    <a:pt x="2500" y="5762"/>
                    <a:pt x="2608" y="5799"/>
                  </a:cubicBezTo>
                  <a:lnTo>
                    <a:pt x="2747" y="6636"/>
                  </a:lnTo>
                  <a:cubicBezTo>
                    <a:pt x="2765" y="6743"/>
                    <a:pt x="2857" y="6822"/>
                    <a:pt x="2966" y="6822"/>
                  </a:cubicBezTo>
                  <a:lnTo>
                    <a:pt x="3856" y="6822"/>
                  </a:lnTo>
                  <a:cubicBezTo>
                    <a:pt x="3965" y="6822"/>
                    <a:pt x="4057" y="6743"/>
                    <a:pt x="4075" y="6636"/>
                  </a:cubicBezTo>
                  <a:lnTo>
                    <a:pt x="4216" y="5799"/>
                  </a:lnTo>
                  <a:cubicBezTo>
                    <a:pt x="4247" y="5788"/>
                    <a:pt x="4278" y="5775"/>
                    <a:pt x="4309" y="5764"/>
                  </a:cubicBezTo>
                  <a:cubicBezTo>
                    <a:pt x="4375" y="5906"/>
                    <a:pt x="4458" y="6031"/>
                    <a:pt x="4559" y="6131"/>
                  </a:cubicBezTo>
                  <a:cubicBezTo>
                    <a:pt x="4903" y="6476"/>
                    <a:pt x="5423" y="6551"/>
                    <a:pt x="5811" y="6551"/>
                  </a:cubicBezTo>
                  <a:cubicBezTo>
                    <a:pt x="5977" y="6551"/>
                    <a:pt x="6117" y="6537"/>
                    <a:pt x="6211" y="6525"/>
                  </a:cubicBezTo>
                  <a:lnTo>
                    <a:pt x="6447" y="6760"/>
                  </a:lnTo>
                  <a:cubicBezTo>
                    <a:pt x="6491" y="6803"/>
                    <a:pt x="6547" y="6825"/>
                    <a:pt x="6604" y="6825"/>
                  </a:cubicBezTo>
                  <a:cubicBezTo>
                    <a:pt x="6661" y="6825"/>
                    <a:pt x="6718" y="6803"/>
                    <a:pt x="6762" y="6759"/>
                  </a:cubicBezTo>
                  <a:cubicBezTo>
                    <a:pt x="6849" y="6672"/>
                    <a:pt x="6848" y="6531"/>
                    <a:pt x="6761" y="6445"/>
                  </a:cubicBezTo>
                  <a:close/>
                  <a:moveTo>
                    <a:pt x="4257" y="4244"/>
                  </a:moveTo>
                  <a:cubicBezTo>
                    <a:pt x="4255" y="4246"/>
                    <a:pt x="4253" y="4248"/>
                    <a:pt x="4251" y="4250"/>
                  </a:cubicBezTo>
                  <a:cubicBezTo>
                    <a:pt x="4249" y="4252"/>
                    <a:pt x="4246" y="4254"/>
                    <a:pt x="4244" y="4256"/>
                  </a:cubicBezTo>
                  <a:cubicBezTo>
                    <a:pt x="4021" y="4476"/>
                    <a:pt x="3725" y="4597"/>
                    <a:pt x="3411" y="4597"/>
                  </a:cubicBezTo>
                  <a:cubicBezTo>
                    <a:pt x="2757" y="4597"/>
                    <a:pt x="2225" y="4065"/>
                    <a:pt x="2225" y="3411"/>
                  </a:cubicBezTo>
                  <a:cubicBezTo>
                    <a:pt x="2225" y="2757"/>
                    <a:pt x="2757" y="2224"/>
                    <a:pt x="3411" y="2224"/>
                  </a:cubicBezTo>
                  <a:cubicBezTo>
                    <a:pt x="4065" y="2224"/>
                    <a:pt x="4598" y="2757"/>
                    <a:pt x="4598" y="3411"/>
                  </a:cubicBezTo>
                  <a:cubicBezTo>
                    <a:pt x="4598" y="3724"/>
                    <a:pt x="4476" y="4020"/>
                    <a:pt x="4257" y="4244"/>
                  </a:cubicBezTo>
                  <a:close/>
                  <a:moveTo>
                    <a:pt x="5594" y="5279"/>
                  </a:moveTo>
                  <a:cubicBezTo>
                    <a:pt x="5507" y="5192"/>
                    <a:pt x="5366" y="5193"/>
                    <a:pt x="5280" y="5280"/>
                  </a:cubicBezTo>
                  <a:cubicBezTo>
                    <a:pt x="5193" y="5367"/>
                    <a:pt x="5193" y="5507"/>
                    <a:pt x="5280" y="5594"/>
                  </a:cubicBezTo>
                  <a:lnTo>
                    <a:pt x="5793" y="6106"/>
                  </a:lnTo>
                  <a:cubicBezTo>
                    <a:pt x="5223" y="6101"/>
                    <a:pt x="4801" y="5942"/>
                    <a:pt x="4649" y="5407"/>
                  </a:cubicBezTo>
                  <a:cubicBezTo>
                    <a:pt x="4577" y="5156"/>
                    <a:pt x="4571" y="4860"/>
                    <a:pt x="4599" y="4599"/>
                  </a:cubicBezTo>
                  <a:cubicBezTo>
                    <a:pt x="5000" y="4556"/>
                    <a:pt x="5534" y="4588"/>
                    <a:pt x="5817" y="4873"/>
                  </a:cubicBezTo>
                  <a:cubicBezTo>
                    <a:pt x="6040" y="5097"/>
                    <a:pt x="6103" y="5474"/>
                    <a:pt x="6106" y="5790"/>
                  </a:cubicBezTo>
                  <a:lnTo>
                    <a:pt x="5594" y="5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8">
                <a:extLst>
                  <a:ext uri="{FF2B5EF4-FFF2-40B4-BE49-F238E27FC236}">
                    <a16:creationId xmlns:a16="http://schemas.microsoft.com/office/drawing/2014/main" id="{50B846F9-A41B-4CFF-84F4-982C8F08CBC7}"/>
                  </a:ext>
                </a:extLst>
              </p:cNvPr>
              <p:cNvSpPr/>
              <p:nvPr/>
            </p:nvSpPr>
            <p:spPr>
              <a:xfrm>
                <a:off x="909269" y="2332374"/>
                <a:ext cx="10203536" cy="2396599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对于任意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End Entity (IP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地址为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𝒊𝒑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域名为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𝑫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所部署的证书链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为叶证书，且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为证书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𝑺𝒖𝒃𝒋𝒆𝒄𝒕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𝑺𝑨𝑵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对象，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为公钥，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为签发者：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2.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证书信息完备性：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证书的各个字段完整，且证书的吊销和日志状态能够被验证</a:t>
                </a:r>
                <a:endParaRPr lang="en-US" altLang="zh-CN" sz="1600" b="1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）吊销完备性：能够及时准确查询到所有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的吊销状态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CT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完备性：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存在至少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2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个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SCT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记录，并且可以通过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CT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日志记录验证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）其他信息完备性：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其他所有字段能够遵循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RFC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或者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CABF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文档中的要求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mc:Choice>
        <mc:Fallback>
          <p:sp>
            <p:nvSpPr>
              <p:cNvPr id="45" name="矩形 48">
                <a:extLst>
                  <a:ext uri="{FF2B5EF4-FFF2-40B4-BE49-F238E27FC236}">
                    <a16:creationId xmlns:a16="http://schemas.microsoft.com/office/drawing/2014/main" id="{50B846F9-A41B-4CFF-84F4-982C8F0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9" y="2332374"/>
                <a:ext cx="10203536" cy="2396599"/>
              </a:xfrm>
              <a:prstGeom prst="rect">
                <a:avLst/>
              </a:prstGeom>
              <a:blipFill>
                <a:blip r:embed="rId17"/>
                <a:stretch>
                  <a:fillRect l="-239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5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Group 27">
            <a:extLst>
              <a:ext uri="{FF2B5EF4-FFF2-40B4-BE49-F238E27FC236}">
                <a16:creationId xmlns:a16="http://schemas.microsoft.com/office/drawing/2014/main" id="{68A81F75-3305-4956-8F8C-43E1E6974FF7}"/>
              </a:ext>
            </a:extLst>
          </p:cNvPr>
          <p:cNvGrpSpPr/>
          <p:nvPr/>
        </p:nvGrpSpPr>
        <p:grpSpPr>
          <a:xfrm>
            <a:off x="821024" y="1547481"/>
            <a:ext cx="10517536" cy="581547"/>
            <a:chOff x="994227" y="1486351"/>
            <a:chExt cx="10203536" cy="58154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382BDFE-7E15-4453-9CEA-34B0FED26931}"/>
                </a:ext>
              </a:extLst>
            </p:cNvPr>
            <p:cNvSpPr/>
            <p:nvPr/>
          </p:nvSpPr>
          <p:spPr>
            <a:xfrm>
              <a:off x="1839578" y="1606972"/>
              <a:ext cx="3028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Web-PKI </a:t>
              </a:r>
              <a:r>
                <a:rPr lang="zh-CN" altLang="en-US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可信性测绘定义：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4245F96-7018-465F-9F54-E1CFB24E3001}"/>
                </a:ext>
              </a:extLst>
            </p:cNvPr>
            <p:cNvGrpSpPr/>
            <p:nvPr/>
          </p:nvGrpSpPr>
          <p:grpSpPr>
            <a:xfrm>
              <a:off x="994227" y="1486351"/>
              <a:ext cx="10203536" cy="581547"/>
              <a:chOff x="899885" y="1613448"/>
              <a:chExt cx="12223708" cy="69668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260A62E1-7A71-4573-8AE9-0FFCD51B458B}"/>
                  </a:ext>
                </a:extLst>
              </p:cNvPr>
              <p:cNvSpPr/>
              <p:nvPr/>
            </p:nvSpPr>
            <p:spPr>
              <a:xfrm>
                <a:off x="899885" y="1613448"/>
                <a:ext cx="696686" cy="696686"/>
              </a:xfrm>
              <a:prstGeom prst="roundRect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D5974541-C57D-4EDC-A02F-FB4AA2EFDC1E}"/>
                  </a:ext>
                </a:extLst>
              </p:cNvPr>
              <p:cNvSpPr/>
              <p:nvPr/>
            </p:nvSpPr>
            <p:spPr>
              <a:xfrm>
                <a:off x="1781522" y="1613448"/>
                <a:ext cx="11342071" cy="696686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1" name="iconfont-1191-866883">
              <a:extLst>
                <a:ext uri="{FF2B5EF4-FFF2-40B4-BE49-F238E27FC236}">
                  <a16:creationId xmlns:a16="http://schemas.microsoft.com/office/drawing/2014/main" id="{3BBBDB0E-636A-48A8-9683-6B81B01705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1582" y="1606061"/>
              <a:ext cx="340980" cy="339283"/>
            </a:xfrm>
            <a:custGeom>
              <a:avLst/>
              <a:gdLst>
                <a:gd name="T0" fmla="*/ 6525 w 6849"/>
                <a:gd name="T1" fmla="*/ 6210 h 6825"/>
                <a:gd name="T2" fmla="*/ 5764 w 6849"/>
                <a:gd name="T3" fmla="*/ 4309 h 6825"/>
                <a:gd name="T4" fmla="*/ 6636 w 6849"/>
                <a:gd name="T5" fmla="*/ 4075 h 6825"/>
                <a:gd name="T6" fmla="*/ 6822 w 6849"/>
                <a:gd name="T7" fmla="*/ 2966 h 6825"/>
                <a:gd name="T8" fmla="*/ 5799 w 6849"/>
                <a:gd name="T9" fmla="*/ 2607 h 6825"/>
                <a:gd name="T10" fmla="*/ 6162 w 6849"/>
                <a:gd name="T11" fmla="*/ 1600 h 6825"/>
                <a:gd name="T12" fmla="*/ 5508 w 6849"/>
                <a:gd name="T13" fmla="*/ 685 h 6825"/>
                <a:gd name="T14" fmla="*/ 4531 w 6849"/>
                <a:gd name="T15" fmla="*/ 1154 h 6825"/>
                <a:gd name="T16" fmla="*/ 4075 w 6849"/>
                <a:gd name="T17" fmla="*/ 185 h 6825"/>
                <a:gd name="T18" fmla="*/ 2966 w 6849"/>
                <a:gd name="T19" fmla="*/ 0 h 6825"/>
                <a:gd name="T20" fmla="*/ 2608 w 6849"/>
                <a:gd name="T21" fmla="*/ 1023 h 6825"/>
                <a:gd name="T22" fmla="*/ 1600 w 6849"/>
                <a:gd name="T23" fmla="*/ 661 h 6825"/>
                <a:gd name="T24" fmla="*/ 685 w 6849"/>
                <a:gd name="T25" fmla="*/ 1314 h 6825"/>
                <a:gd name="T26" fmla="*/ 1154 w 6849"/>
                <a:gd name="T27" fmla="*/ 2291 h 6825"/>
                <a:gd name="T28" fmla="*/ 186 w 6849"/>
                <a:gd name="T29" fmla="*/ 2746 h 6825"/>
                <a:gd name="T30" fmla="*/ 0 w 6849"/>
                <a:gd name="T31" fmla="*/ 3856 h 6825"/>
                <a:gd name="T32" fmla="*/ 1024 w 6849"/>
                <a:gd name="T33" fmla="*/ 4214 h 6825"/>
                <a:gd name="T34" fmla="*/ 661 w 6849"/>
                <a:gd name="T35" fmla="*/ 5222 h 6825"/>
                <a:gd name="T36" fmla="*/ 1314 w 6849"/>
                <a:gd name="T37" fmla="*/ 6137 h 6825"/>
                <a:gd name="T38" fmla="*/ 2291 w 6849"/>
                <a:gd name="T39" fmla="*/ 5668 h 6825"/>
                <a:gd name="T40" fmla="*/ 2747 w 6849"/>
                <a:gd name="T41" fmla="*/ 6636 h 6825"/>
                <a:gd name="T42" fmla="*/ 3856 w 6849"/>
                <a:gd name="T43" fmla="*/ 6822 h 6825"/>
                <a:gd name="T44" fmla="*/ 4216 w 6849"/>
                <a:gd name="T45" fmla="*/ 5799 h 6825"/>
                <a:gd name="T46" fmla="*/ 4559 w 6849"/>
                <a:gd name="T47" fmla="*/ 6131 h 6825"/>
                <a:gd name="T48" fmla="*/ 6211 w 6849"/>
                <a:gd name="T49" fmla="*/ 6525 h 6825"/>
                <a:gd name="T50" fmla="*/ 6604 w 6849"/>
                <a:gd name="T51" fmla="*/ 6825 h 6825"/>
                <a:gd name="T52" fmla="*/ 6761 w 6849"/>
                <a:gd name="T53" fmla="*/ 6445 h 6825"/>
                <a:gd name="T54" fmla="*/ 4251 w 6849"/>
                <a:gd name="T55" fmla="*/ 4250 h 6825"/>
                <a:gd name="T56" fmla="*/ 3411 w 6849"/>
                <a:gd name="T57" fmla="*/ 4597 h 6825"/>
                <a:gd name="T58" fmla="*/ 3411 w 6849"/>
                <a:gd name="T59" fmla="*/ 2224 h 6825"/>
                <a:gd name="T60" fmla="*/ 4257 w 6849"/>
                <a:gd name="T61" fmla="*/ 4244 h 6825"/>
                <a:gd name="T62" fmla="*/ 5280 w 6849"/>
                <a:gd name="T63" fmla="*/ 5280 h 6825"/>
                <a:gd name="T64" fmla="*/ 5793 w 6849"/>
                <a:gd name="T65" fmla="*/ 6106 h 6825"/>
                <a:gd name="T66" fmla="*/ 4599 w 6849"/>
                <a:gd name="T67" fmla="*/ 4599 h 6825"/>
                <a:gd name="T68" fmla="*/ 6106 w 6849"/>
                <a:gd name="T69" fmla="*/ 5790 h 6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9" h="6825">
                  <a:moveTo>
                    <a:pt x="6761" y="6445"/>
                  </a:moveTo>
                  <a:lnTo>
                    <a:pt x="6525" y="6210"/>
                  </a:lnTo>
                  <a:cubicBezTo>
                    <a:pt x="6566" y="5897"/>
                    <a:pt x="6623" y="5049"/>
                    <a:pt x="6132" y="4559"/>
                  </a:cubicBezTo>
                  <a:cubicBezTo>
                    <a:pt x="6031" y="4457"/>
                    <a:pt x="5906" y="4375"/>
                    <a:pt x="5764" y="4309"/>
                  </a:cubicBezTo>
                  <a:cubicBezTo>
                    <a:pt x="5776" y="4277"/>
                    <a:pt x="5788" y="4246"/>
                    <a:pt x="5799" y="4214"/>
                  </a:cubicBezTo>
                  <a:lnTo>
                    <a:pt x="6636" y="4075"/>
                  </a:lnTo>
                  <a:cubicBezTo>
                    <a:pt x="6744" y="4057"/>
                    <a:pt x="6822" y="3965"/>
                    <a:pt x="6822" y="3856"/>
                  </a:cubicBezTo>
                  <a:lnTo>
                    <a:pt x="6822" y="2966"/>
                  </a:lnTo>
                  <a:cubicBezTo>
                    <a:pt x="6822" y="2857"/>
                    <a:pt x="6743" y="2764"/>
                    <a:pt x="6636" y="2746"/>
                  </a:cubicBezTo>
                  <a:lnTo>
                    <a:pt x="5799" y="2607"/>
                  </a:lnTo>
                  <a:cubicBezTo>
                    <a:pt x="5763" y="2497"/>
                    <a:pt x="5719" y="2391"/>
                    <a:pt x="5669" y="2290"/>
                  </a:cubicBezTo>
                  <a:lnTo>
                    <a:pt x="6162" y="1600"/>
                  </a:lnTo>
                  <a:cubicBezTo>
                    <a:pt x="6226" y="1512"/>
                    <a:pt x="6215" y="1390"/>
                    <a:pt x="6138" y="1313"/>
                  </a:cubicBezTo>
                  <a:lnTo>
                    <a:pt x="5508" y="685"/>
                  </a:lnTo>
                  <a:cubicBezTo>
                    <a:pt x="5431" y="608"/>
                    <a:pt x="5310" y="598"/>
                    <a:pt x="5222" y="661"/>
                  </a:cubicBezTo>
                  <a:lnTo>
                    <a:pt x="4531" y="1154"/>
                  </a:lnTo>
                  <a:cubicBezTo>
                    <a:pt x="4430" y="1103"/>
                    <a:pt x="4324" y="1060"/>
                    <a:pt x="4216" y="1023"/>
                  </a:cubicBezTo>
                  <a:lnTo>
                    <a:pt x="4075" y="185"/>
                  </a:lnTo>
                  <a:cubicBezTo>
                    <a:pt x="4057" y="78"/>
                    <a:pt x="3965" y="0"/>
                    <a:pt x="3856" y="0"/>
                  </a:cubicBezTo>
                  <a:lnTo>
                    <a:pt x="2966" y="0"/>
                  </a:lnTo>
                  <a:cubicBezTo>
                    <a:pt x="2857" y="0"/>
                    <a:pt x="2765" y="78"/>
                    <a:pt x="2747" y="186"/>
                  </a:cubicBezTo>
                  <a:lnTo>
                    <a:pt x="2608" y="1023"/>
                  </a:lnTo>
                  <a:cubicBezTo>
                    <a:pt x="2500" y="1059"/>
                    <a:pt x="2394" y="1103"/>
                    <a:pt x="2291" y="1154"/>
                  </a:cubicBezTo>
                  <a:lnTo>
                    <a:pt x="1600" y="661"/>
                  </a:lnTo>
                  <a:cubicBezTo>
                    <a:pt x="1512" y="598"/>
                    <a:pt x="1391" y="608"/>
                    <a:pt x="1314" y="685"/>
                  </a:cubicBezTo>
                  <a:lnTo>
                    <a:pt x="685" y="1314"/>
                  </a:lnTo>
                  <a:cubicBezTo>
                    <a:pt x="608" y="1391"/>
                    <a:pt x="598" y="1512"/>
                    <a:pt x="661" y="1600"/>
                  </a:cubicBezTo>
                  <a:lnTo>
                    <a:pt x="1154" y="2291"/>
                  </a:lnTo>
                  <a:cubicBezTo>
                    <a:pt x="1103" y="2393"/>
                    <a:pt x="1060" y="2499"/>
                    <a:pt x="1024" y="2608"/>
                  </a:cubicBezTo>
                  <a:lnTo>
                    <a:pt x="186" y="2746"/>
                  </a:lnTo>
                  <a:cubicBezTo>
                    <a:pt x="79" y="2764"/>
                    <a:pt x="0" y="2857"/>
                    <a:pt x="0" y="2966"/>
                  </a:cubicBezTo>
                  <a:lnTo>
                    <a:pt x="0" y="3856"/>
                  </a:lnTo>
                  <a:cubicBezTo>
                    <a:pt x="0" y="3965"/>
                    <a:pt x="79" y="4057"/>
                    <a:pt x="186" y="4075"/>
                  </a:cubicBezTo>
                  <a:lnTo>
                    <a:pt x="1024" y="4214"/>
                  </a:lnTo>
                  <a:cubicBezTo>
                    <a:pt x="1060" y="4322"/>
                    <a:pt x="1103" y="4428"/>
                    <a:pt x="1154" y="4531"/>
                  </a:cubicBezTo>
                  <a:lnTo>
                    <a:pt x="661" y="5222"/>
                  </a:lnTo>
                  <a:cubicBezTo>
                    <a:pt x="598" y="5310"/>
                    <a:pt x="608" y="5431"/>
                    <a:pt x="685" y="5508"/>
                  </a:cubicBezTo>
                  <a:lnTo>
                    <a:pt x="1314" y="6137"/>
                  </a:lnTo>
                  <a:cubicBezTo>
                    <a:pt x="1391" y="6214"/>
                    <a:pt x="1512" y="6224"/>
                    <a:pt x="1600" y="6161"/>
                  </a:cubicBezTo>
                  <a:lnTo>
                    <a:pt x="2291" y="5668"/>
                  </a:lnTo>
                  <a:cubicBezTo>
                    <a:pt x="2394" y="5719"/>
                    <a:pt x="2500" y="5762"/>
                    <a:pt x="2608" y="5799"/>
                  </a:cubicBezTo>
                  <a:lnTo>
                    <a:pt x="2747" y="6636"/>
                  </a:lnTo>
                  <a:cubicBezTo>
                    <a:pt x="2765" y="6743"/>
                    <a:pt x="2857" y="6822"/>
                    <a:pt x="2966" y="6822"/>
                  </a:cubicBezTo>
                  <a:lnTo>
                    <a:pt x="3856" y="6822"/>
                  </a:lnTo>
                  <a:cubicBezTo>
                    <a:pt x="3965" y="6822"/>
                    <a:pt x="4057" y="6743"/>
                    <a:pt x="4075" y="6636"/>
                  </a:cubicBezTo>
                  <a:lnTo>
                    <a:pt x="4216" y="5799"/>
                  </a:lnTo>
                  <a:cubicBezTo>
                    <a:pt x="4247" y="5788"/>
                    <a:pt x="4278" y="5775"/>
                    <a:pt x="4309" y="5764"/>
                  </a:cubicBezTo>
                  <a:cubicBezTo>
                    <a:pt x="4375" y="5906"/>
                    <a:pt x="4458" y="6031"/>
                    <a:pt x="4559" y="6131"/>
                  </a:cubicBezTo>
                  <a:cubicBezTo>
                    <a:pt x="4903" y="6476"/>
                    <a:pt x="5423" y="6551"/>
                    <a:pt x="5811" y="6551"/>
                  </a:cubicBezTo>
                  <a:cubicBezTo>
                    <a:pt x="5977" y="6551"/>
                    <a:pt x="6117" y="6537"/>
                    <a:pt x="6211" y="6525"/>
                  </a:cubicBezTo>
                  <a:lnTo>
                    <a:pt x="6447" y="6760"/>
                  </a:lnTo>
                  <a:cubicBezTo>
                    <a:pt x="6491" y="6803"/>
                    <a:pt x="6547" y="6825"/>
                    <a:pt x="6604" y="6825"/>
                  </a:cubicBezTo>
                  <a:cubicBezTo>
                    <a:pt x="6661" y="6825"/>
                    <a:pt x="6718" y="6803"/>
                    <a:pt x="6762" y="6759"/>
                  </a:cubicBezTo>
                  <a:cubicBezTo>
                    <a:pt x="6849" y="6672"/>
                    <a:pt x="6848" y="6531"/>
                    <a:pt x="6761" y="6445"/>
                  </a:cubicBezTo>
                  <a:close/>
                  <a:moveTo>
                    <a:pt x="4257" y="4244"/>
                  </a:moveTo>
                  <a:cubicBezTo>
                    <a:pt x="4255" y="4246"/>
                    <a:pt x="4253" y="4248"/>
                    <a:pt x="4251" y="4250"/>
                  </a:cubicBezTo>
                  <a:cubicBezTo>
                    <a:pt x="4249" y="4252"/>
                    <a:pt x="4246" y="4254"/>
                    <a:pt x="4244" y="4256"/>
                  </a:cubicBezTo>
                  <a:cubicBezTo>
                    <a:pt x="4021" y="4476"/>
                    <a:pt x="3725" y="4597"/>
                    <a:pt x="3411" y="4597"/>
                  </a:cubicBezTo>
                  <a:cubicBezTo>
                    <a:pt x="2757" y="4597"/>
                    <a:pt x="2225" y="4065"/>
                    <a:pt x="2225" y="3411"/>
                  </a:cubicBezTo>
                  <a:cubicBezTo>
                    <a:pt x="2225" y="2757"/>
                    <a:pt x="2757" y="2224"/>
                    <a:pt x="3411" y="2224"/>
                  </a:cubicBezTo>
                  <a:cubicBezTo>
                    <a:pt x="4065" y="2224"/>
                    <a:pt x="4598" y="2757"/>
                    <a:pt x="4598" y="3411"/>
                  </a:cubicBezTo>
                  <a:cubicBezTo>
                    <a:pt x="4598" y="3724"/>
                    <a:pt x="4476" y="4020"/>
                    <a:pt x="4257" y="4244"/>
                  </a:cubicBezTo>
                  <a:close/>
                  <a:moveTo>
                    <a:pt x="5594" y="5279"/>
                  </a:moveTo>
                  <a:cubicBezTo>
                    <a:pt x="5507" y="5192"/>
                    <a:pt x="5366" y="5193"/>
                    <a:pt x="5280" y="5280"/>
                  </a:cubicBezTo>
                  <a:cubicBezTo>
                    <a:pt x="5193" y="5367"/>
                    <a:pt x="5193" y="5507"/>
                    <a:pt x="5280" y="5594"/>
                  </a:cubicBezTo>
                  <a:lnTo>
                    <a:pt x="5793" y="6106"/>
                  </a:lnTo>
                  <a:cubicBezTo>
                    <a:pt x="5223" y="6101"/>
                    <a:pt x="4801" y="5942"/>
                    <a:pt x="4649" y="5407"/>
                  </a:cubicBezTo>
                  <a:cubicBezTo>
                    <a:pt x="4577" y="5156"/>
                    <a:pt x="4571" y="4860"/>
                    <a:pt x="4599" y="4599"/>
                  </a:cubicBezTo>
                  <a:cubicBezTo>
                    <a:pt x="5000" y="4556"/>
                    <a:pt x="5534" y="4588"/>
                    <a:pt x="5817" y="4873"/>
                  </a:cubicBezTo>
                  <a:cubicBezTo>
                    <a:pt x="6040" y="5097"/>
                    <a:pt x="6103" y="5474"/>
                    <a:pt x="6106" y="5790"/>
                  </a:cubicBezTo>
                  <a:lnTo>
                    <a:pt x="5594" y="5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8">
                <a:extLst>
                  <a:ext uri="{FF2B5EF4-FFF2-40B4-BE49-F238E27FC236}">
                    <a16:creationId xmlns:a16="http://schemas.microsoft.com/office/drawing/2014/main" id="{50B846F9-A41B-4CFF-84F4-982C8F08CBC7}"/>
                  </a:ext>
                </a:extLst>
              </p:cNvPr>
              <p:cNvSpPr/>
              <p:nvPr/>
            </p:nvSpPr>
            <p:spPr>
              <a:xfrm>
                <a:off x="909269" y="2332375"/>
                <a:ext cx="10203536" cy="202372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对于任意 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End Entity (IP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地址为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𝒊𝒑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域名为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𝑫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所部署的证书链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为叶证书，且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为证书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𝑺𝒖𝒃𝒋𝒆𝒄𝒕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𝑺𝑨𝑵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对象，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为公钥，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为签发者：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3.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证书信息一致性：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证书的字段信息反映的所有者与提供证书的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End Entity 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一致</a:t>
                </a:r>
                <a:endParaRPr lang="en-US" altLang="zh-CN" sz="1600" b="1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）证书部署一致性：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𝑫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的内容需一致，判断是否部署错误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）证书密钥一致性：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𝑲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的所有者需一致，判断证书密钥是否被第三方获取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）证书管理一致性：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与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𝒊𝒑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的所有者需一致，判断是否为第三方授权认证</a:t>
                </a:r>
                <a:endParaRPr lang="en-US" altLang="zh-CN" sz="16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mc:Choice>
        <mc:Fallback>
          <p:sp>
            <p:nvSpPr>
              <p:cNvPr id="45" name="矩形 48">
                <a:extLst>
                  <a:ext uri="{FF2B5EF4-FFF2-40B4-BE49-F238E27FC236}">
                    <a16:creationId xmlns:a16="http://schemas.microsoft.com/office/drawing/2014/main" id="{50B846F9-A41B-4CFF-84F4-982C8F08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9" y="2332375"/>
                <a:ext cx="10203536" cy="2023726"/>
              </a:xfrm>
              <a:prstGeom prst="rect">
                <a:avLst/>
              </a:prstGeom>
              <a:blipFill>
                <a:blip r:embed="rId17"/>
                <a:stretch>
                  <a:fillRect l="-239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phic 25" descr="Computer with solid fill">
            <a:extLst>
              <a:ext uri="{FF2B5EF4-FFF2-40B4-BE49-F238E27FC236}">
                <a16:creationId xmlns:a16="http://schemas.microsoft.com/office/drawing/2014/main" id="{F2628FEA-0DD6-4C0E-B2C8-A6789DD387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769" y="4396119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108872-E0EC-4D42-9962-FD4471A95DD2}"/>
              </a:ext>
            </a:extLst>
          </p:cNvPr>
          <p:cNvSpPr txBox="1"/>
          <p:nvPr/>
        </p:nvSpPr>
        <p:spPr>
          <a:xfrm>
            <a:off x="446701" y="5236181"/>
            <a:ext cx="196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www.example.com</a:t>
            </a:r>
          </a:p>
        </p:txBody>
      </p:sp>
      <p:pic>
        <p:nvPicPr>
          <p:cNvPr id="32" name="Graphic 31" descr="Diploma roll with solid fill">
            <a:extLst>
              <a:ext uri="{FF2B5EF4-FFF2-40B4-BE49-F238E27FC236}">
                <a16:creationId xmlns:a16="http://schemas.microsoft.com/office/drawing/2014/main" id="{33FBB578-5E10-49F9-B335-503485A094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6181" y="5409957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F5F44B-4459-4AEF-BB91-CE37E027E372}"/>
              </a:ext>
            </a:extLst>
          </p:cNvPr>
          <p:cNvSpPr txBox="1"/>
          <p:nvPr/>
        </p:nvSpPr>
        <p:spPr>
          <a:xfrm>
            <a:off x="378539" y="6109727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hlinkClick r:id="rId22"/>
              </a:rPr>
              <a:t>www.example.cn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证书</a:t>
            </a:r>
            <a:endParaRPr lang="en-US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DABE32-412A-4835-9BA6-A5CDA087860D}"/>
              </a:ext>
            </a:extLst>
          </p:cNvPr>
          <p:cNvSpPr/>
          <p:nvPr/>
        </p:nvSpPr>
        <p:spPr>
          <a:xfrm>
            <a:off x="91053" y="4489218"/>
            <a:ext cx="2321845" cy="2023726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B1C07A-1071-4569-9CA9-BACD7820410B}"/>
              </a:ext>
            </a:extLst>
          </p:cNvPr>
          <p:cNvSpPr txBox="1"/>
          <p:nvPr/>
        </p:nvSpPr>
        <p:spPr>
          <a:xfrm>
            <a:off x="211338" y="4594512"/>
            <a:ext cx="12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(1)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E4FCE8-74BB-45B2-9F04-62EFEC017048}"/>
              </a:ext>
            </a:extLst>
          </p:cNvPr>
          <p:cNvSpPr txBox="1"/>
          <p:nvPr/>
        </p:nvSpPr>
        <p:spPr>
          <a:xfrm>
            <a:off x="9802392" y="4706028"/>
            <a:ext cx="158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CDN IP</a:t>
            </a:r>
            <a:r>
              <a:rPr lang="zh-CN" altLang="en-US" sz="1400" b="1" dirty="0"/>
              <a:t>地址部署</a:t>
            </a:r>
            <a:endParaRPr lang="en-US" altLang="zh-CN" sz="1400" b="1" dirty="0"/>
          </a:p>
        </p:txBody>
      </p:sp>
      <p:pic>
        <p:nvPicPr>
          <p:cNvPr id="52" name="Graphic 51" descr="Building with solid fill">
            <a:extLst>
              <a:ext uri="{FF2B5EF4-FFF2-40B4-BE49-F238E27FC236}">
                <a16:creationId xmlns:a16="http://schemas.microsoft.com/office/drawing/2014/main" id="{C0686955-EE80-47A4-BE1F-B25B0EA7961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17582" y="4926385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0ADBEC9-0BC4-4C4B-B724-3B849849F7D5}"/>
              </a:ext>
            </a:extLst>
          </p:cNvPr>
          <p:cNvSpPr txBox="1"/>
          <p:nvPr/>
        </p:nvSpPr>
        <p:spPr>
          <a:xfrm>
            <a:off x="1924797" y="5819169"/>
            <a:ext cx="20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CA1</a:t>
            </a:r>
            <a:endParaRPr lang="en-US" sz="1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5DE477-ED53-4CE6-88DF-17B068B9A3F7}"/>
              </a:ext>
            </a:extLst>
          </p:cNvPr>
          <p:cNvSpPr/>
          <p:nvPr/>
        </p:nvSpPr>
        <p:spPr>
          <a:xfrm>
            <a:off x="2558103" y="4489218"/>
            <a:ext cx="5001228" cy="201644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2459DC-E8FE-4045-8086-63535AF12A24}"/>
              </a:ext>
            </a:extLst>
          </p:cNvPr>
          <p:cNvSpPr txBox="1"/>
          <p:nvPr/>
        </p:nvSpPr>
        <p:spPr>
          <a:xfrm>
            <a:off x="2733948" y="4535631"/>
            <a:ext cx="12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(2)</a:t>
            </a:r>
            <a:endParaRPr lang="en-US" b="1" dirty="0"/>
          </a:p>
        </p:txBody>
      </p:sp>
      <p:pic>
        <p:nvPicPr>
          <p:cNvPr id="56" name="Graphic 55" descr="Diploma roll with solid fill">
            <a:extLst>
              <a:ext uri="{FF2B5EF4-FFF2-40B4-BE49-F238E27FC236}">
                <a16:creationId xmlns:a16="http://schemas.microsoft.com/office/drawing/2014/main" id="{404C3580-882F-42D6-A496-5137CD030E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71632" y="4942077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4491AB4-AB57-4284-8D68-69CEF84B0959}"/>
              </a:ext>
            </a:extLst>
          </p:cNvPr>
          <p:cNvSpPr txBox="1"/>
          <p:nvPr/>
        </p:nvSpPr>
        <p:spPr>
          <a:xfrm>
            <a:off x="3409140" y="5641847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CA </a:t>
            </a:r>
            <a:r>
              <a:rPr lang="zh-CN" altLang="en-US" sz="1400" b="1" dirty="0"/>
              <a:t>证书</a:t>
            </a:r>
            <a:endParaRPr lang="en-US" sz="1400" b="1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9FE76F9-8ABA-4A69-B9BA-81E845E54248}"/>
              </a:ext>
            </a:extLst>
          </p:cNvPr>
          <p:cNvSpPr/>
          <p:nvPr/>
        </p:nvSpPr>
        <p:spPr>
          <a:xfrm>
            <a:off x="4419622" y="5520397"/>
            <a:ext cx="1244048" cy="118611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F058D1-D228-46F4-A4FC-0441FE26D222}"/>
              </a:ext>
            </a:extLst>
          </p:cNvPr>
          <p:cNvSpPr txBox="1"/>
          <p:nvPr/>
        </p:nvSpPr>
        <p:spPr>
          <a:xfrm>
            <a:off x="4454944" y="5226214"/>
            <a:ext cx="159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合并、转卖</a:t>
            </a:r>
            <a:endParaRPr lang="en-US" sz="1400" b="1" dirty="0"/>
          </a:p>
        </p:txBody>
      </p:sp>
      <p:pic>
        <p:nvPicPr>
          <p:cNvPr id="60" name="Graphic 59" descr="Building with solid fill">
            <a:extLst>
              <a:ext uri="{FF2B5EF4-FFF2-40B4-BE49-F238E27FC236}">
                <a16:creationId xmlns:a16="http://schemas.microsoft.com/office/drawing/2014/main" id="{D97B6F9A-FDBC-4E5F-AFE4-3CF15542337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67034" y="4926385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5AC5ACA-CABB-4DF7-A81D-ECD50AA7AF5F}"/>
              </a:ext>
            </a:extLst>
          </p:cNvPr>
          <p:cNvSpPr txBox="1"/>
          <p:nvPr/>
        </p:nvSpPr>
        <p:spPr>
          <a:xfrm>
            <a:off x="5174249" y="5819169"/>
            <a:ext cx="20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CA2</a:t>
            </a:r>
            <a:endParaRPr lang="en-US" sz="1400" b="1" dirty="0"/>
          </a:p>
        </p:txBody>
      </p:sp>
      <p:pic>
        <p:nvPicPr>
          <p:cNvPr id="62" name="Graphic 61" descr="Diploma roll with solid fill">
            <a:extLst>
              <a:ext uri="{FF2B5EF4-FFF2-40B4-BE49-F238E27FC236}">
                <a16:creationId xmlns:a16="http://schemas.microsoft.com/office/drawing/2014/main" id="{9AB29E0F-0DD2-4448-B2A4-FA63EB7D5C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21084" y="4942077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49594AF-3A93-436C-A78E-98EC7905D024}"/>
              </a:ext>
            </a:extLst>
          </p:cNvPr>
          <p:cNvSpPr txBox="1"/>
          <p:nvPr/>
        </p:nvSpPr>
        <p:spPr>
          <a:xfrm>
            <a:off x="6681434" y="5639008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CA </a:t>
            </a:r>
            <a:r>
              <a:rPr lang="zh-CN" altLang="en-US" sz="1400" b="1" dirty="0"/>
              <a:t>证书</a:t>
            </a:r>
            <a:endParaRPr lang="en-US" sz="1400" b="1" dirty="0"/>
          </a:p>
        </p:txBody>
      </p:sp>
      <p:pic>
        <p:nvPicPr>
          <p:cNvPr id="65" name="Graphic 64" descr="Database with solid fill">
            <a:extLst>
              <a:ext uri="{FF2B5EF4-FFF2-40B4-BE49-F238E27FC236}">
                <a16:creationId xmlns:a16="http://schemas.microsoft.com/office/drawing/2014/main" id="{32495C4F-76C1-4581-B115-8EE8B5A629D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080669" y="4933241"/>
            <a:ext cx="914400" cy="914400"/>
          </a:xfrm>
          <a:prstGeom prst="rect">
            <a:avLst/>
          </a:prstGeom>
        </p:spPr>
      </p:pic>
      <p:pic>
        <p:nvPicPr>
          <p:cNvPr id="68" name="Graphic 67" descr="Computer with solid fill">
            <a:extLst>
              <a:ext uri="{FF2B5EF4-FFF2-40B4-BE49-F238E27FC236}">
                <a16:creationId xmlns:a16="http://schemas.microsoft.com/office/drawing/2014/main" id="{480F27FD-8864-4D4A-A17D-4B77807E79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69304" y="4884324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AE19BEC-93E4-4471-8018-E7E1B30052CE}"/>
              </a:ext>
            </a:extLst>
          </p:cNvPr>
          <p:cNvSpPr txBox="1"/>
          <p:nvPr/>
        </p:nvSpPr>
        <p:spPr>
          <a:xfrm>
            <a:off x="7818166" y="5724386"/>
            <a:ext cx="196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网站管理者</a:t>
            </a:r>
            <a:endParaRPr lang="en-US" altLang="zh-CN" sz="1400" b="1" dirty="0"/>
          </a:p>
          <a:p>
            <a:r>
              <a:rPr lang="en-US" altLang="zh-CN" sz="1400" b="1" dirty="0"/>
              <a:t>www.example.com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845D3C-D4E4-4D2E-91FA-312DD64288BE}"/>
              </a:ext>
            </a:extLst>
          </p:cNvPr>
          <p:cNvSpPr txBox="1"/>
          <p:nvPr/>
        </p:nvSpPr>
        <p:spPr>
          <a:xfrm>
            <a:off x="9051720" y="5126186"/>
            <a:ext cx="127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授权服务</a:t>
            </a:r>
            <a:endParaRPr lang="en-US" sz="14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6DFA69-4066-4B8C-AC4F-AD2E09993A56}"/>
              </a:ext>
            </a:extLst>
          </p:cNvPr>
          <p:cNvSpPr/>
          <p:nvPr/>
        </p:nvSpPr>
        <p:spPr>
          <a:xfrm>
            <a:off x="7713602" y="4489218"/>
            <a:ext cx="4387346" cy="2016446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6C2BF4-5456-46AD-AE94-EE60842B5DDF}"/>
              </a:ext>
            </a:extLst>
          </p:cNvPr>
          <p:cNvSpPr txBox="1"/>
          <p:nvPr/>
        </p:nvSpPr>
        <p:spPr>
          <a:xfrm>
            <a:off x="7703577" y="4641575"/>
            <a:ext cx="12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endParaRPr lang="en-US" b="1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7AC4751C-B3F7-430A-8558-EF031258E8F5}"/>
              </a:ext>
            </a:extLst>
          </p:cNvPr>
          <p:cNvSpPr/>
          <p:nvPr/>
        </p:nvSpPr>
        <p:spPr>
          <a:xfrm>
            <a:off x="8971795" y="5394487"/>
            <a:ext cx="1127493" cy="135058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5" name="Graphic 84" descr="Diploma roll with solid fill">
            <a:extLst>
              <a:ext uri="{FF2B5EF4-FFF2-40B4-BE49-F238E27FC236}">
                <a16:creationId xmlns:a16="http://schemas.microsoft.com/office/drawing/2014/main" id="{F15387F3-66B1-49FA-81A1-CB4F348559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37999" y="5267186"/>
            <a:ext cx="914400" cy="9144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961E9BB-C322-4885-959D-F36AB13ADD20}"/>
              </a:ext>
            </a:extLst>
          </p:cNvPr>
          <p:cNvSpPr txBox="1"/>
          <p:nvPr/>
        </p:nvSpPr>
        <p:spPr>
          <a:xfrm>
            <a:off x="10290357" y="5966956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hlinkClick r:id="rId27"/>
              </a:rPr>
              <a:t>www.example.com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47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1" grpId="0"/>
      <p:bldP spid="58" grpId="0" animBg="1"/>
      <p:bldP spid="69" grpId="0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Group 27">
            <a:extLst>
              <a:ext uri="{FF2B5EF4-FFF2-40B4-BE49-F238E27FC236}">
                <a16:creationId xmlns:a16="http://schemas.microsoft.com/office/drawing/2014/main" id="{68A81F75-3305-4956-8F8C-43E1E6974FF7}"/>
              </a:ext>
            </a:extLst>
          </p:cNvPr>
          <p:cNvGrpSpPr/>
          <p:nvPr/>
        </p:nvGrpSpPr>
        <p:grpSpPr>
          <a:xfrm>
            <a:off x="821024" y="1547481"/>
            <a:ext cx="10517536" cy="581547"/>
            <a:chOff x="994227" y="1486351"/>
            <a:chExt cx="10203536" cy="58154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382BDFE-7E15-4453-9CEA-34B0FED26931}"/>
                </a:ext>
              </a:extLst>
            </p:cNvPr>
            <p:cNvSpPr/>
            <p:nvPr/>
          </p:nvSpPr>
          <p:spPr>
            <a:xfrm>
              <a:off x="1839578" y="1606972"/>
              <a:ext cx="15227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信息完备性：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4245F96-7018-465F-9F54-E1CFB24E3001}"/>
                </a:ext>
              </a:extLst>
            </p:cNvPr>
            <p:cNvGrpSpPr/>
            <p:nvPr/>
          </p:nvGrpSpPr>
          <p:grpSpPr>
            <a:xfrm>
              <a:off x="994227" y="1486351"/>
              <a:ext cx="10203536" cy="581547"/>
              <a:chOff x="899885" y="1613448"/>
              <a:chExt cx="12223708" cy="69668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260A62E1-7A71-4573-8AE9-0FFCD51B458B}"/>
                  </a:ext>
                </a:extLst>
              </p:cNvPr>
              <p:cNvSpPr/>
              <p:nvPr/>
            </p:nvSpPr>
            <p:spPr>
              <a:xfrm>
                <a:off x="899885" y="1613448"/>
                <a:ext cx="696686" cy="696686"/>
              </a:xfrm>
              <a:prstGeom prst="roundRect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D5974541-C57D-4EDC-A02F-FB4AA2EFDC1E}"/>
                  </a:ext>
                </a:extLst>
              </p:cNvPr>
              <p:cNvSpPr/>
              <p:nvPr/>
            </p:nvSpPr>
            <p:spPr>
              <a:xfrm>
                <a:off x="1781522" y="1613448"/>
                <a:ext cx="11342071" cy="696686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1" name="iconfont-1191-866883">
              <a:extLst>
                <a:ext uri="{FF2B5EF4-FFF2-40B4-BE49-F238E27FC236}">
                  <a16:creationId xmlns:a16="http://schemas.microsoft.com/office/drawing/2014/main" id="{3BBBDB0E-636A-48A8-9683-6B81B01705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1582" y="1606061"/>
              <a:ext cx="340980" cy="339283"/>
            </a:xfrm>
            <a:custGeom>
              <a:avLst/>
              <a:gdLst>
                <a:gd name="T0" fmla="*/ 6525 w 6849"/>
                <a:gd name="T1" fmla="*/ 6210 h 6825"/>
                <a:gd name="T2" fmla="*/ 5764 w 6849"/>
                <a:gd name="T3" fmla="*/ 4309 h 6825"/>
                <a:gd name="T4" fmla="*/ 6636 w 6849"/>
                <a:gd name="T5" fmla="*/ 4075 h 6825"/>
                <a:gd name="T6" fmla="*/ 6822 w 6849"/>
                <a:gd name="T7" fmla="*/ 2966 h 6825"/>
                <a:gd name="T8" fmla="*/ 5799 w 6849"/>
                <a:gd name="T9" fmla="*/ 2607 h 6825"/>
                <a:gd name="T10" fmla="*/ 6162 w 6849"/>
                <a:gd name="T11" fmla="*/ 1600 h 6825"/>
                <a:gd name="T12" fmla="*/ 5508 w 6849"/>
                <a:gd name="T13" fmla="*/ 685 h 6825"/>
                <a:gd name="T14" fmla="*/ 4531 w 6849"/>
                <a:gd name="T15" fmla="*/ 1154 h 6825"/>
                <a:gd name="T16" fmla="*/ 4075 w 6849"/>
                <a:gd name="T17" fmla="*/ 185 h 6825"/>
                <a:gd name="T18" fmla="*/ 2966 w 6849"/>
                <a:gd name="T19" fmla="*/ 0 h 6825"/>
                <a:gd name="T20" fmla="*/ 2608 w 6849"/>
                <a:gd name="T21" fmla="*/ 1023 h 6825"/>
                <a:gd name="T22" fmla="*/ 1600 w 6849"/>
                <a:gd name="T23" fmla="*/ 661 h 6825"/>
                <a:gd name="T24" fmla="*/ 685 w 6849"/>
                <a:gd name="T25" fmla="*/ 1314 h 6825"/>
                <a:gd name="T26" fmla="*/ 1154 w 6849"/>
                <a:gd name="T27" fmla="*/ 2291 h 6825"/>
                <a:gd name="T28" fmla="*/ 186 w 6849"/>
                <a:gd name="T29" fmla="*/ 2746 h 6825"/>
                <a:gd name="T30" fmla="*/ 0 w 6849"/>
                <a:gd name="T31" fmla="*/ 3856 h 6825"/>
                <a:gd name="T32" fmla="*/ 1024 w 6849"/>
                <a:gd name="T33" fmla="*/ 4214 h 6825"/>
                <a:gd name="T34" fmla="*/ 661 w 6849"/>
                <a:gd name="T35" fmla="*/ 5222 h 6825"/>
                <a:gd name="T36" fmla="*/ 1314 w 6849"/>
                <a:gd name="T37" fmla="*/ 6137 h 6825"/>
                <a:gd name="T38" fmla="*/ 2291 w 6849"/>
                <a:gd name="T39" fmla="*/ 5668 h 6825"/>
                <a:gd name="T40" fmla="*/ 2747 w 6849"/>
                <a:gd name="T41" fmla="*/ 6636 h 6825"/>
                <a:gd name="T42" fmla="*/ 3856 w 6849"/>
                <a:gd name="T43" fmla="*/ 6822 h 6825"/>
                <a:gd name="T44" fmla="*/ 4216 w 6849"/>
                <a:gd name="T45" fmla="*/ 5799 h 6825"/>
                <a:gd name="T46" fmla="*/ 4559 w 6849"/>
                <a:gd name="T47" fmla="*/ 6131 h 6825"/>
                <a:gd name="T48" fmla="*/ 6211 w 6849"/>
                <a:gd name="T49" fmla="*/ 6525 h 6825"/>
                <a:gd name="T50" fmla="*/ 6604 w 6849"/>
                <a:gd name="T51" fmla="*/ 6825 h 6825"/>
                <a:gd name="T52" fmla="*/ 6761 w 6849"/>
                <a:gd name="T53" fmla="*/ 6445 h 6825"/>
                <a:gd name="T54" fmla="*/ 4251 w 6849"/>
                <a:gd name="T55" fmla="*/ 4250 h 6825"/>
                <a:gd name="T56" fmla="*/ 3411 w 6849"/>
                <a:gd name="T57" fmla="*/ 4597 h 6825"/>
                <a:gd name="T58" fmla="*/ 3411 w 6849"/>
                <a:gd name="T59" fmla="*/ 2224 h 6825"/>
                <a:gd name="T60" fmla="*/ 4257 w 6849"/>
                <a:gd name="T61" fmla="*/ 4244 h 6825"/>
                <a:gd name="T62" fmla="*/ 5280 w 6849"/>
                <a:gd name="T63" fmla="*/ 5280 h 6825"/>
                <a:gd name="T64" fmla="*/ 5793 w 6849"/>
                <a:gd name="T65" fmla="*/ 6106 h 6825"/>
                <a:gd name="T66" fmla="*/ 4599 w 6849"/>
                <a:gd name="T67" fmla="*/ 4599 h 6825"/>
                <a:gd name="T68" fmla="*/ 6106 w 6849"/>
                <a:gd name="T69" fmla="*/ 5790 h 6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9" h="6825">
                  <a:moveTo>
                    <a:pt x="6761" y="6445"/>
                  </a:moveTo>
                  <a:lnTo>
                    <a:pt x="6525" y="6210"/>
                  </a:lnTo>
                  <a:cubicBezTo>
                    <a:pt x="6566" y="5897"/>
                    <a:pt x="6623" y="5049"/>
                    <a:pt x="6132" y="4559"/>
                  </a:cubicBezTo>
                  <a:cubicBezTo>
                    <a:pt x="6031" y="4457"/>
                    <a:pt x="5906" y="4375"/>
                    <a:pt x="5764" y="4309"/>
                  </a:cubicBezTo>
                  <a:cubicBezTo>
                    <a:pt x="5776" y="4277"/>
                    <a:pt x="5788" y="4246"/>
                    <a:pt x="5799" y="4214"/>
                  </a:cubicBezTo>
                  <a:lnTo>
                    <a:pt x="6636" y="4075"/>
                  </a:lnTo>
                  <a:cubicBezTo>
                    <a:pt x="6744" y="4057"/>
                    <a:pt x="6822" y="3965"/>
                    <a:pt x="6822" y="3856"/>
                  </a:cubicBezTo>
                  <a:lnTo>
                    <a:pt x="6822" y="2966"/>
                  </a:lnTo>
                  <a:cubicBezTo>
                    <a:pt x="6822" y="2857"/>
                    <a:pt x="6743" y="2764"/>
                    <a:pt x="6636" y="2746"/>
                  </a:cubicBezTo>
                  <a:lnTo>
                    <a:pt x="5799" y="2607"/>
                  </a:lnTo>
                  <a:cubicBezTo>
                    <a:pt x="5763" y="2497"/>
                    <a:pt x="5719" y="2391"/>
                    <a:pt x="5669" y="2290"/>
                  </a:cubicBezTo>
                  <a:lnTo>
                    <a:pt x="6162" y="1600"/>
                  </a:lnTo>
                  <a:cubicBezTo>
                    <a:pt x="6226" y="1512"/>
                    <a:pt x="6215" y="1390"/>
                    <a:pt x="6138" y="1313"/>
                  </a:cubicBezTo>
                  <a:lnTo>
                    <a:pt x="5508" y="685"/>
                  </a:lnTo>
                  <a:cubicBezTo>
                    <a:pt x="5431" y="608"/>
                    <a:pt x="5310" y="598"/>
                    <a:pt x="5222" y="661"/>
                  </a:cubicBezTo>
                  <a:lnTo>
                    <a:pt x="4531" y="1154"/>
                  </a:lnTo>
                  <a:cubicBezTo>
                    <a:pt x="4430" y="1103"/>
                    <a:pt x="4324" y="1060"/>
                    <a:pt x="4216" y="1023"/>
                  </a:cubicBezTo>
                  <a:lnTo>
                    <a:pt x="4075" y="185"/>
                  </a:lnTo>
                  <a:cubicBezTo>
                    <a:pt x="4057" y="78"/>
                    <a:pt x="3965" y="0"/>
                    <a:pt x="3856" y="0"/>
                  </a:cubicBezTo>
                  <a:lnTo>
                    <a:pt x="2966" y="0"/>
                  </a:lnTo>
                  <a:cubicBezTo>
                    <a:pt x="2857" y="0"/>
                    <a:pt x="2765" y="78"/>
                    <a:pt x="2747" y="186"/>
                  </a:cubicBezTo>
                  <a:lnTo>
                    <a:pt x="2608" y="1023"/>
                  </a:lnTo>
                  <a:cubicBezTo>
                    <a:pt x="2500" y="1059"/>
                    <a:pt x="2394" y="1103"/>
                    <a:pt x="2291" y="1154"/>
                  </a:cubicBezTo>
                  <a:lnTo>
                    <a:pt x="1600" y="661"/>
                  </a:lnTo>
                  <a:cubicBezTo>
                    <a:pt x="1512" y="598"/>
                    <a:pt x="1391" y="608"/>
                    <a:pt x="1314" y="685"/>
                  </a:cubicBezTo>
                  <a:lnTo>
                    <a:pt x="685" y="1314"/>
                  </a:lnTo>
                  <a:cubicBezTo>
                    <a:pt x="608" y="1391"/>
                    <a:pt x="598" y="1512"/>
                    <a:pt x="661" y="1600"/>
                  </a:cubicBezTo>
                  <a:lnTo>
                    <a:pt x="1154" y="2291"/>
                  </a:lnTo>
                  <a:cubicBezTo>
                    <a:pt x="1103" y="2393"/>
                    <a:pt x="1060" y="2499"/>
                    <a:pt x="1024" y="2608"/>
                  </a:cubicBezTo>
                  <a:lnTo>
                    <a:pt x="186" y="2746"/>
                  </a:lnTo>
                  <a:cubicBezTo>
                    <a:pt x="79" y="2764"/>
                    <a:pt x="0" y="2857"/>
                    <a:pt x="0" y="2966"/>
                  </a:cubicBezTo>
                  <a:lnTo>
                    <a:pt x="0" y="3856"/>
                  </a:lnTo>
                  <a:cubicBezTo>
                    <a:pt x="0" y="3965"/>
                    <a:pt x="79" y="4057"/>
                    <a:pt x="186" y="4075"/>
                  </a:cubicBezTo>
                  <a:lnTo>
                    <a:pt x="1024" y="4214"/>
                  </a:lnTo>
                  <a:cubicBezTo>
                    <a:pt x="1060" y="4322"/>
                    <a:pt x="1103" y="4428"/>
                    <a:pt x="1154" y="4531"/>
                  </a:cubicBezTo>
                  <a:lnTo>
                    <a:pt x="661" y="5222"/>
                  </a:lnTo>
                  <a:cubicBezTo>
                    <a:pt x="598" y="5310"/>
                    <a:pt x="608" y="5431"/>
                    <a:pt x="685" y="5508"/>
                  </a:cubicBezTo>
                  <a:lnTo>
                    <a:pt x="1314" y="6137"/>
                  </a:lnTo>
                  <a:cubicBezTo>
                    <a:pt x="1391" y="6214"/>
                    <a:pt x="1512" y="6224"/>
                    <a:pt x="1600" y="6161"/>
                  </a:cubicBezTo>
                  <a:lnTo>
                    <a:pt x="2291" y="5668"/>
                  </a:lnTo>
                  <a:cubicBezTo>
                    <a:pt x="2394" y="5719"/>
                    <a:pt x="2500" y="5762"/>
                    <a:pt x="2608" y="5799"/>
                  </a:cubicBezTo>
                  <a:lnTo>
                    <a:pt x="2747" y="6636"/>
                  </a:lnTo>
                  <a:cubicBezTo>
                    <a:pt x="2765" y="6743"/>
                    <a:pt x="2857" y="6822"/>
                    <a:pt x="2966" y="6822"/>
                  </a:cubicBezTo>
                  <a:lnTo>
                    <a:pt x="3856" y="6822"/>
                  </a:lnTo>
                  <a:cubicBezTo>
                    <a:pt x="3965" y="6822"/>
                    <a:pt x="4057" y="6743"/>
                    <a:pt x="4075" y="6636"/>
                  </a:cubicBezTo>
                  <a:lnTo>
                    <a:pt x="4216" y="5799"/>
                  </a:lnTo>
                  <a:cubicBezTo>
                    <a:pt x="4247" y="5788"/>
                    <a:pt x="4278" y="5775"/>
                    <a:pt x="4309" y="5764"/>
                  </a:cubicBezTo>
                  <a:cubicBezTo>
                    <a:pt x="4375" y="5906"/>
                    <a:pt x="4458" y="6031"/>
                    <a:pt x="4559" y="6131"/>
                  </a:cubicBezTo>
                  <a:cubicBezTo>
                    <a:pt x="4903" y="6476"/>
                    <a:pt x="5423" y="6551"/>
                    <a:pt x="5811" y="6551"/>
                  </a:cubicBezTo>
                  <a:cubicBezTo>
                    <a:pt x="5977" y="6551"/>
                    <a:pt x="6117" y="6537"/>
                    <a:pt x="6211" y="6525"/>
                  </a:cubicBezTo>
                  <a:lnTo>
                    <a:pt x="6447" y="6760"/>
                  </a:lnTo>
                  <a:cubicBezTo>
                    <a:pt x="6491" y="6803"/>
                    <a:pt x="6547" y="6825"/>
                    <a:pt x="6604" y="6825"/>
                  </a:cubicBezTo>
                  <a:cubicBezTo>
                    <a:pt x="6661" y="6825"/>
                    <a:pt x="6718" y="6803"/>
                    <a:pt x="6762" y="6759"/>
                  </a:cubicBezTo>
                  <a:cubicBezTo>
                    <a:pt x="6849" y="6672"/>
                    <a:pt x="6848" y="6531"/>
                    <a:pt x="6761" y="6445"/>
                  </a:cubicBezTo>
                  <a:close/>
                  <a:moveTo>
                    <a:pt x="4257" y="4244"/>
                  </a:moveTo>
                  <a:cubicBezTo>
                    <a:pt x="4255" y="4246"/>
                    <a:pt x="4253" y="4248"/>
                    <a:pt x="4251" y="4250"/>
                  </a:cubicBezTo>
                  <a:cubicBezTo>
                    <a:pt x="4249" y="4252"/>
                    <a:pt x="4246" y="4254"/>
                    <a:pt x="4244" y="4256"/>
                  </a:cubicBezTo>
                  <a:cubicBezTo>
                    <a:pt x="4021" y="4476"/>
                    <a:pt x="3725" y="4597"/>
                    <a:pt x="3411" y="4597"/>
                  </a:cubicBezTo>
                  <a:cubicBezTo>
                    <a:pt x="2757" y="4597"/>
                    <a:pt x="2225" y="4065"/>
                    <a:pt x="2225" y="3411"/>
                  </a:cubicBezTo>
                  <a:cubicBezTo>
                    <a:pt x="2225" y="2757"/>
                    <a:pt x="2757" y="2224"/>
                    <a:pt x="3411" y="2224"/>
                  </a:cubicBezTo>
                  <a:cubicBezTo>
                    <a:pt x="4065" y="2224"/>
                    <a:pt x="4598" y="2757"/>
                    <a:pt x="4598" y="3411"/>
                  </a:cubicBezTo>
                  <a:cubicBezTo>
                    <a:pt x="4598" y="3724"/>
                    <a:pt x="4476" y="4020"/>
                    <a:pt x="4257" y="4244"/>
                  </a:cubicBezTo>
                  <a:close/>
                  <a:moveTo>
                    <a:pt x="5594" y="5279"/>
                  </a:moveTo>
                  <a:cubicBezTo>
                    <a:pt x="5507" y="5192"/>
                    <a:pt x="5366" y="5193"/>
                    <a:pt x="5280" y="5280"/>
                  </a:cubicBezTo>
                  <a:cubicBezTo>
                    <a:pt x="5193" y="5367"/>
                    <a:pt x="5193" y="5507"/>
                    <a:pt x="5280" y="5594"/>
                  </a:cubicBezTo>
                  <a:lnTo>
                    <a:pt x="5793" y="6106"/>
                  </a:lnTo>
                  <a:cubicBezTo>
                    <a:pt x="5223" y="6101"/>
                    <a:pt x="4801" y="5942"/>
                    <a:pt x="4649" y="5407"/>
                  </a:cubicBezTo>
                  <a:cubicBezTo>
                    <a:pt x="4577" y="5156"/>
                    <a:pt x="4571" y="4860"/>
                    <a:pt x="4599" y="4599"/>
                  </a:cubicBezTo>
                  <a:cubicBezTo>
                    <a:pt x="5000" y="4556"/>
                    <a:pt x="5534" y="4588"/>
                    <a:pt x="5817" y="4873"/>
                  </a:cubicBezTo>
                  <a:cubicBezTo>
                    <a:pt x="6040" y="5097"/>
                    <a:pt x="6103" y="5474"/>
                    <a:pt x="6106" y="5790"/>
                  </a:cubicBezTo>
                  <a:lnTo>
                    <a:pt x="5594" y="5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矩形 48">
            <a:extLst>
              <a:ext uri="{FF2B5EF4-FFF2-40B4-BE49-F238E27FC236}">
                <a16:creationId xmlns:a16="http://schemas.microsoft.com/office/drawing/2014/main" id="{50B846F9-A41B-4CFF-84F4-982C8F08CBC7}"/>
              </a:ext>
            </a:extLst>
          </p:cNvPr>
          <p:cNvSpPr/>
          <p:nvPr/>
        </p:nvSpPr>
        <p:spPr>
          <a:xfrm>
            <a:off x="909269" y="2332374"/>
            <a:ext cx="10203536" cy="2396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证书真实性即在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中，用户验证的证书语义标识所有者需要与证书加密标识的所有者相同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语义标识：证书的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Subject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字段和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Subject Alternative Name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字段信息，一般指域名或者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名称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加密标识：证书的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Subject Public Key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字段对应的唯一私钥信息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zh-CN" altLang="en-US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当用户验证证书链时，只有所有证书都具有真实性，才能确保用户连接的安全性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否则，用户可能会信任非证书语义标识对象提供的证书（称为“不匹配证书”），从而产生安全隐患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下面介绍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中出现“不匹配证书”的几种情况以及安全隐患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9" name="Graphic 58" descr="Diploma roll with solid fill">
            <a:extLst>
              <a:ext uri="{FF2B5EF4-FFF2-40B4-BE49-F238E27FC236}">
                <a16:creationId xmlns:a16="http://schemas.microsoft.com/office/drawing/2014/main" id="{A8ED6564-8AB6-4D7D-AA6F-24423EBB3E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40665" y="5112073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CC903126-3BCF-4EB0-925A-7BBE2D99C6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39826" y="5013494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ECFBC-7B7B-44CB-BA82-5ED72137AF66}"/>
              </a:ext>
            </a:extLst>
          </p:cNvPr>
          <p:cNvCxnSpPr>
            <a:cxnSpLocks/>
          </p:cNvCxnSpPr>
          <p:nvPr/>
        </p:nvCxnSpPr>
        <p:spPr>
          <a:xfrm flipV="1">
            <a:off x="5395861" y="5069277"/>
            <a:ext cx="547025" cy="303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59">
            <a:extLst>
              <a:ext uri="{FF2B5EF4-FFF2-40B4-BE49-F238E27FC236}">
                <a16:creationId xmlns:a16="http://schemas.microsoft.com/office/drawing/2014/main" id="{A2A6B9C1-B1A3-4611-ABFE-3A2DAB248FEB}"/>
              </a:ext>
            </a:extLst>
          </p:cNvPr>
          <p:cNvSpPr/>
          <p:nvPr/>
        </p:nvSpPr>
        <p:spPr>
          <a:xfrm>
            <a:off x="5968998" y="4831669"/>
            <a:ext cx="3722887" cy="63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Subject CN = </a:t>
            </a: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  <a:hlinkClick r:id="rId21"/>
              </a:rPr>
              <a:t>www.baidu.cn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域名由 </a:t>
            </a:r>
            <a:r>
              <a:rPr lang="en-US" altLang="zh-CN" sz="1600" b="1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Baidu Technology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拥有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18EA12-56E2-45E5-B14A-E9573B22486D}"/>
              </a:ext>
            </a:extLst>
          </p:cNvPr>
          <p:cNvCxnSpPr>
            <a:cxnSpLocks/>
          </p:cNvCxnSpPr>
          <p:nvPr/>
        </p:nvCxnSpPr>
        <p:spPr>
          <a:xfrm>
            <a:off x="5395861" y="5712822"/>
            <a:ext cx="667153" cy="323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59">
            <a:extLst>
              <a:ext uri="{FF2B5EF4-FFF2-40B4-BE49-F238E27FC236}">
                <a16:creationId xmlns:a16="http://schemas.microsoft.com/office/drawing/2014/main" id="{74BAAFA4-0966-4BC3-8C87-907C0C250733}"/>
              </a:ext>
            </a:extLst>
          </p:cNvPr>
          <p:cNvSpPr/>
          <p:nvPr/>
        </p:nvSpPr>
        <p:spPr>
          <a:xfrm>
            <a:off x="6144606" y="5860064"/>
            <a:ext cx="3352961" cy="917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Public Key = Q1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P1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Q1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为一对 </a:t>
            </a: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RSA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密钥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P1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由 </a:t>
            </a:r>
            <a:r>
              <a:rPr lang="en-US" altLang="zh-CN" sz="1600" b="1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Baidu Technology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拥有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矩形 59">
            <a:extLst>
              <a:ext uri="{FF2B5EF4-FFF2-40B4-BE49-F238E27FC236}">
                <a16:creationId xmlns:a16="http://schemas.microsoft.com/office/drawing/2014/main" id="{F15FC994-37B3-40E0-B5CF-BFE904CA749C}"/>
              </a:ext>
            </a:extLst>
          </p:cNvPr>
          <p:cNvSpPr/>
          <p:nvPr/>
        </p:nvSpPr>
        <p:spPr>
          <a:xfrm>
            <a:off x="842770" y="5839620"/>
            <a:ext cx="2631943" cy="63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Baidu Technology</a:t>
            </a:r>
          </a:p>
          <a:p>
            <a:pPr>
              <a:lnSpc>
                <a:spcPts val="2200"/>
              </a:lnSpc>
            </a:pP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拥有私钥 </a:t>
            </a: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P1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78533E7-01F7-434D-8F2B-F64E1A87D272}"/>
              </a:ext>
            </a:extLst>
          </p:cNvPr>
          <p:cNvCxnSpPr>
            <a:cxnSpLocks/>
          </p:cNvCxnSpPr>
          <p:nvPr/>
        </p:nvCxnSpPr>
        <p:spPr>
          <a:xfrm>
            <a:off x="2500114" y="5485088"/>
            <a:ext cx="17585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59">
            <a:extLst>
              <a:ext uri="{FF2B5EF4-FFF2-40B4-BE49-F238E27FC236}">
                <a16:creationId xmlns:a16="http://schemas.microsoft.com/office/drawing/2014/main" id="{2F8C6589-3436-4932-91E8-96BA23D4F770}"/>
              </a:ext>
            </a:extLst>
          </p:cNvPr>
          <p:cNvSpPr/>
          <p:nvPr/>
        </p:nvSpPr>
        <p:spPr>
          <a:xfrm>
            <a:off x="2829604" y="5107902"/>
            <a:ext cx="1054845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部署证书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4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0" y="0"/>
            <a:ext cx="12227495" cy="6858000"/>
          </a:xfrm>
          <a:prstGeom prst="rect">
            <a:avLst/>
          </a:prstGeom>
          <a:gradFill flip="none" rotWithShape="1">
            <a:gsLst>
              <a:gs pos="100000">
                <a:srgbClr val="901E68"/>
              </a:gs>
              <a:gs pos="100000">
                <a:srgbClr val="992164"/>
              </a:gs>
              <a:gs pos="0">
                <a:srgbClr val="580C6E">
                  <a:lumMod val="96000"/>
                  <a:lumOff val="4000"/>
                </a:srgbClr>
              </a:gs>
              <a:gs pos="100000">
                <a:srgbClr val="AC2761">
                  <a:lumMod val="99000"/>
                  <a:lumOff val="1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9863746" y="328855"/>
            <a:ext cx="2090846" cy="643316"/>
            <a:chOff x="9730702" y="211219"/>
            <a:chExt cx="2374282" cy="701101"/>
          </a:xfrm>
        </p:grpSpPr>
        <p:pic>
          <p:nvPicPr>
            <p:cNvPr id="83" name="图片 82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85" name="矩形 84"/>
          <p:cNvSpPr/>
          <p:nvPr/>
        </p:nvSpPr>
        <p:spPr>
          <a:xfrm>
            <a:off x="5024171" y="2598003"/>
            <a:ext cx="5224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914400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已有结果展示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386945" y="2150005"/>
            <a:ext cx="3015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altLang="zh-CN" sz="8000" dirty="0">
                <a:solidFill>
                  <a:schemeClr val="bg1"/>
                </a:solidFill>
                <a:latin typeface="Arial Black" panose="020B0A04020102020204" pitchFamily="34" charset="0"/>
                <a:ea typeface="思源宋体 CN Heavy" panose="02010600030101010101" pitchFamily="18" charset="-122"/>
              </a:rPr>
              <a:t>03</a:t>
            </a:r>
          </a:p>
          <a:p>
            <a:pPr algn="ctr" defTabSz="914400">
              <a:defRPr/>
            </a:pPr>
            <a:r>
              <a:rPr lang="en-US" altLang="zh-CN" sz="4800" dirty="0">
                <a:solidFill>
                  <a:schemeClr val="bg1"/>
                </a:solidFill>
                <a:latin typeface="思源宋体 CN Heavy" panose="02010600030101010101" pitchFamily="18" charset="-122"/>
                <a:ea typeface="思源宋体 CN Heavy" panose="02010600030101010101" pitchFamily="18" charset="-122"/>
              </a:rPr>
              <a:t>PART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4555296" y="2321171"/>
            <a:ext cx="0" cy="2037504"/>
          </a:xfrm>
          <a:prstGeom prst="line">
            <a:avLst/>
          </a:prstGeom>
          <a:ln w="12700" cmpd="dbl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465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23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23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11315</TotalTime>
  <Words>1601</Words>
  <Application>Microsoft Office PowerPoint</Application>
  <PresentationFormat>Widescreen</PresentationFormat>
  <Paragraphs>213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HelveticaExt-Normal</vt:lpstr>
      <vt:lpstr>Söhne</vt:lpstr>
      <vt:lpstr>等线</vt:lpstr>
      <vt:lpstr>等线 Light</vt:lpstr>
      <vt:lpstr>思源黑体 CN Medium</vt:lpstr>
      <vt:lpstr>思源宋体 CN Heavy</vt:lpstr>
      <vt:lpstr>宋体</vt:lpstr>
      <vt:lpstr>微软雅黑</vt:lpstr>
      <vt:lpstr>Arial</vt:lpstr>
      <vt:lpstr>Arial Black</vt:lpstr>
      <vt:lpstr>Calibri</vt:lpstr>
      <vt:lpstr>Cambria Math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天宇</cp:lastModifiedBy>
  <cp:revision>323</cp:revision>
  <dcterms:created xsi:type="dcterms:W3CDTF">2021-06-01T08:57:00Z</dcterms:created>
  <dcterms:modified xsi:type="dcterms:W3CDTF">2024-03-30T09:52:24Z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F6AE851146A046919227CE9C799998BC</vt:lpwstr>
  </property>
  <property fmtid="{D5CDD505-2E9C-101B-9397-08002B2CF9AE}" pid="3" name="KSOProductBuildVer">
    <vt:lpwstr>2052-11.1.0.10700</vt:lpwstr>
  </property>
</Properties>
</file>