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82" r:id="rId3"/>
    <p:sldId id="338" r:id="rId4"/>
    <p:sldId id="339" r:id="rId5"/>
    <p:sldId id="11897" r:id="rId6"/>
    <p:sldId id="315" r:id="rId7"/>
    <p:sldId id="292" r:id="rId8"/>
    <p:sldId id="295" r:id="rId9"/>
    <p:sldId id="296" r:id="rId10"/>
    <p:sldId id="327" r:id="rId11"/>
    <p:sldId id="297" r:id="rId12"/>
    <p:sldId id="331" r:id="rId13"/>
    <p:sldId id="298" r:id="rId14"/>
    <p:sldId id="11898" r:id="rId15"/>
    <p:sldId id="33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0C6E"/>
    <a:srgbClr val="B772B5"/>
    <a:srgbClr val="F9EAFC"/>
    <a:srgbClr val="F5DDFB"/>
    <a:srgbClr val="972064"/>
    <a:srgbClr val="2D21E3"/>
    <a:srgbClr val="0E1680"/>
    <a:srgbClr val="6608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7" autoAdjust="0"/>
    <p:restoredTop sz="62178" autoAdjust="0"/>
  </p:normalViewPr>
  <p:slideViewPr>
    <p:cSldViewPr snapToGrid="0">
      <p:cViewPr>
        <p:scale>
          <a:sx n="100" d="100"/>
          <a:sy n="100" d="100"/>
        </p:scale>
        <p:origin x="46" y="29"/>
      </p:cViewPr>
      <p:guideLst/>
    </p:cSldViewPr>
  </p:slideViewPr>
  <p:notesTextViewPr>
    <p:cViewPr>
      <p:scale>
        <a:sx n="1" d="1"/>
        <a:sy n="1" d="1"/>
      </p:scale>
      <p:origin x="0" y="-137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proceedings/10.1145/3460120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i.org/10.1145/3460120.3484815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authenticity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254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720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17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首先要明确测量 </a:t>
            </a:r>
            <a:r>
              <a:rPr lang="en-US" altLang="zh-CN" b="0" i="0" dirty="0">
                <a:solidFill>
                  <a:srgbClr val="ECECEC"/>
                </a:solidFill>
                <a:effectLst/>
                <a:latin typeface="Söhne"/>
              </a:rPr>
              <a:t>Web-PKI </a:t>
            </a: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的一个属性：</a:t>
            </a: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比如说“安全性、可靠性。。。”</a:t>
            </a: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其次，你要定义这个属性是什么，怎么用一句话定义</a:t>
            </a: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而且这一句话里面不能有抽象的，不清楚的词语</a:t>
            </a: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再然后，为什么要测量这个属性？测量这个属性的价值在哪里？</a:t>
            </a: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可以结合整个 </a:t>
            </a:r>
            <a:r>
              <a:rPr lang="en-US" altLang="zh-CN" b="0" i="0" dirty="0">
                <a:solidFill>
                  <a:srgbClr val="ECECEC"/>
                </a:solidFill>
                <a:effectLst/>
                <a:latin typeface="Söhne"/>
              </a:rPr>
              <a:t>Web-PKI </a:t>
            </a: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的框架图分析属性的价值，在哪一步当中体现了什么价值</a:t>
            </a: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第三步就是定义挑战，要知道有挑战才有研究这个问题的意义，当前的工作没有做到哪些东西？</a:t>
            </a: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工程要贴合着研究往前推进</a:t>
            </a: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就 </a:t>
            </a:r>
            <a:r>
              <a:rPr lang="en-US" altLang="zh-CN" b="0" i="0" dirty="0">
                <a:solidFill>
                  <a:srgbClr val="ECECEC"/>
                </a:solidFill>
                <a:effectLst/>
                <a:latin typeface="Söhne"/>
              </a:rPr>
              <a:t>5-10 </a:t>
            </a: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页 </a:t>
            </a:r>
            <a:r>
              <a:rPr lang="en-US" altLang="zh-CN" b="0" i="0" dirty="0">
                <a:solidFill>
                  <a:srgbClr val="ECECEC"/>
                </a:solidFill>
                <a:effectLst/>
                <a:latin typeface="Söhne"/>
              </a:rPr>
              <a:t>ppt</a:t>
            </a: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一致性的其他方面</a:t>
            </a: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一致性和真实性关系是怎么样的</a:t>
            </a: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zh-CN" altLang="en-US" b="1" i="0" dirty="0">
                <a:solidFill>
                  <a:srgbClr val="ECECEC"/>
                </a:solidFill>
                <a:effectLst/>
                <a:latin typeface="Söhne"/>
              </a:rPr>
              <a:t>必要不充分条件</a:t>
            </a:r>
            <a:endParaRPr lang="en-US" altLang="zh-CN" b="1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最后的目的是，解决了这个问题能解决</a:t>
            </a:r>
            <a:r>
              <a:rPr lang="en-US" altLang="zh-CN" b="0" i="0" dirty="0" err="1">
                <a:solidFill>
                  <a:srgbClr val="ECECEC"/>
                </a:solidFill>
                <a:effectLst/>
                <a:latin typeface="Söhne"/>
              </a:rPr>
              <a:t>pki</a:t>
            </a: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的“</a:t>
            </a:r>
            <a:r>
              <a:rPr lang="zh-CN" altLang="en-US" b="1" i="0" dirty="0">
                <a:solidFill>
                  <a:srgbClr val="ECECEC"/>
                </a:solidFill>
                <a:effectLst/>
                <a:latin typeface="Söhne"/>
              </a:rPr>
              <a:t>真实性</a:t>
            </a: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”</a:t>
            </a: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最后对整个 </a:t>
            </a:r>
            <a:r>
              <a:rPr lang="en-US" altLang="zh-CN" b="0" i="0" dirty="0">
                <a:solidFill>
                  <a:srgbClr val="ECECEC"/>
                </a:solidFill>
                <a:effectLst/>
                <a:latin typeface="Söhne"/>
              </a:rPr>
              <a:t>Web-PKI </a:t>
            </a: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有什么贡献</a:t>
            </a: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真实性 </a:t>
            </a:r>
            <a:r>
              <a:rPr lang="en-US" altLang="zh-CN" b="0" i="0" dirty="0">
                <a:solidFill>
                  <a:srgbClr val="ECECEC"/>
                </a:solidFill>
                <a:effectLst/>
                <a:latin typeface="Söhne"/>
              </a:rPr>
              <a:t>– </a:t>
            </a: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一致性 </a:t>
            </a:r>
            <a:r>
              <a:rPr lang="en-US" altLang="zh-CN" b="0" i="0" dirty="0">
                <a:solidFill>
                  <a:srgbClr val="ECECEC"/>
                </a:solidFill>
                <a:effectLst/>
                <a:latin typeface="Söhne"/>
              </a:rPr>
              <a:t>– </a:t>
            </a: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字段一致性</a:t>
            </a: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真实性定义 </a:t>
            </a:r>
            <a:r>
              <a:rPr lang="en-US" altLang="zh-CN" b="0" i="0" dirty="0">
                <a:solidFill>
                  <a:srgbClr val="ECECEC"/>
                </a:solidFill>
                <a:effectLst/>
                <a:latin typeface="Söhne"/>
              </a:rPr>
              <a:t>– </a:t>
            </a: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真实性有哪几个角度 </a:t>
            </a:r>
            <a:r>
              <a:rPr lang="en-US" altLang="zh-CN" b="0" i="0" dirty="0">
                <a:solidFill>
                  <a:srgbClr val="ECECEC"/>
                </a:solidFill>
                <a:effectLst/>
                <a:latin typeface="Söhne"/>
              </a:rPr>
              <a:t>– </a:t>
            </a: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测量的意义（对</a:t>
            </a:r>
            <a:r>
              <a:rPr lang="en-US" altLang="zh-CN" b="0" i="0" dirty="0">
                <a:solidFill>
                  <a:srgbClr val="ECECEC"/>
                </a:solidFill>
                <a:effectLst/>
                <a:latin typeface="Söhne"/>
              </a:rPr>
              <a:t>PKI</a:t>
            </a: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的意义、对用户的意义、对</a:t>
            </a:r>
            <a:r>
              <a:rPr lang="en-US" altLang="zh-CN" b="0" i="0" dirty="0">
                <a:solidFill>
                  <a:srgbClr val="ECECEC"/>
                </a:solidFill>
                <a:effectLst/>
                <a:latin typeface="Söhne"/>
              </a:rPr>
              <a:t>CA </a:t>
            </a: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的意义、对安全的意义）</a:t>
            </a: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创新 </a:t>
            </a:r>
            <a:r>
              <a:rPr lang="en-US" altLang="zh-CN" b="0" i="0" dirty="0">
                <a:solidFill>
                  <a:srgbClr val="ECECEC"/>
                </a:solidFill>
                <a:effectLst/>
                <a:latin typeface="Söhne"/>
              </a:rPr>
              <a:t>– </a:t>
            </a: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创建新的“赛道“</a:t>
            </a:r>
            <a:endParaRPr lang="en-US" altLang="zh-CN" b="0" i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083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当然还有场景三：就是 </a:t>
            </a:r>
            <a:r>
              <a:rPr lang="en-US" altLang="zh-CN" b="0" i="0" dirty="0">
                <a:solidFill>
                  <a:srgbClr val="ECECEC"/>
                </a:solidFill>
                <a:effectLst/>
                <a:latin typeface="Söhne"/>
              </a:rPr>
              <a:t>CA </a:t>
            </a: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验证时出现系统上的漏洞，使得申请者拿到了</a:t>
            </a:r>
            <a:r>
              <a:rPr lang="zh-CN" altLang="en-US" sz="1200" b="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语义标识</a:t>
            </a: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非自己所有的证书（没想好怎么写）</a:t>
            </a: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为了验证域名控制权，</a:t>
            </a:r>
            <a:r>
              <a:rPr lang="en-US" altLang="zh-CN" b="0" i="0" dirty="0">
                <a:solidFill>
                  <a:srgbClr val="ECECEC"/>
                </a:solidFill>
                <a:effectLst/>
                <a:latin typeface="Söhne"/>
              </a:rPr>
              <a:t>CA </a:t>
            </a: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生成一个挑战，域名所有者应该将其整合到域中选择的服务中</a:t>
            </a:r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例如，在域的 </a:t>
            </a:r>
            <a:r>
              <a:rPr lang="en-US" altLang="zh-CN" b="0" i="0" dirty="0" err="1">
                <a:solidFill>
                  <a:srgbClr val="ECECEC"/>
                </a:solidFill>
                <a:effectLst/>
                <a:latin typeface="Söhne"/>
              </a:rPr>
              <a:t>zonefile</a:t>
            </a:r>
            <a:r>
              <a:rPr lang="en-US" altLang="zh-CN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中添加一个 </a:t>
            </a:r>
            <a:r>
              <a:rPr lang="en-US" altLang="zh-CN" b="0" i="0" dirty="0">
                <a:solidFill>
                  <a:srgbClr val="ECECEC"/>
                </a:solidFill>
                <a:effectLst/>
                <a:latin typeface="Söhne"/>
              </a:rPr>
              <a:t>TXT </a:t>
            </a:r>
            <a:r>
              <a:rPr lang="zh-CN" altLang="en-US" b="0" i="0" dirty="0">
                <a:solidFill>
                  <a:srgbClr val="ECECEC"/>
                </a:solidFill>
                <a:effectLst/>
                <a:latin typeface="Söhne"/>
              </a:rPr>
              <a:t>记录来包含挑战，或者将挑战添加到域内网站的目录中。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Times New Roman" panose="02020603050405020304" pitchFamily="18" charset="0"/>
            </a:endParaRPr>
          </a:p>
          <a:p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思源黑体 CN Medium" panose="020B0600000000000000" pitchFamily="34" charset="-122"/>
                <a:cs typeface="Times New Roman" panose="02020603050405020304" pitchFamily="18" charset="0"/>
              </a:rPr>
              <a:t>[1] 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Let's Downgrade Let's Encrypt</a:t>
            </a:r>
          </a:p>
          <a:p>
            <a:r>
              <a:rPr lang="en-US" b="0" i="0" u="none" strike="noStrike" dirty="0">
                <a:effectLst/>
                <a:latin typeface="Open Sans" panose="020B0606030504020204" pitchFamily="34" charset="0"/>
                <a:hlinkClick r:id="rId3" tooltip="CCS '21: Proceedings of the 2021 ACM SIGSAC Conference on Computer and Communications Security"/>
              </a:rPr>
              <a:t>CCS '21: Proceedings of the 2021 ACM SIGSAC Conference on Computer and Communications Security</a:t>
            </a:r>
            <a:r>
              <a:rPr lang="en-US" b="0" i="0" u="none" strike="noStrike" dirty="0"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November 2021Pages 1421–1440 </a:t>
            </a:r>
            <a:r>
              <a:rPr lang="en-US" b="0" i="0" u="none" strike="noStrike" dirty="0">
                <a:solidFill>
                  <a:srgbClr val="6B6B6B"/>
                </a:solidFill>
                <a:effectLst/>
                <a:latin typeface="Open Sans" panose="020B0606030504020204" pitchFamily="34" charset="0"/>
                <a:hlinkClick r:id="rId4"/>
              </a:rPr>
              <a:t>https://doi.org/10.1145/3460120.3484815</a:t>
            </a:r>
            <a:endParaRPr lang="en-US" b="0" i="0" u="none" strike="noStrike" dirty="0">
              <a:solidFill>
                <a:srgbClr val="6B6B6B"/>
              </a:solidFill>
              <a:effectLst/>
              <a:latin typeface="Open Sans" panose="020B0606030504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790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当然场景一：密钥泄露污染（但是没法定义）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ts val="2200"/>
              </a:lnSpc>
              <a:buFont typeface="Arial" panose="020B0604020202020204" pitchFamily="34" charset="0"/>
              <a:buNone/>
            </a:pP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422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[1] CCS16 Measurement and Analysis of Private Key Sharing in the HTTPS Ecosystem</a:t>
            </a:r>
          </a:p>
          <a:p>
            <a:pPr marL="74295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分析证书中域名和提供证书的 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IP 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地址的组织归属异同，判断证书是否来自第三方 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Hosting Provider</a:t>
            </a:r>
            <a:endParaRPr lang="en-US" altLang="zh-CN" sz="1600" b="1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[2] IMC23 Stale TLS Certificates: Investigating Precarious Third-Party Access to Valid TLS Keys</a:t>
            </a:r>
          </a:p>
          <a:p>
            <a:pPr marL="74295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只是统计了更换 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CDN 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和域名的情况</a:t>
            </a:r>
            <a:endParaRPr lang="en-US" altLang="zh-CN" sz="1600" b="1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[3] USENIX21 What’s in a Name? Exploring CA Certificate Control</a:t>
            </a:r>
          </a:p>
          <a:p>
            <a:pPr marL="74295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通过提取证书指纹，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CA 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服务器域名和第三方审查记录，构建分类器寻找 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CA 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证书与 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CA 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机构之间的准确关系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2200"/>
              </a:lnSpc>
              <a:buFont typeface="Arial" panose="020B0604020202020204" pitchFamily="34" charset="0"/>
              <a:buNone/>
            </a:pPr>
            <a:endParaRPr lang="en-US" altLang="zh-CN" sz="1600" b="1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至于说类型一场景二三，我还没准备好：</a:t>
            </a:r>
            <a:endParaRPr lang="en-US" altLang="zh-CN" sz="1600" b="1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NDSS14 Web PKI: Closing the Gap between Guidelines and Practices</a:t>
            </a:r>
          </a:p>
          <a:p>
            <a:pPr marL="74295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建立 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CA 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所签发的所有证书的特征库，用来判断之后签发的证书是否违反特征一致性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107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b="0" i="0" u="none" strike="noStrike" baseline="0" dirty="0">
              <a:solidFill>
                <a:srgbClr val="00AF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971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888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958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9A20EA-8362-4E9C-B645-B721ECF0B417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6574A2-176D-4D82-B53C-6806CB91D5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9A20EA-8362-4E9C-B645-B721ECF0B417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6574A2-176D-4D82-B53C-6806CB91D5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9A20EA-8362-4E9C-B645-B721ECF0B417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6574A2-176D-4D82-B53C-6806CB91D5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9A20EA-8362-4E9C-B645-B721ECF0B417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6574A2-176D-4D82-B53C-6806CB91D5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9A20EA-8362-4E9C-B645-B721ECF0B417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6574A2-176D-4D82-B53C-6806CB91D5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9A20EA-8362-4E9C-B645-B721ECF0B417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6574A2-176D-4D82-B53C-6806CB91D5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9A20EA-8362-4E9C-B645-B721ECF0B417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6574A2-176D-4D82-B53C-6806CB91D5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9A20EA-8362-4E9C-B645-B721ECF0B417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6574A2-176D-4D82-B53C-6806CB91D5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9A20EA-8362-4E9C-B645-B721ECF0B417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6574A2-176D-4D82-B53C-6806CB91D5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9A20EA-8362-4E9C-B645-B721ECF0B417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6574A2-176D-4D82-B53C-6806CB91D5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9A20EA-8362-4E9C-B645-B721ECF0B417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6574A2-176D-4D82-B53C-6806CB91D5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580C6E">
                <a:alpha val="5000"/>
              </a:srgbClr>
            </a:gs>
            <a:gs pos="0">
              <a:srgbClr val="580C6E">
                <a:alpha val="5000"/>
              </a:srgb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12" Type="http://schemas.openxmlformats.org/officeDocument/2006/relationships/image" Target="../media/image29.svg"/><Relationship Id="rId2" Type="http://schemas.openxmlformats.org/officeDocument/2006/relationships/image" Target="../media/image3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28.png"/><Relationship Id="rId5" Type="http://schemas.microsoft.com/office/2007/relationships/hdphoto" Target="../media/hdphoto2.wdp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27.svg"/><Relationship Id="rId12" Type="http://schemas.openxmlformats.org/officeDocument/2006/relationships/image" Target="../media/image12.png"/><Relationship Id="rId2" Type="http://schemas.openxmlformats.org/officeDocument/2006/relationships/image" Target="../media/image5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9.svg"/><Relationship Id="rId5" Type="http://schemas.openxmlformats.org/officeDocument/2006/relationships/image" Target="../media/image4.png"/><Relationship Id="rId15" Type="http://schemas.openxmlformats.org/officeDocument/2006/relationships/image" Target="../media/image15.svg"/><Relationship Id="rId10" Type="http://schemas.openxmlformats.org/officeDocument/2006/relationships/image" Target="../media/image28.png"/><Relationship Id="rId4" Type="http://schemas.microsoft.com/office/2007/relationships/hdphoto" Target="../media/hdphoto2.wdp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svg"/><Relationship Id="rId3" Type="http://schemas.openxmlformats.org/officeDocument/2006/relationships/image" Target="../media/image34.png"/><Relationship Id="rId7" Type="http://schemas.openxmlformats.org/officeDocument/2006/relationships/image" Target="../media/image4.png"/><Relationship Id="rId12" Type="http://schemas.openxmlformats.org/officeDocument/2006/relationships/image" Target="../media/image28.png"/><Relationship Id="rId17" Type="http://schemas.openxmlformats.org/officeDocument/2006/relationships/image" Target="../media/image15.svg"/><Relationship Id="rId2" Type="http://schemas.openxmlformats.org/officeDocument/2006/relationships/image" Target="../media/image33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27.sv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12" Type="http://schemas.openxmlformats.org/officeDocument/2006/relationships/image" Target="../media/image29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28.png"/><Relationship Id="rId5" Type="http://schemas.microsoft.com/office/2007/relationships/hdphoto" Target="../media/hdphoto2.wdp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12" Type="http://schemas.openxmlformats.org/officeDocument/2006/relationships/image" Target="../media/image29.sv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28.png"/><Relationship Id="rId5" Type="http://schemas.microsoft.com/office/2007/relationships/hdphoto" Target="../media/hdphoto2.wdp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12.png"/><Relationship Id="rId18" Type="http://schemas.openxmlformats.org/officeDocument/2006/relationships/hyperlink" Target="http://www.example.com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12" Type="http://schemas.openxmlformats.org/officeDocument/2006/relationships/image" Target="../media/image29.svg"/><Relationship Id="rId17" Type="http://schemas.openxmlformats.org/officeDocument/2006/relationships/hyperlink" Target="http://www.baidu.cn/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5.svg"/><Relationship Id="rId20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28.png"/><Relationship Id="rId5" Type="http://schemas.microsoft.com/office/2007/relationships/hdphoto" Target="../media/hdphoto2.wdp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hyperlink" Target="http://www.google.com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5.png"/><Relationship Id="rId21" Type="http://schemas.openxmlformats.org/officeDocument/2006/relationships/hyperlink" Target="http://www.baidu.cn/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microsoft.com/office/2007/relationships/hdphoto" Target="../media/hdphoto2.wdp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21.svg"/><Relationship Id="rId26" Type="http://schemas.openxmlformats.org/officeDocument/2006/relationships/image" Target="../media/image25.svg"/><Relationship Id="rId3" Type="http://schemas.openxmlformats.org/officeDocument/2006/relationships/image" Target="../media/image5.png"/><Relationship Id="rId21" Type="http://schemas.openxmlformats.org/officeDocument/2006/relationships/image" Target="../media/image16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20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microsoft.com/office/2007/relationships/hdphoto" Target="../media/hdphoto2.wdp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17.svg"/><Relationship Id="rId27" Type="http://schemas.openxmlformats.org/officeDocument/2006/relationships/hyperlink" Target="http://www.example.com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21.svg"/><Relationship Id="rId3" Type="http://schemas.openxmlformats.org/officeDocument/2006/relationships/image" Target="../media/image5.png"/><Relationship Id="rId21" Type="http://schemas.openxmlformats.org/officeDocument/2006/relationships/image" Target="../media/image16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20.png"/><Relationship Id="rId25" Type="http://schemas.openxmlformats.org/officeDocument/2006/relationships/hyperlink" Target="http://www.example.com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microsoft.com/office/2007/relationships/hdphoto" Target="../media/hdphoto2.wdp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microsoft.com/office/2007/relationships/hdphoto" Target="../media/hdphoto2.wdp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hyperlink" Target="https://git.tsinghua.edu.cn/zhangty23/global_ca_monitor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27.svg"/><Relationship Id="rId12" Type="http://schemas.openxmlformats.org/officeDocument/2006/relationships/image" Target="../media/image12.png"/><Relationship Id="rId17" Type="http://schemas.openxmlformats.org/officeDocument/2006/relationships/hyperlink" Target="https://gitee.com/zhujf21st/authbase" TargetMode="External"/><Relationship Id="rId2" Type="http://schemas.openxmlformats.org/officeDocument/2006/relationships/image" Target="../media/image5.png"/><Relationship Id="rId16" Type="http://schemas.openxmlformats.org/officeDocument/2006/relationships/hyperlink" Target="https://gitee.com/y_project/RuoYi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9.svg"/><Relationship Id="rId5" Type="http://schemas.openxmlformats.org/officeDocument/2006/relationships/image" Target="../media/image4.png"/><Relationship Id="rId15" Type="http://schemas.openxmlformats.org/officeDocument/2006/relationships/image" Target="../media/image15.svg"/><Relationship Id="rId10" Type="http://schemas.openxmlformats.org/officeDocument/2006/relationships/image" Target="../media/image28.png"/><Relationship Id="rId19" Type="http://schemas.openxmlformats.org/officeDocument/2006/relationships/hyperlink" Target="https://github.com/netsyscode/SSL-TLS-Certificate" TargetMode="External"/><Relationship Id="rId4" Type="http://schemas.microsoft.com/office/2007/relationships/hdphoto" Target="../media/hdphoto2.wdp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12" Type="http://schemas.openxmlformats.org/officeDocument/2006/relationships/image" Target="../media/image29.svg"/><Relationship Id="rId2" Type="http://schemas.openxmlformats.org/officeDocument/2006/relationships/image" Target="../media/image30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28.png"/><Relationship Id="rId5" Type="http://schemas.microsoft.com/office/2007/relationships/hdphoto" Target="../media/hdphoto2.wdp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矩形 34"/>
          <p:cNvSpPr/>
          <p:nvPr/>
        </p:nvSpPr>
        <p:spPr>
          <a:xfrm>
            <a:off x="0" y="0"/>
            <a:ext cx="12227495" cy="6858000"/>
          </a:xfrm>
          <a:prstGeom prst="rect">
            <a:avLst/>
          </a:prstGeom>
          <a:gradFill flip="none" rotWithShape="1">
            <a:gsLst>
              <a:gs pos="100000">
                <a:srgbClr val="901E68"/>
              </a:gs>
              <a:gs pos="100000">
                <a:srgbClr val="992164"/>
              </a:gs>
              <a:gs pos="0">
                <a:srgbClr val="580C6E">
                  <a:lumMod val="96000"/>
                  <a:lumOff val="4000"/>
                </a:srgbClr>
              </a:gs>
              <a:gs pos="100000">
                <a:srgbClr val="AC2761">
                  <a:lumMod val="99000"/>
                  <a:lumOff val="1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856" y="1041678"/>
            <a:ext cx="1569425" cy="154626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1185868" y="2719358"/>
            <a:ext cx="10054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5400" b="0" i="0" dirty="0">
                <a:solidFill>
                  <a:srgbClr val="ECECEC"/>
                </a:solidFill>
                <a:effectLst/>
                <a:latin typeface="Söhne"/>
              </a:rPr>
              <a:t>Web-PKI </a:t>
            </a:r>
            <a:r>
              <a:rPr lang="zh-CN" altLang="en-US" sz="5400" b="0" i="0" dirty="0">
                <a:solidFill>
                  <a:srgbClr val="ECECEC"/>
                </a:solidFill>
                <a:effectLst/>
                <a:latin typeface="Söhne"/>
              </a:rPr>
              <a:t>证书真实性测绘研究</a:t>
            </a:r>
            <a:endParaRPr lang="zh-CN" altLang="en-US" sz="5400" b="1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821494" y="4201425"/>
            <a:ext cx="87830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0" i="0" dirty="0">
                <a:solidFill>
                  <a:srgbClr val="ECECEC"/>
                </a:solidFill>
                <a:effectLst/>
                <a:latin typeface="Söhne"/>
              </a:rPr>
              <a:t>张天宇</a:t>
            </a:r>
            <a:endParaRPr lang="en-US" altLang="zh-CN" sz="2400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ECECEC"/>
                </a:solidFill>
                <a:latin typeface="Söhne"/>
                <a:ea typeface="宋体" panose="02010600030101010101" pitchFamily="2" charset="-122"/>
                <a:cs typeface="+mj-cs"/>
              </a:rPr>
              <a:t>2024</a:t>
            </a:r>
            <a:r>
              <a:rPr lang="zh-CN" altLang="en-US" sz="2400" dirty="0">
                <a:solidFill>
                  <a:srgbClr val="ECECEC"/>
                </a:solidFill>
                <a:latin typeface="Söhne"/>
                <a:ea typeface="宋体" panose="02010600030101010101" pitchFamily="2" charset="-122"/>
                <a:cs typeface="+mj-cs"/>
              </a:rPr>
              <a:t>年</a:t>
            </a:r>
            <a:r>
              <a:rPr lang="en-US" altLang="zh-CN" sz="2400" dirty="0">
                <a:solidFill>
                  <a:srgbClr val="ECECEC"/>
                </a:solidFill>
                <a:latin typeface="Söhne"/>
                <a:ea typeface="宋体" panose="02010600030101010101" pitchFamily="2" charset="-122"/>
                <a:cs typeface="+mj-cs"/>
              </a:rPr>
              <a:t>3</a:t>
            </a:r>
            <a:r>
              <a:rPr lang="zh-CN" altLang="en-US" sz="2400" dirty="0">
                <a:solidFill>
                  <a:srgbClr val="ECECEC"/>
                </a:solidFill>
                <a:latin typeface="Söhne"/>
                <a:ea typeface="宋体" panose="02010600030101010101" pitchFamily="2" charset="-122"/>
                <a:cs typeface="+mj-cs"/>
              </a:rPr>
              <a:t>月</a:t>
            </a:r>
            <a:r>
              <a:rPr lang="en-US" altLang="zh-CN" sz="2400" dirty="0">
                <a:solidFill>
                  <a:srgbClr val="ECECEC"/>
                </a:solidFill>
                <a:latin typeface="Söhne"/>
                <a:ea typeface="宋体" panose="02010600030101010101" pitchFamily="2" charset="-122"/>
                <a:cs typeface="+mj-cs"/>
              </a:rPr>
              <a:t>23</a:t>
            </a:r>
            <a:r>
              <a:rPr lang="zh-CN" altLang="en-US" sz="2400" dirty="0">
                <a:solidFill>
                  <a:srgbClr val="ECECEC"/>
                </a:solidFill>
                <a:latin typeface="Söhne"/>
                <a:ea typeface="宋体" panose="02010600030101010101" pitchFamily="2" charset="-122"/>
                <a:cs typeface="+mj-cs"/>
              </a:rPr>
              <a:t>日</a:t>
            </a:r>
            <a:endParaRPr lang="zh-CN" altLang="en-US" sz="2400" b="1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479" y="3620964"/>
            <a:ext cx="733042" cy="491584"/>
          </a:xfrm>
          <a:prstGeom prst="rect">
            <a:avLst/>
          </a:prstGeom>
        </p:spPr>
      </p:pic>
      <p:cxnSp>
        <p:nvCxnSpPr>
          <p:cNvPr id="43" name="直接连接符 42"/>
          <p:cNvCxnSpPr/>
          <p:nvPr/>
        </p:nvCxnSpPr>
        <p:spPr bwMode="auto">
          <a:xfrm flipH="1">
            <a:off x="6655958" y="3924300"/>
            <a:ext cx="4126342" cy="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100000">
                  <a:srgbClr val="FFFFFF"/>
                </a:gs>
                <a:gs pos="47000">
                  <a:sysClr val="window" lastClr="FFFFFF"/>
                </a:gs>
                <a:gs pos="0">
                  <a:sysClr val="window" lastClr="FFFFFF">
                    <a:alpha val="0"/>
                  </a:sysClr>
                </a:gs>
              </a:gsLst>
              <a:lin ang="0" scaled="1"/>
              <a:tileRect/>
            </a:gra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直接连接符 47"/>
          <p:cNvCxnSpPr/>
          <p:nvPr/>
        </p:nvCxnSpPr>
        <p:spPr bwMode="auto">
          <a:xfrm>
            <a:off x="1491295" y="3924300"/>
            <a:ext cx="4126342" cy="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100000">
                  <a:srgbClr val="FFFFFF"/>
                </a:gs>
                <a:gs pos="47000">
                  <a:sysClr val="window" lastClr="FFFFFF"/>
                </a:gs>
                <a:gs pos="0">
                  <a:sysClr val="window" lastClr="FFFFFF">
                    <a:alpha val="0"/>
                  </a:sysClr>
                </a:gs>
              </a:gsLst>
              <a:lin ang="0" scaled="1"/>
              <a:tileRect/>
            </a:gra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C979F58-BB8D-426F-B8E5-4888AAB136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7" b="19759"/>
          <a:stretch/>
        </p:blipFill>
        <p:spPr>
          <a:xfrm>
            <a:off x="0" y="1669503"/>
            <a:ext cx="12192000" cy="5090768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69" b="31439"/>
          <a:stretch>
            <a:fillRect/>
          </a:stretch>
        </p:blipFill>
        <p:spPr bwMode="auto">
          <a:xfrm>
            <a:off x="-25288" y="9413"/>
            <a:ext cx="12251986" cy="99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0" y="9413"/>
            <a:ext cx="12217288" cy="995306"/>
          </a:xfrm>
          <a:prstGeom prst="rect">
            <a:avLst/>
          </a:prstGeom>
          <a:gradFill flip="none" rotWithShape="1">
            <a:gsLst>
              <a:gs pos="79000">
                <a:srgbClr val="692266">
                  <a:alpha val="80000"/>
                </a:srgbClr>
              </a:gs>
              <a:gs pos="46000">
                <a:srgbClr val="580C6E">
                  <a:alpha val="80000"/>
                </a:srgbClr>
              </a:gs>
              <a:gs pos="0">
                <a:srgbClr val="580C6E">
                  <a:lumMod val="100000"/>
                  <a:alpha val="80000"/>
                </a:srgbClr>
              </a:gs>
              <a:gs pos="100000">
                <a:srgbClr val="AC2761">
                  <a:alpha val="8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6466407" y="303059"/>
            <a:ext cx="1619140" cy="4001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58182" y="185407"/>
            <a:ext cx="2090846" cy="643316"/>
            <a:chOff x="9730702" y="211219"/>
            <a:chExt cx="2374282" cy="701101"/>
          </a:xfrm>
        </p:grpSpPr>
        <p:pic>
          <p:nvPicPr>
            <p:cNvPr id="20" name="图片 19"/>
            <p:cNvPicPr>
              <a:picLocks noChangeAspect="1"/>
            </p:cNvPicPr>
            <p:nvPr userDrawn="1"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6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pic>
        <p:nvPicPr>
          <p:cNvPr id="18" name="图形 17" descr="铅笔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43452" y="348131"/>
            <a:ext cx="307332" cy="307332"/>
          </a:xfrm>
          <a:prstGeom prst="rect">
            <a:avLst/>
          </a:prstGeom>
        </p:spPr>
      </p:pic>
      <p:pic>
        <p:nvPicPr>
          <p:cNvPr id="23" name="图形 22" descr="烧瓶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51385" y="348131"/>
            <a:ext cx="307332" cy="307332"/>
          </a:xfrm>
          <a:prstGeom prst="rect">
            <a:avLst/>
          </a:prstGeom>
        </p:spPr>
      </p:pic>
      <p:pic>
        <p:nvPicPr>
          <p:cNvPr id="25" name="图形 24" descr="显微镜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59318" y="348131"/>
            <a:ext cx="307332" cy="307332"/>
          </a:xfrm>
          <a:prstGeom prst="rect">
            <a:avLst/>
          </a:prstGeom>
        </p:spPr>
      </p:pic>
      <p:pic>
        <p:nvPicPr>
          <p:cNvPr id="27" name="图形 26" descr="望远镜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67251" y="348131"/>
            <a:ext cx="307332" cy="307332"/>
          </a:xfrm>
          <a:prstGeom prst="rect">
            <a:avLst/>
          </a:prstGeom>
        </p:spPr>
      </p:pic>
      <p:pic>
        <p:nvPicPr>
          <p:cNvPr id="29" name="图形 28" descr="放大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75184" y="348131"/>
            <a:ext cx="307332" cy="307332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322350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ea typeface="思源黑体 CN Bold" panose="020B0800000000000000" pitchFamily="34" charset="-122"/>
                <a:cs typeface="+mj-cs"/>
              </a:rPr>
              <a:t>测绘内容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01764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ea typeface="思源黑体 CN Bold" panose="020B0800000000000000" pitchFamily="34" charset="-122"/>
                <a:cs typeface="+mj-cs"/>
              </a:rPr>
              <a:t>技术路线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81178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580C6E"/>
                </a:solidFill>
                <a:ea typeface="思源黑体 CN Bold" panose="020B0800000000000000" pitchFamily="34" charset="-122"/>
                <a:cs typeface="+mj-cs"/>
              </a:rPr>
              <a:t>结果展示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60592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计划安排</a:t>
            </a:r>
          </a:p>
        </p:txBody>
      </p:sp>
      <p:sp>
        <p:nvSpPr>
          <p:cNvPr id="41" name="箭头: V 形 40"/>
          <p:cNvSpPr/>
          <p:nvPr/>
        </p:nvSpPr>
        <p:spPr>
          <a:xfrm rot="5400000">
            <a:off x="7188950" y="741296"/>
            <a:ext cx="139368" cy="225295"/>
          </a:xfrm>
          <a:prstGeom prst="chevron">
            <a:avLst>
              <a:gd name="adj" fmla="val 736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368571" y="1218115"/>
            <a:ext cx="10203536" cy="423985"/>
            <a:chOff x="4940300" y="3538797"/>
            <a:chExt cx="10203536" cy="423985"/>
          </a:xfrm>
        </p:grpSpPr>
        <p:grpSp>
          <p:nvGrpSpPr>
            <p:cNvPr id="122" name="组合 121"/>
            <p:cNvGrpSpPr/>
            <p:nvPr/>
          </p:nvGrpSpPr>
          <p:grpSpPr>
            <a:xfrm>
              <a:off x="4940300" y="3581780"/>
              <a:ext cx="361950" cy="254002"/>
              <a:chOff x="4940300" y="3428999"/>
              <a:chExt cx="457202" cy="254002"/>
            </a:xfrm>
          </p:grpSpPr>
          <p:sp>
            <p:nvSpPr>
              <p:cNvPr id="125" name="箭头: V 形 124"/>
              <p:cNvSpPr/>
              <p:nvPr/>
            </p:nvSpPr>
            <p:spPr>
              <a:xfrm>
                <a:off x="4940300" y="3429000"/>
                <a:ext cx="254001" cy="254001"/>
              </a:xfrm>
              <a:prstGeom prst="chevron">
                <a:avLst/>
              </a:prstGeom>
              <a:solidFill>
                <a:srgbClr val="580C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772B5"/>
                  </a:solidFill>
                </a:endParaRPr>
              </a:p>
            </p:txBody>
          </p:sp>
          <p:sp>
            <p:nvSpPr>
              <p:cNvPr id="126" name="箭头: V 形 125"/>
              <p:cNvSpPr/>
              <p:nvPr/>
            </p:nvSpPr>
            <p:spPr>
              <a:xfrm>
                <a:off x="5143501" y="3428999"/>
                <a:ext cx="254001" cy="254001"/>
              </a:xfrm>
              <a:prstGeom prst="chevron">
                <a:avLst/>
              </a:prstGeom>
              <a:solidFill>
                <a:srgbClr val="580C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80C6E"/>
                  </a:solidFill>
                </a:endParaRPr>
              </a:p>
            </p:txBody>
          </p:sp>
        </p:grpSp>
        <p:cxnSp>
          <p:nvCxnSpPr>
            <p:cNvPr id="123" name="直接连接符 122"/>
            <p:cNvCxnSpPr/>
            <p:nvPr/>
          </p:nvCxnSpPr>
          <p:spPr>
            <a:xfrm>
              <a:off x="4940300" y="3962782"/>
              <a:ext cx="102035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矩形 123"/>
            <p:cNvSpPr/>
            <p:nvPr/>
          </p:nvSpPr>
          <p:spPr>
            <a:xfrm>
              <a:off x="5302250" y="3538797"/>
              <a:ext cx="1569660" cy="3965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580C6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证书扫描管理</a:t>
              </a:r>
            </a:p>
          </p:txBody>
        </p:sp>
      </p:grpSp>
      <p:sp>
        <p:nvSpPr>
          <p:cNvPr id="32" name="矩形 132">
            <a:extLst>
              <a:ext uri="{FF2B5EF4-FFF2-40B4-BE49-F238E27FC236}">
                <a16:creationId xmlns:a16="http://schemas.microsoft.com/office/drawing/2014/main" id="{B8E2ABC9-EBD0-43CD-824C-098715EF35BE}"/>
              </a:ext>
            </a:extLst>
          </p:cNvPr>
          <p:cNvSpPr/>
          <p:nvPr/>
        </p:nvSpPr>
        <p:spPr>
          <a:xfrm>
            <a:off x="6753388" y="1926978"/>
            <a:ext cx="4164724" cy="129838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190500" algn="ctr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sp>
        <p:nvSpPr>
          <p:cNvPr id="36" name="文本占位符 11">
            <a:extLst>
              <a:ext uri="{FF2B5EF4-FFF2-40B4-BE49-F238E27FC236}">
                <a16:creationId xmlns:a16="http://schemas.microsoft.com/office/drawing/2014/main" id="{0224FBA5-7854-4C5B-B94A-993AA042AA3A}"/>
              </a:ext>
            </a:extLst>
          </p:cNvPr>
          <p:cNvSpPr txBox="1"/>
          <p:nvPr/>
        </p:nvSpPr>
        <p:spPr>
          <a:xfrm>
            <a:off x="6866650" y="2028456"/>
            <a:ext cx="3429564" cy="43037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000" b="1" kern="120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80C6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前端页面特点</a:t>
            </a:r>
          </a:p>
        </p:txBody>
      </p:sp>
      <p:sp>
        <p:nvSpPr>
          <p:cNvPr id="37" name="文本框 135">
            <a:extLst>
              <a:ext uri="{FF2B5EF4-FFF2-40B4-BE49-F238E27FC236}">
                <a16:creationId xmlns:a16="http://schemas.microsoft.com/office/drawing/2014/main" id="{71DF5331-EBCC-42BC-9534-82EB857E7401}"/>
              </a:ext>
            </a:extLst>
          </p:cNvPr>
          <p:cNvSpPr txBox="1"/>
          <p:nvPr/>
        </p:nvSpPr>
        <p:spPr>
          <a:xfrm>
            <a:off x="6866650" y="2508628"/>
            <a:ext cx="3705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用户可以自行配置扫描的设置</a:t>
            </a:r>
            <a:endParaRPr lang="en-US" altLang="zh-CN" sz="1600" dirty="0">
              <a:solidFill>
                <a:srgbClr val="580C6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580C6E"/>
                </a:solidFill>
                <a:latin typeface="Arial" panose="020B0604020202020204"/>
                <a:ea typeface="思源黑体 CN Medium" panose="020B0600000000000000" pitchFamily="34" charset="-122"/>
              </a:rPr>
              <a:t>支持上传配置文件（测试中）</a:t>
            </a:r>
            <a:endParaRPr lang="en-US" altLang="zh-CN" sz="1600" dirty="0">
              <a:solidFill>
                <a:srgbClr val="580C6E"/>
              </a:solidFill>
              <a:latin typeface="Arial" panose="020B0604020202020204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274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69" b="31439"/>
          <a:stretch>
            <a:fillRect/>
          </a:stretch>
        </p:blipFill>
        <p:spPr bwMode="auto">
          <a:xfrm>
            <a:off x="-25288" y="9413"/>
            <a:ext cx="12251986" cy="99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0" y="9413"/>
            <a:ext cx="12217288" cy="995306"/>
          </a:xfrm>
          <a:prstGeom prst="rect">
            <a:avLst/>
          </a:prstGeom>
          <a:gradFill flip="none" rotWithShape="1">
            <a:gsLst>
              <a:gs pos="79000">
                <a:srgbClr val="692266">
                  <a:alpha val="80000"/>
                </a:srgbClr>
              </a:gs>
              <a:gs pos="46000">
                <a:srgbClr val="580C6E">
                  <a:alpha val="80000"/>
                </a:srgbClr>
              </a:gs>
              <a:gs pos="0">
                <a:srgbClr val="580C6E">
                  <a:lumMod val="100000"/>
                  <a:alpha val="80000"/>
                </a:srgbClr>
              </a:gs>
              <a:gs pos="100000">
                <a:srgbClr val="AC2761">
                  <a:alpha val="8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6466407" y="303059"/>
            <a:ext cx="1619140" cy="4001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58182" y="185407"/>
            <a:ext cx="2090846" cy="643316"/>
            <a:chOff x="9730702" y="211219"/>
            <a:chExt cx="2374282" cy="701101"/>
          </a:xfrm>
        </p:grpSpPr>
        <p:pic>
          <p:nvPicPr>
            <p:cNvPr id="20" name="图片 19"/>
            <p:cNvPicPr>
              <a:picLocks noChangeAspect="1"/>
            </p:cNvPicPr>
            <p:nvPr userDrawn="1"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5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pic>
        <p:nvPicPr>
          <p:cNvPr id="18" name="图形 17" descr="铅笔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43452" y="348131"/>
            <a:ext cx="307332" cy="307332"/>
          </a:xfrm>
          <a:prstGeom prst="rect">
            <a:avLst/>
          </a:prstGeom>
        </p:spPr>
      </p:pic>
      <p:pic>
        <p:nvPicPr>
          <p:cNvPr id="23" name="图形 22" descr="烧瓶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51385" y="348131"/>
            <a:ext cx="307332" cy="307332"/>
          </a:xfrm>
          <a:prstGeom prst="rect">
            <a:avLst/>
          </a:prstGeom>
        </p:spPr>
      </p:pic>
      <p:pic>
        <p:nvPicPr>
          <p:cNvPr id="25" name="图形 24" descr="显微镜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59318" y="348131"/>
            <a:ext cx="307332" cy="307332"/>
          </a:xfrm>
          <a:prstGeom prst="rect">
            <a:avLst/>
          </a:prstGeom>
        </p:spPr>
      </p:pic>
      <p:pic>
        <p:nvPicPr>
          <p:cNvPr id="27" name="图形 26" descr="望远镜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67251" y="348131"/>
            <a:ext cx="307332" cy="307332"/>
          </a:xfrm>
          <a:prstGeom prst="rect">
            <a:avLst/>
          </a:prstGeom>
        </p:spPr>
      </p:pic>
      <p:pic>
        <p:nvPicPr>
          <p:cNvPr id="29" name="图形 28" descr="放大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75184" y="348131"/>
            <a:ext cx="307332" cy="307332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322350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ea typeface="思源黑体 CN Bold" panose="020B0800000000000000" pitchFamily="34" charset="-122"/>
                <a:cs typeface="+mj-cs"/>
              </a:rPr>
              <a:t>测绘内容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01764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ea typeface="思源黑体 CN Bold" panose="020B0800000000000000" pitchFamily="34" charset="-122"/>
                <a:cs typeface="+mj-cs"/>
              </a:rPr>
              <a:t>技术路线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81178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580C6E"/>
                </a:solidFill>
                <a:ea typeface="思源黑体 CN Bold" panose="020B0800000000000000" pitchFamily="34" charset="-122"/>
                <a:cs typeface="+mj-cs"/>
              </a:rPr>
              <a:t>结果展示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60592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计划安排</a:t>
            </a:r>
          </a:p>
        </p:txBody>
      </p:sp>
      <p:sp>
        <p:nvSpPr>
          <p:cNvPr id="41" name="箭头: V 形 40"/>
          <p:cNvSpPr/>
          <p:nvPr/>
        </p:nvSpPr>
        <p:spPr>
          <a:xfrm rot="5400000">
            <a:off x="7188950" y="741296"/>
            <a:ext cx="139368" cy="225295"/>
          </a:xfrm>
          <a:prstGeom prst="chevron">
            <a:avLst>
              <a:gd name="adj" fmla="val 736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368571" y="1218115"/>
            <a:ext cx="10203536" cy="423985"/>
            <a:chOff x="4940300" y="3538797"/>
            <a:chExt cx="10203536" cy="423985"/>
          </a:xfrm>
        </p:grpSpPr>
        <p:grpSp>
          <p:nvGrpSpPr>
            <p:cNvPr id="122" name="组合 121"/>
            <p:cNvGrpSpPr/>
            <p:nvPr/>
          </p:nvGrpSpPr>
          <p:grpSpPr>
            <a:xfrm>
              <a:off x="4940300" y="3581780"/>
              <a:ext cx="361950" cy="254002"/>
              <a:chOff x="4940300" y="3428999"/>
              <a:chExt cx="457202" cy="254002"/>
            </a:xfrm>
          </p:grpSpPr>
          <p:sp>
            <p:nvSpPr>
              <p:cNvPr id="125" name="箭头: V 形 124"/>
              <p:cNvSpPr/>
              <p:nvPr/>
            </p:nvSpPr>
            <p:spPr>
              <a:xfrm>
                <a:off x="4940300" y="3429000"/>
                <a:ext cx="254001" cy="254001"/>
              </a:xfrm>
              <a:prstGeom prst="chevron">
                <a:avLst/>
              </a:prstGeom>
              <a:solidFill>
                <a:srgbClr val="580C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箭头: V 形 125"/>
              <p:cNvSpPr/>
              <p:nvPr/>
            </p:nvSpPr>
            <p:spPr>
              <a:xfrm>
                <a:off x="5143501" y="3428999"/>
                <a:ext cx="254001" cy="254001"/>
              </a:xfrm>
              <a:prstGeom prst="chevron">
                <a:avLst/>
              </a:prstGeom>
              <a:solidFill>
                <a:srgbClr val="580C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3" name="直接连接符 122"/>
            <p:cNvCxnSpPr/>
            <p:nvPr/>
          </p:nvCxnSpPr>
          <p:spPr>
            <a:xfrm>
              <a:off x="4940300" y="3962782"/>
              <a:ext cx="102035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矩形 123"/>
            <p:cNvSpPr/>
            <p:nvPr/>
          </p:nvSpPr>
          <p:spPr>
            <a:xfrm>
              <a:off x="5302250" y="3538797"/>
              <a:ext cx="1569660" cy="3965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b="1" dirty="0">
                  <a:solidFill>
                    <a:srgbClr val="580C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证书查询显示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80C6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38" name="矩形 137"/>
          <p:cNvSpPr/>
          <p:nvPr/>
        </p:nvSpPr>
        <p:spPr>
          <a:xfrm>
            <a:off x="1358913" y="4093844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XXX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943490" y="5058987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XXXX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7C8ADB-8655-471F-8561-F9C2A9555292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b="48961"/>
          <a:stretch/>
        </p:blipFill>
        <p:spPr>
          <a:xfrm>
            <a:off x="0" y="2164689"/>
            <a:ext cx="12192000" cy="3392315"/>
          </a:xfrm>
          <a:prstGeom prst="rect">
            <a:avLst/>
          </a:prstGeom>
        </p:spPr>
      </p:pic>
      <p:sp>
        <p:nvSpPr>
          <p:cNvPr id="40" name="矩形 132">
            <a:extLst>
              <a:ext uri="{FF2B5EF4-FFF2-40B4-BE49-F238E27FC236}">
                <a16:creationId xmlns:a16="http://schemas.microsoft.com/office/drawing/2014/main" id="{4EA8AD23-F684-419C-B5D3-3CC74AFF0295}"/>
              </a:ext>
            </a:extLst>
          </p:cNvPr>
          <p:cNvSpPr/>
          <p:nvPr/>
        </p:nvSpPr>
        <p:spPr>
          <a:xfrm>
            <a:off x="3989251" y="4793946"/>
            <a:ext cx="4782571" cy="165886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190500" algn="ctr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sp>
        <p:nvSpPr>
          <p:cNvPr id="42" name="文本占位符 11">
            <a:extLst>
              <a:ext uri="{FF2B5EF4-FFF2-40B4-BE49-F238E27FC236}">
                <a16:creationId xmlns:a16="http://schemas.microsoft.com/office/drawing/2014/main" id="{B27B9454-EE75-4B5A-84B0-0AAF418F2C39}"/>
              </a:ext>
            </a:extLst>
          </p:cNvPr>
          <p:cNvSpPr txBox="1"/>
          <p:nvPr/>
        </p:nvSpPr>
        <p:spPr>
          <a:xfrm>
            <a:off x="4102513" y="4895424"/>
            <a:ext cx="4116791" cy="43037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000" b="1" kern="120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80C6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前端页面特点</a:t>
            </a:r>
          </a:p>
        </p:txBody>
      </p:sp>
      <p:sp>
        <p:nvSpPr>
          <p:cNvPr id="43" name="文本框 135">
            <a:extLst>
              <a:ext uri="{FF2B5EF4-FFF2-40B4-BE49-F238E27FC236}">
                <a16:creationId xmlns:a16="http://schemas.microsoft.com/office/drawing/2014/main" id="{F0940CC0-6AB2-4E32-BFF0-C0ACDAF3DF16}"/>
              </a:ext>
            </a:extLst>
          </p:cNvPr>
          <p:cNvSpPr txBox="1"/>
          <p:nvPr/>
        </p:nvSpPr>
        <p:spPr>
          <a:xfrm>
            <a:off x="4102513" y="5375596"/>
            <a:ext cx="4447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支持高级搜索</a:t>
            </a:r>
            <a:endParaRPr lang="en-US" altLang="zh-CN" sz="1600" dirty="0">
              <a:solidFill>
                <a:srgbClr val="580C6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580C6E"/>
                </a:solidFill>
                <a:latin typeface="Arial" panose="020B0604020202020204"/>
                <a:ea typeface="思源黑体 CN Medium" panose="020B0600000000000000" pitchFamily="34" charset="-122"/>
              </a:rPr>
              <a:t>可以显示不同种类的证书</a:t>
            </a:r>
            <a:endParaRPr lang="en-US" altLang="zh-CN" sz="1600" dirty="0">
              <a:solidFill>
                <a:srgbClr val="580C6E"/>
              </a:solidFill>
              <a:latin typeface="Arial" panose="020B0604020202020204"/>
              <a:ea typeface="思源黑体 CN Medium" panose="020B0600000000000000" pitchFamily="34" charset="-122"/>
            </a:endParaRPr>
          </a:p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580C6E"/>
                </a:solidFill>
                <a:latin typeface="Arial" panose="020B0604020202020204"/>
                <a:ea typeface="思源黑体 CN Medium" panose="020B0600000000000000" pitchFamily="34" charset="-122"/>
              </a:rPr>
              <a:t>可以显示部分证书的基本信息</a:t>
            </a:r>
            <a:endParaRPr lang="en-US" altLang="zh-CN" sz="1600" dirty="0">
              <a:solidFill>
                <a:srgbClr val="580C6E"/>
              </a:solidFill>
              <a:latin typeface="Arial" panose="020B0604020202020204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21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9E83F9-D1A3-47C3-8EF3-F5F179FEC0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08" r="67618" b="16098"/>
          <a:stretch/>
        </p:blipFill>
        <p:spPr>
          <a:xfrm>
            <a:off x="4676115" y="1669503"/>
            <a:ext cx="4484248" cy="51629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DDBAAE-8FA7-4B06-9A7B-D9B90B01F8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236" b="32915"/>
          <a:stretch/>
        </p:blipFill>
        <p:spPr>
          <a:xfrm>
            <a:off x="323396" y="1669503"/>
            <a:ext cx="4262453" cy="5113457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69" b="31439"/>
          <a:stretch>
            <a:fillRect/>
          </a:stretch>
        </p:blipFill>
        <p:spPr bwMode="auto">
          <a:xfrm>
            <a:off x="-25288" y="9413"/>
            <a:ext cx="12251986" cy="99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0" y="9413"/>
            <a:ext cx="12217288" cy="995306"/>
          </a:xfrm>
          <a:prstGeom prst="rect">
            <a:avLst/>
          </a:prstGeom>
          <a:gradFill flip="none" rotWithShape="1">
            <a:gsLst>
              <a:gs pos="79000">
                <a:srgbClr val="692266">
                  <a:alpha val="80000"/>
                </a:srgbClr>
              </a:gs>
              <a:gs pos="46000">
                <a:srgbClr val="580C6E">
                  <a:alpha val="80000"/>
                </a:srgbClr>
              </a:gs>
              <a:gs pos="0">
                <a:srgbClr val="580C6E">
                  <a:lumMod val="100000"/>
                  <a:alpha val="80000"/>
                </a:srgbClr>
              </a:gs>
              <a:gs pos="100000">
                <a:srgbClr val="AC2761">
                  <a:alpha val="8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6466407" y="303059"/>
            <a:ext cx="1619140" cy="4001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58182" y="185407"/>
            <a:ext cx="2090846" cy="643316"/>
            <a:chOff x="9730702" y="211219"/>
            <a:chExt cx="2374282" cy="701101"/>
          </a:xfrm>
        </p:grpSpPr>
        <p:pic>
          <p:nvPicPr>
            <p:cNvPr id="20" name="图片 19"/>
            <p:cNvPicPr>
              <a:picLocks noChangeAspect="1"/>
            </p:cNvPicPr>
            <p:nvPr userDrawn="1"/>
          </p:nvPicPr>
          <p:blipFill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7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pic>
        <p:nvPicPr>
          <p:cNvPr id="18" name="图形 17" descr="铅笔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43452" y="348131"/>
            <a:ext cx="307332" cy="307332"/>
          </a:xfrm>
          <a:prstGeom prst="rect">
            <a:avLst/>
          </a:prstGeom>
        </p:spPr>
      </p:pic>
      <p:pic>
        <p:nvPicPr>
          <p:cNvPr id="23" name="图形 22" descr="烧瓶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51385" y="348131"/>
            <a:ext cx="307332" cy="307332"/>
          </a:xfrm>
          <a:prstGeom prst="rect">
            <a:avLst/>
          </a:prstGeom>
        </p:spPr>
      </p:pic>
      <p:pic>
        <p:nvPicPr>
          <p:cNvPr id="25" name="图形 24" descr="显微镜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59318" y="348131"/>
            <a:ext cx="307332" cy="307332"/>
          </a:xfrm>
          <a:prstGeom prst="rect">
            <a:avLst/>
          </a:prstGeom>
        </p:spPr>
      </p:pic>
      <p:pic>
        <p:nvPicPr>
          <p:cNvPr id="27" name="图形 26" descr="望远镜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67251" y="348131"/>
            <a:ext cx="307332" cy="307332"/>
          </a:xfrm>
          <a:prstGeom prst="rect">
            <a:avLst/>
          </a:prstGeom>
        </p:spPr>
      </p:pic>
      <p:pic>
        <p:nvPicPr>
          <p:cNvPr id="29" name="图形 28" descr="放大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175184" y="348131"/>
            <a:ext cx="307332" cy="307332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322350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ea typeface="思源黑体 CN Bold" panose="020B0800000000000000" pitchFamily="34" charset="-122"/>
                <a:cs typeface="+mj-cs"/>
              </a:rPr>
              <a:t>测绘内容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01764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ea typeface="思源黑体 CN Bold" panose="020B0800000000000000" pitchFamily="34" charset="-122"/>
                <a:cs typeface="+mj-cs"/>
              </a:rPr>
              <a:t>技术路线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81178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580C6E"/>
                </a:solidFill>
                <a:ea typeface="思源黑体 CN Bold" panose="020B0800000000000000" pitchFamily="34" charset="-122"/>
                <a:cs typeface="+mj-cs"/>
              </a:rPr>
              <a:t>结果展示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60592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计划安排</a:t>
            </a:r>
          </a:p>
        </p:txBody>
      </p:sp>
      <p:sp>
        <p:nvSpPr>
          <p:cNvPr id="41" name="箭头: V 形 40"/>
          <p:cNvSpPr/>
          <p:nvPr/>
        </p:nvSpPr>
        <p:spPr>
          <a:xfrm rot="5400000">
            <a:off x="7188950" y="741296"/>
            <a:ext cx="139368" cy="225295"/>
          </a:xfrm>
          <a:prstGeom prst="chevron">
            <a:avLst>
              <a:gd name="adj" fmla="val 736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368571" y="1218115"/>
            <a:ext cx="10203536" cy="423985"/>
            <a:chOff x="4940300" y="3538797"/>
            <a:chExt cx="10203536" cy="423985"/>
          </a:xfrm>
        </p:grpSpPr>
        <p:grpSp>
          <p:nvGrpSpPr>
            <p:cNvPr id="122" name="组合 121"/>
            <p:cNvGrpSpPr/>
            <p:nvPr/>
          </p:nvGrpSpPr>
          <p:grpSpPr>
            <a:xfrm>
              <a:off x="4940300" y="3581780"/>
              <a:ext cx="361950" cy="254002"/>
              <a:chOff x="4940300" y="3428999"/>
              <a:chExt cx="457202" cy="254002"/>
            </a:xfrm>
          </p:grpSpPr>
          <p:sp>
            <p:nvSpPr>
              <p:cNvPr id="125" name="箭头: V 形 124"/>
              <p:cNvSpPr/>
              <p:nvPr/>
            </p:nvSpPr>
            <p:spPr>
              <a:xfrm>
                <a:off x="4940300" y="3429000"/>
                <a:ext cx="254001" cy="254001"/>
              </a:xfrm>
              <a:prstGeom prst="chevron">
                <a:avLst/>
              </a:prstGeom>
              <a:solidFill>
                <a:srgbClr val="580C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箭头: V 形 125"/>
              <p:cNvSpPr/>
              <p:nvPr/>
            </p:nvSpPr>
            <p:spPr>
              <a:xfrm>
                <a:off x="5143501" y="3428999"/>
                <a:ext cx="254001" cy="254001"/>
              </a:xfrm>
              <a:prstGeom prst="chevron">
                <a:avLst/>
              </a:prstGeom>
              <a:solidFill>
                <a:srgbClr val="580C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3" name="直接连接符 122"/>
            <p:cNvCxnSpPr/>
            <p:nvPr/>
          </p:nvCxnSpPr>
          <p:spPr>
            <a:xfrm>
              <a:off x="4940300" y="3962782"/>
              <a:ext cx="102035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矩形 123"/>
            <p:cNvSpPr/>
            <p:nvPr/>
          </p:nvSpPr>
          <p:spPr>
            <a:xfrm>
              <a:off x="5302250" y="3538797"/>
              <a:ext cx="1569660" cy="3965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b="1" dirty="0">
                  <a:solidFill>
                    <a:srgbClr val="580C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证书查询显示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80C6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38" name="矩形 137"/>
          <p:cNvSpPr/>
          <p:nvPr/>
        </p:nvSpPr>
        <p:spPr>
          <a:xfrm>
            <a:off x="1358913" y="4093844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XXX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943490" y="5058987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XXXX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" name="矩形 132">
            <a:extLst>
              <a:ext uri="{FF2B5EF4-FFF2-40B4-BE49-F238E27FC236}">
                <a16:creationId xmlns:a16="http://schemas.microsoft.com/office/drawing/2014/main" id="{4EA8AD23-F684-419C-B5D3-3CC74AFF0295}"/>
              </a:ext>
            </a:extLst>
          </p:cNvPr>
          <p:cNvSpPr/>
          <p:nvPr/>
        </p:nvSpPr>
        <p:spPr>
          <a:xfrm>
            <a:off x="7409429" y="5142294"/>
            <a:ext cx="4782571" cy="165886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190500" algn="ctr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sp>
        <p:nvSpPr>
          <p:cNvPr id="42" name="文本占位符 11">
            <a:extLst>
              <a:ext uri="{FF2B5EF4-FFF2-40B4-BE49-F238E27FC236}">
                <a16:creationId xmlns:a16="http://schemas.microsoft.com/office/drawing/2014/main" id="{B27B9454-EE75-4B5A-84B0-0AAF418F2C39}"/>
              </a:ext>
            </a:extLst>
          </p:cNvPr>
          <p:cNvSpPr txBox="1"/>
          <p:nvPr/>
        </p:nvSpPr>
        <p:spPr>
          <a:xfrm>
            <a:off x="7522691" y="5243772"/>
            <a:ext cx="4116791" cy="43037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000" b="1" kern="120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80C6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前端页面特点</a:t>
            </a:r>
          </a:p>
        </p:txBody>
      </p:sp>
      <p:sp>
        <p:nvSpPr>
          <p:cNvPr id="43" name="文本框 135">
            <a:extLst>
              <a:ext uri="{FF2B5EF4-FFF2-40B4-BE49-F238E27FC236}">
                <a16:creationId xmlns:a16="http://schemas.microsoft.com/office/drawing/2014/main" id="{F0940CC0-6AB2-4E32-BFF0-C0ACDAF3DF16}"/>
              </a:ext>
            </a:extLst>
          </p:cNvPr>
          <p:cNvSpPr txBox="1"/>
          <p:nvPr/>
        </p:nvSpPr>
        <p:spPr>
          <a:xfrm>
            <a:off x="7522691" y="5723944"/>
            <a:ext cx="4447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显示证书内容</a:t>
            </a:r>
            <a:endParaRPr lang="en-US" altLang="zh-CN" sz="1600" dirty="0">
              <a:solidFill>
                <a:srgbClr val="580C6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580C6E"/>
                </a:solidFill>
                <a:latin typeface="Arial" panose="020B0604020202020204"/>
                <a:ea typeface="思源黑体 CN Medium" panose="020B0600000000000000" pitchFamily="34" charset="-122"/>
              </a:rPr>
              <a:t>可以显示该证书的扫描记录</a:t>
            </a:r>
            <a:endParaRPr lang="en-US" altLang="zh-CN" sz="1600" dirty="0">
              <a:solidFill>
                <a:srgbClr val="580C6E"/>
              </a:solidFill>
              <a:latin typeface="Arial" panose="020B0604020202020204"/>
              <a:ea typeface="思源黑体 CN Medium" panose="020B0600000000000000" pitchFamily="34" charset="-122"/>
            </a:endParaRPr>
          </a:p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580C6E"/>
                </a:solidFill>
                <a:latin typeface="Arial" panose="020B0604020202020204"/>
                <a:ea typeface="思源黑体 CN Medium" panose="020B0600000000000000" pitchFamily="34" charset="-122"/>
              </a:rPr>
              <a:t>可以显示证书的链式关系（开发中）</a:t>
            </a:r>
            <a:endParaRPr lang="en-US" altLang="zh-CN" sz="1600" dirty="0">
              <a:solidFill>
                <a:srgbClr val="580C6E"/>
              </a:solidFill>
              <a:latin typeface="Arial" panose="020B0604020202020204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18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69" b="31439"/>
          <a:stretch>
            <a:fillRect/>
          </a:stretch>
        </p:blipFill>
        <p:spPr bwMode="auto">
          <a:xfrm>
            <a:off x="-25288" y="9413"/>
            <a:ext cx="12251986" cy="99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0" y="9413"/>
            <a:ext cx="12217288" cy="995306"/>
          </a:xfrm>
          <a:prstGeom prst="rect">
            <a:avLst/>
          </a:prstGeom>
          <a:gradFill flip="none" rotWithShape="1">
            <a:gsLst>
              <a:gs pos="79000">
                <a:srgbClr val="692266">
                  <a:alpha val="80000"/>
                </a:srgbClr>
              </a:gs>
              <a:gs pos="46000">
                <a:srgbClr val="580C6E">
                  <a:alpha val="80000"/>
                </a:srgbClr>
              </a:gs>
              <a:gs pos="0">
                <a:srgbClr val="580C6E">
                  <a:lumMod val="100000"/>
                  <a:alpha val="80000"/>
                </a:srgbClr>
              </a:gs>
              <a:gs pos="100000">
                <a:srgbClr val="AC2761">
                  <a:alpha val="8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6466407" y="303059"/>
            <a:ext cx="1619140" cy="4001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58182" y="185407"/>
            <a:ext cx="2090846" cy="643316"/>
            <a:chOff x="9730702" y="211219"/>
            <a:chExt cx="2374282" cy="701101"/>
          </a:xfrm>
        </p:grpSpPr>
        <p:pic>
          <p:nvPicPr>
            <p:cNvPr id="20" name="图片 19"/>
            <p:cNvPicPr>
              <a:picLocks noChangeAspect="1"/>
            </p:cNvPicPr>
            <p:nvPr userDrawn="1"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6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pic>
        <p:nvPicPr>
          <p:cNvPr id="18" name="图形 17" descr="铅笔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43452" y="348131"/>
            <a:ext cx="307332" cy="307332"/>
          </a:xfrm>
          <a:prstGeom prst="rect">
            <a:avLst/>
          </a:prstGeom>
        </p:spPr>
      </p:pic>
      <p:pic>
        <p:nvPicPr>
          <p:cNvPr id="23" name="图形 22" descr="烧瓶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51385" y="348131"/>
            <a:ext cx="307332" cy="307332"/>
          </a:xfrm>
          <a:prstGeom prst="rect">
            <a:avLst/>
          </a:prstGeom>
        </p:spPr>
      </p:pic>
      <p:pic>
        <p:nvPicPr>
          <p:cNvPr id="25" name="图形 24" descr="显微镜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59318" y="348131"/>
            <a:ext cx="307332" cy="307332"/>
          </a:xfrm>
          <a:prstGeom prst="rect">
            <a:avLst/>
          </a:prstGeom>
        </p:spPr>
      </p:pic>
      <p:pic>
        <p:nvPicPr>
          <p:cNvPr id="27" name="图形 26" descr="望远镜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67251" y="348131"/>
            <a:ext cx="307332" cy="307332"/>
          </a:xfrm>
          <a:prstGeom prst="rect">
            <a:avLst/>
          </a:prstGeom>
        </p:spPr>
      </p:pic>
      <p:pic>
        <p:nvPicPr>
          <p:cNvPr id="29" name="图形 28" descr="放大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75184" y="348131"/>
            <a:ext cx="307332" cy="307332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322350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ea typeface="思源黑体 CN Bold" panose="020B0800000000000000" pitchFamily="34" charset="-122"/>
                <a:cs typeface="+mj-cs"/>
              </a:rPr>
              <a:t>测绘内容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01764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ea typeface="思源黑体 CN Bold" panose="020B0800000000000000" pitchFamily="34" charset="-122"/>
                <a:cs typeface="+mj-cs"/>
              </a:rPr>
              <a:t>技术路线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81178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580C6E"/>
                </a:solidFill>
                <a:ea typeface="思源黑体 CN Bold" panose="020B0800000000000000" pitchFamily="34" charset="-122"/>
                <a:cs typeface="+mj-cs"/>
              </a:rPr>
              <a:t>结果展示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60592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计划安排</a:t>
            </a:r>
          </a:p>
        </p:txBody>
      </p:sp>
      <p:sp>
        <p:nvSpPr>
          <p:cNvPr id="41" name="箭头: V 形 40"/>
          <p:cNvSpPr/>
          <p:nvPr/>
        </p:nvSpPr>
        <p:spPr>
          <a:xfrm rot="5400000">
            <a:off x="7188950" y="741296"/>
            <a:ext cx="139368" cy="225295"/>
          </a:xfrm>
          <a:prstGeom prst="chevron">
            <a:avLst>
              <a:gd name="adj" fmla="val 736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368571" y="1218115"/>
            <a:ext cx="10203536" cy="423985"/>
            <a:chOff x="4940300" y="3538797"/>
            <a:chExt cx="10203536" cy="423985"/>
          </a:xfrm>
        </p:grpSpPr>
        <p:grpSp>
          <p:nvGrpSpPr>
            <p:cNvPr id="122" name="组合 121"/>
            <p:cNvGrpSpPr/>
            <p:nvPr/>
          </p:nvGrpSpPr>
          <p:grpSpPr>
            <a:xfrm>
              <a:off x="4940300" y="3581780"/>
              <a:ext cx="361950" cy="254002"/>
              <a:chOff x="4940300" y="3428999"/>
              <a:chExt cx="457202" cy="254002"/>
            </a:xfrm>
          </p:grpSpPr>
          <p:sp>
            <p:nvSpPr>
              <p:cNvPr id="125" name="箭头: V 形 124"/>
              <p:cNvSpPr/>
              <p:nvPr/>
            </p:nvSpPr>
            <p:spPr>
              <a:xfrm>
                <a:off x="4940300" y="3429000"/>
                <a:ext cx="254001" cy="254001"/>
              </a:xfrm>
              <a:prstGeom prst="chevron">
                <a:avLst/>
              </a:prstGeom>
              <a:solidFill>
                <a:srgbClr val="580C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箭头: V 形 125"/>
              <p:cNvSpPr/>
              <p:nvPr/>
            </p:nvSpPr>
            <p:spPr>
              <a:xfrm>
                <a:off x="5143501" y="3428999"/>
                <a:ext cx="254001" cy="254001"/>
              </a:xfrm>
              <a:prstGeom prst="chevron">
                <a:avLst/>
              </a:prstGeom>
              <a:solidFill>
                <a:srgbClr val="580C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3" name="直接连接符 122"/>
            <p:cNvCxnSpPr/>
            <p:nvPr/>
          </p:nvCxnSpPr>
          <p:spPr>
            <a:xfrm>
              <a:off x="4940300" y="3962782"/>
              <a:ext cx="102035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矩形 123"/>
            <p:cNvSpPr/>
            <p:nvPr/>
          </p:nvSpPr>
          <p:spPr>
            <a:xfrm>
              <a:off x="5302253" y="3538797"/>
              <a:ext cx="1569660" cy="3965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b="1" dirty="0">
                  <a:solidFill>
                    <a:srgbClr val="580C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证书扫描结果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80C6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33" name="矩形 132"/>
          <p:cNvSpPr/>
          <p:nvPr/>
        </p:nvSpPr>
        <p:spPr>
          <a:xfrm>
            <a:off x="6079473" y="1839911"/>
            <a:ext cx="5743959" cy="352084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190500" algn="ctr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sp>
        <p:nvSpPr>
          <p:cNvPr id="135" name="文本占位符 11"/>
          <p:cNvSpPr txBox="1"/>
          <p:nvPr/>
        </p:nvSpPr>
        <p:spPr>
          <a:xfrm>
            <a:off x="6151903" y="1879131"/>
            <a:ext cx="4944345" cy="43037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000" b="1" kern="120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80C6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扫描碰到的问题</a:t>
            </a:r>
          </a:p>
        </p:txBody>
      </p:sp>
      <p:sp>
        <p:nvSpPr>
          <p:cNvPr id="136" name="文本框 135"/>
          <p:cNvSpPr txBox="1"/>
          <p:nvPr/>
        </p:nvSpPr>
        <p:spPr>
          <a:xfrm>
            <a:off x="6103754" y="2421561"/>
            <a:ext cx="54677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1. </a:t>
            </a:r>
            <a:r>
              <a:rPr lang="zh-CN" altLang="en-US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代理的使用：</a:t>
            </a:r>
            <a:endParaRPr lang="en-US" altLang="zh-CN" sz="1600" dirty="0">
              <a:solidFill>
                <a:srgbClr val="580C6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742950" lvl="1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如果不使用代理，则很多网站无法连接</a:t>
            </a:r>
            <a:endParaRPr lang="en-US" altLang="zh-CN" sz="1600" dirty="0">
              <a:solidFill>
                <a:srgbClr val="580C6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742950" lvl="1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如果都使用代理，则代理流量不够用</a:t>
            </a:r>
            <a:endParaRPr lang="en-US" altLang="zh-CN" sz="1600" dirty="0">
              <a:solidFill>
                <a:srgbClr val="580C6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742950" lvl="1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如果部分使用代理，则非在同一地点扫描</a:t>
            </a:r>
            <a:endParaRPr lang="en-US" altLang="zh-CN" sz="1600" dirty="0">
              <a:solidFill>
                <a:srgbClr val="580C6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742950" lvl="1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endParaRPr lang="en-US" altLang="zh-CN" sz="1600" dirty="0">
              <a:solidFill>
                <a:srgbClr val="580C6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2. </a:t>
            </a:r>
            <a:r>
              <a:rPr lang="zh-CN" altLang="en-US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扫描错误类型：</a:t>
            </a:r>
            <a:endParaRPr lang="en-US" altLang="zh-CN" sz="1600" dirty="0">
              <a:solidFill>
                <a:srgbClr val="580C6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742950" lvl="1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'</a:t>
            </a:r>
            <a:r>
              <a:rPr lang="en-US" altLang="zh-CN" sz="1600" dirty="0" err="1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OpenSSL.SSL.SysCallError</a:t>
            </a:r>
            <a:r>
              <a:rPr lang="en-US" altLang="zh-CN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- 173716</a:t>
            </a:r>
          </a:p>
          <a:p>
            <a:pPr marL="742950" lvl="1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'</a:t>
            </a:r>
            <a:r>
              <a:rPr lang="en-US" altLang="zh-CN" sz="1600" dirty="0" err="1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OpenSSL.SSL.WantReadError</a:t>
            </a:r>
            <a:r>
              <a:rPr lang="en-US" altLang="zh-CN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- 51117</a:t>
            </a:r>
          </a:p>
          <a:p>
            <a:pPr marL="742950" lvl="1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TLS </a:t>
            </a:r>
            <a:r>
              <a:rPr lang="zh-CN" altLang="en-US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握手配置出错 </a:t>
            </a:r>
            <a:r>
              <a:rPr lang="en-US" altLang="zh-CN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– 19886</a:t>
            </a:r>
          </a:p>
          <a:p>
            <a:pPr marL="742950" lvl="1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endParaRPr lang="en-US" altLang="zh-CN" sz="1600" dirty="0">
              <a:solidFill>
                <a:srgbClr val="580C6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2" name="矩形 132">
            <a:extLst>
              <a:ext uri="{FF2B5EF4-FFF2-40B4-BE49-F238E27FC236}">
                <a16:creationId xmlns:a16="http://schemas.microsoft.com/office/drawing/2014/main" id="{A328EFBF-7774-47FD-B896-738D481BFB3F}"/>
              </a:ext>
            </a:extLst>
          </p:cNvPr>
          <p:cNvSpPr/>
          <p:nvPr/>
        </p:nvSpPr>
        <p:spPr>
          <a:xfrm>
            <a:off x="368566" y="1839911"/>
            <a:ext cx="5342096" cy="352084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190500" algn="ctr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sp>
        <p:nvSpPr>
          <p:cNvPr id="43" name="文本占位符 11">
            <a:extLst>
              <a:ext uri="{FF2B5EF4-FFF2-40B4-BE49-F238E27FC236}">
                <a16:creationId xmlns:a16="http://schemas.microsoft.com/office/drawing/2014/main" id="{99701F48-46B6-43A7-B552-C84EC27EE97D}"/>
              </a:ext>
            </a:extLst>
          </p:cNvPr>
          <p:cNvSpPr txBox="1"/>
          <p:nvPr/>
        </p:nvSpPr>
        <p:spPr>
          <a:xfrm>
            <a:off x="481829" y="1915549"/>
            <a:ext cx="4598424" cy="43037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000" b="1" kern="120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80C6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扫描信息</a:t>
            </a:r>
          </a:p>
        </p:txBody>
      </p:sp>
      <p:sp>
        <p:nvSpPr>
          <p:cNvPr id="44" name="文本框 135">
            <a:extLst>
              <a:ext uri="{FF2B5EF4-FFF2-40B4-BE49-F238E27FC236}">
                <a16:creationId xmlns:a16="http://schemas.microsoft.com/office/drawing/2014/main" id="{AC512027-CDDF-4000-803B-5E0C222BE73F}"/>
              </a:ext>
            </a:extLst>
          </p:cNvPr>
          <p:cNvSpPr txBox="1"/>
          <p:nvPr/>
        </p:nvSpPr>
        <p:spPr>
          <a:xfrm>
            <a:off x="481829" y="2421561"/>
            <a:ext cx="49683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580C6E"/>
                </a:solidFill>
                <a:latin typeface="Arial" panose="020B0604020202020204"/>
                <a:ea typeface="思源黑体 CN Medium" panose="020B0600000000000000"/>
              </a:rPr>
              <a:t>扫描方式：提供域名列表扫描域名</a:t>
            </a:r>
            <a:endParaRPr lang="en-US" altLang="zh-CN" sz="1600" dirty="0">
              <a:solidFill>
                <a:srgbClr val="580C6E"/>
              </a:solidFill>
              <a:latin typeface="Arial" panose="020B0604020202020204"/>
              <a:ea typeface="思源黑体 CN Medium" panose="020B0600000000000000"/>
            </a:endParaRPr>
          </a:p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580C6E"/>
                </a:solidFill>
                <a:latin typeface="Arial" panose="020B0604020202020204"/>
                <a:ea typeface="思源黑体 CN Medium" panose="020B0600000000000000"/>
              </a:rPr>
              <a:t>扫描配置：默认不用代理，若无法访问则用代理</a:t>
            </a:r>
            <a:endParaRPr lang="en-US" altLang="zh-CN" sz="1600" dirty="0">
              <a:solidFill>
                <a:srgbClr val="580C6E"/>
              </a:solidFill>
              <a:latin typeface="Arial" panose="020B0604020202020204"/>
              <a:ea typeface="思源黑体 CN Medium" panose="020B0600000000000000"/>
            </a:endParaRPr>
          </a:p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580C6E"/>
                </a:solidFill>
                <a:latin typeface="Arial" panose="020B0604020202020204"/>
                <a:ea typeface="思源黑体 CN Medium" panose="020B0600000000000000"/>
              </a:rPr>
              <a:t>扫描并行：</a:t>
            </a:r>
            <a:r>
              <a:rPr lang="en-US" altLang="zh-CN" sz="1600" dirty="0">
                <a:solidFill>
                  <a:srgbClr val="580C6E"/>
                </a:solidFill>
                <a:latin typeface="Arial" panose="020B0604020202020204"/>
                <a:ea typeface="思源黑体 CN Medium" panose="020B0600000000000000"/>
              </a:rPr>
              <a:t>100</a:t>
            </a:r>
            <a:r>
              <a:rPr lang="zh-CN" altLang="en-US" sz="1600" dirty="0">
                <a:solidFill>
                  <a:srgbClr val="580C6E"/>
                </a:solidFill>
                <a:latin typeface="Arial" panose="020B0604020202020204"/>
                <a:ea typeface="思源黑体 CN Medium" panose="020B0600000000000000"/>
              </a:rPr>
              <a:t>线程</a:t>
            </a:r>
            <a:endParaRPr lang="en-US" altLang="zh-CN" sz="1600" dirty="0">
              <a:solidFill>
                <a:srgbClr val="580C6E"/>
              </a:solidFill>
              <a:latin typeface="Arial" panose="020B0604020202020204"/>
              <a:ea typeface="思源黑体 CN Medium" panose="020B0600000000000000"/>
            </a:endParaRPr>
          </a:p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580C6E"/>
                </a:solidFill>
                <a:latin typeface="Arial" panose="020B0604020202020204"/>
                <a:ea typeface="思源黑体 CN Medium" panose="020B0600000000000000"/>
              </a:rPr>
              <a:t>域名数量：</a:t>
            </a:r>
            <a:r>
              <a:rPr lang="en-US" altLang="zh-CN" sz="1600" dirty="0">
                <a:solidFill>
                  <a:srgbClr val="580C6E"/>
                </a:solidFill>
                <a:latin typeface="Arial" panose="020B0604020202020204"/>
                <a:ea typeface="思源黑体 CN Medium" panose="020B0600000000000000"/>
              </a:rPr>
              <a:t>Top 1M</a:t>
            </a:r>
          </a:p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580C6E"/>
                </a:solidFill>
                <a:latin typeface="Arial" panose="020B0604020202020204"/>
                <a:ea typeface="思源黑体 CN Medium" panose="020B0600000000000000"/>
              </a:rPr>
              <a:t>域名成功获取证书比例：</a:t>
            </a:r>
            <a:r>
              <a:rPr lang="en-US" altLang="zh-CN" sz="1600" dirty="0">
                <a:solidFill>
                  <a:srgbClr val="580C6E"/>
                </a:solidFill>
                <a:latin typeface="Arial" panose="020B0604020202020204"/>
                <a:ea typeface="思源黑体 CN Medium" panose="020B0600000000000000"/>
              </a:rPr>
              <a:t>76%</a:t>
            </a:r>
          </a:p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580C6E"/>
                </a:solidFill>
                <a:latin typeface="Arial" panose="020B0604020202020204"/>
                <a:ea typeface="思源黑体 CN Medium" panose="020B0600000000000000"/>
              </a:rPr>
              <a:t>扫描时间：约 </a:t>
            </a:r>
            <a:r>
              <a:rPr lang="en-US" altLang="zh-CN" sz="1600" dirty="0">
                <a:solidFill>
                  <a:srgbClr val="580C6E"/>
                </a:solidFill>
                <a:latin typeface="Arial" panose="020B0604020202020204"/>
                <a:ea typeface="思源黑体 CN Medium" panose="020B0600000000000000"/>
              </a:rPr>
              <a:t>10h</a:t>
            </a:r>
          </a:p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580C6E"/>
                </a:solidFill>
                <a:latin typeface="Arial" panose="020B0604020202020204"/>
                <a:ea typeface="思源黑体 CN Medium" panose="020B0600000000000000"/>
              </a:rPr>
              <a:t>获取证书总数量：</a:t>
            </a:r>
            <a:r>
              <a:rPr lang="en-US" altLang="zh-CN" sz="1600" dirty="0">
                <a:solidFill>
                  <a:srgbClr val="580C6E"/>
                </a:solidFill>
                <a:latin typeface="Arial" panose="020B0604020202020204"/>
                <a:ea typeface="思源黑体 CN Medium" panose="020B0600000000000000"/>
              </a:rPr>
              <a:t>2111465</a:t>
            </a:r>
          </a:p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580C6E"/>
                </a:solidFill>
                <a:latin typeface="Arial" panose="020B0604020202020204"/>
                <a:ea typeface="思源黑体 CN Medium" panose="020B0600000000000000"/>
              </a:rPr>
              <a:t>获取证书（去重后）数量：</a:t>
            </a:r>
            <a:r>
              <a:rPr lang="en-US" altLang="zh-CN" sz="1600" dirty="0">
                <a:solidFill>
                  <a:srgbClr val="580C6E"/>
                </a:solidFill>
                <a:latin typeface="Arial" panose="020B0604020202020204"/>
                <a:ea typeface="思源黑体 CN Medium" panose="020B0600000000000000"/>
              </a:rPr>
              <a:t>320822</a:t>
            </a:r>
            <a:endParaRPr lang="zh-CN" altLang="en-US" sz="1600" dirty="0">
              <a:solidFill>
                <a:srgbClr val="580C6E"/>
              </a:solidFill>
              <a:latin typeface="Arial" panose="020B0604020202020204"/>
              <a:ea typeface="思源黑体 CN Medium" panose="020B0600000000000000"/>
            </a:endParaRPr>
          </a:p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endParaRPr lang="zh-CN" altLang="en-US" sz="1600" dirty="0">
              <a:solidFill>
                <a:srgbClr val="580C6E"/>
              </a:solidFill>
              <a:latin typeface="Arial" panose="020B0604020202020204"/>
              <a:ea typeface="思源黑体 CN Medium" panose="020B06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42506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69" b="31439"/>
          <a:stretch>
            <a:fillRect/>
          </a:stretch>
        </p:blipFill>
        <p:spPr bwMode="auto">
          <a:xfrm>
            <a:off x="-25288" y="9413"/>
            <a:ext cx="12251986" cy="99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0" y="9413"/>
            <a:ext cx="12217288" cy="995306"/>
          </a:xfrm>
          <a:prstGeom prst="rect">
            <a:avLst/>
          </a:prstGeom>
          <a:gradFill flip="none" rotWithShape="1">
            <a:gsLst>
              <a:gs pos="79000">
                <a:srgbClr val="692266">
                  <a:alpha val="80000"/>
                </a:srgbClr>
              </a:gs>
              <a:gs pos="46000">
                <a:srgbClr val="580C6E">
                  <a:alpha val="80000"/>
                </a:srgbClr>
              </a:gs>
              <a:gs pos="0">
                <a:srgbClr val="580C6E">
                  <a:lumMod val="100000"/>
                  <a:alpha val="80000"/>
                </a:srgbClr>
              </a:gs>
              <a:gs pos="100000">
                <a:srgbClr val="AC2761">
                  <a:alpha val="8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6466407" y="303059"/>
            <a:ext cx="1619140" cy="4001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58182" y="185407"/>
            <a:ext cx="2090846" cy="643316"/>
            <a:chOff x="9730702" y="211219"/>
            <a:chExt cx="2374282" cy="701101"/>
          </a:xfrm>
        </p:grpSpPr>
        <p:pic>
          <p:nvPicPr>
            <p:cNvPr id="20" name="图片 19"/>
            <p:cNvPicPr>
              <a:picLocks noChangeAspect="1"/>
            </p:cNvPicPr>
            <p:nvPr userDrawn="1"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6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pic>
        <p:nvPicPr>
          <p:cNvPr id="18" name="图形 17" descr="铅笔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43452" y="348131"/>
            <a:ext cx="307332" cy="307332"/>
          </a:xfrm>
          <a:prstGeom prst="rect">
            <a:avLst/>
          </a:prstGeom>
        </p:spPr>
      </p:pic>
      <p:pic>
        <p:nvPicPr>
          <p:cNvPr id="23" name="图形 22" descr="烧瓶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51385" y="348131"/>
            <a:ext cx="307332" cy="307332"/>
          </a:xfrm>
          <a:prstGeom prst="rect">
            <a:avLst/>
          </a:prstGeom>
        </p:spPr>
      </p:pic>
      <p:pic>
        <p:nvPicPr>
          <p:cNvPr id="25" name="图形 24" descr="显微镜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59318" y="348131"/>
            <a:ext cx="307332" cy="307332"/>
          </a:xfrm>
          <a:prstGeom prst="rect">
            <a:avLst/>
          </a:prstGeom>
        </p:spPr>
      </p:pic>
      <p:pic>
        <p:nvPicPr>
          <p:cNvPr id="27" name="图形 26" descr="望远镜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67251" y="348131"/>
            <a:ext cx="307332" cy="307332"/>
          </a:xfrm>
          <a:prstGeom prst="rect">
            <a:avLst/>
          </a:prstGeom>
        </p:spPr>
      </p:pic>
      <p:pic>
        <p:nvPicPr>
          <p:cNvPr id="29" name="图形 28" descr="放大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75184" y="348131"/>
            <a:ext cx="307332" cy="307332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322350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ea typeface="思源黑体 CN Bold" panose="020B0800000000000000" pitchFamily="34" charset="-122"/>
                <a:cs typeface="+mj-cs"/>
              </a:rPr>
              <a:t>测绘内容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01764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ea typeface="思源黑体 CN Bold" panose="020B0800000000000000" pitchFamily="34" charset="-122"/>
                <a:cs typeface="+mj-cs"/>
              </a:rPr>
              <a:t>技术路线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81178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580C6E"/>
                </a:solidFill>
                <a:ea typeface="思源黑体 CN Bold" panose="020B0800000000000000" pitchFamily="34" charset="-122"/>
                <a:cs typeface="+mj-cs"/>
              </a:rPr>
              <a:t>结果展示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60592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计划安排</a:t>
            </a:r>
          </a:p>
        </p:txBody>
      </p:sp>
      <p:sp>
        <p:nvSpPr>
          <p:cNvPr id="41" name="箭头: V 形 40"/>
          <p:cNvSpPr/>
          <p:nvPr/>
        </p:nvSpPr>
        <p:spPr>
          <a:xfrm rot="5400000">
            <a:off x="7188950" y="741296"/>
            <a:ext cx="139368" cy="225295"/>
          </a:xfrm>
          <a:prstGeom prst="chevron">
            <a:avLst>
              <a:gd name="adj" fmla="val 736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368571" y="1218115"/>
            <a:ext cx="10203536" cy="423985"/>
            <a:chOff x="4940300" y="3538797"/>
            <a:chExt cx="10203536" cy="423985"/>
          </a:xfrm>
        </p:grpSpPr>
        <p:grpSp>
          <p:nvGrpSpPr>
            <p:cNvPr id="122" name="组合 121"/>
            <p:cNvGrpSpPr/>
            <p:nvPr/>
          </p:nvGrpSpPr>
          <p:grpSpPr>
            <a:xfrm>
              <a:off x="4940300" y="3581780"/>
              <a:ext cx="361950" cy="254002"/>
              <a:chOff x="4940300" y="3428999"/>
              <a:chExt cx="457202" cy="254002"/>
            </a:xfrm>
          </p:grpSpPr>
          <p:sp>
            <p:nvSpPr>
              <p:cNvPr id="125" name="箭头: V 形 124"/>
              <p:cNvSpPr/>
              <p:nvPr/>
            </p:nvSpPr>
            <p:spPr>
              <a:xfrm>
                <a:off x="4940300" y="3429000"/>
                <a:ext cx="254001" cy="254001"/>
              </a:xfrm>
              <a:prstGeom prst="chevron">
                <a:avLst/>
              </a:prstGeom>
              <a:solidFill>
                <a:srgbClr val="580C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箭头: V 形 125"/>
              <p:cNvSpPr/>
              <p:nvPr/>
            </p:nvSpPr>
            <p:spPr>
              <a:xfrm>
                <a:off x="5143501" y="3428999"/>
                <a:ext cx="254001" cy="254001"/>
              </a:xfrm>
              <a:prstGeom prst="chevron">
                <a:avLst/>
              </a:prstGeom>
              <a:solidFill>
                <a:srgbClr val="580C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3" name="直接连接符 122"/>
            <p:cNvCxnSpPr/>
            <p:nvPr/>
          </p:nvCxnSpPr>
          <p:spPr>
            <a:xfrm>
              <a:off x="4940300" y="3962782"/>
              <a:ext cx="102035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矩形 123"/>
            <p:cNvSpPr/>
            <p:nvPr/>
          </p:nvSpPr>
          <p:spPr>
            <a:xfrm>
              <a:off x="5302253" y="3538797"/>
              <a:ext cx="1569660" cy="3965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b="1" dirty="0">
                  <a:solidFill>
                    <a:srgbClr val="580C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证书扫描结果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80C6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33" name="矩形 132"/>
          <p:cNvSpPr/>
          <p:nvPr/>
        </p:nvSpPr>
        <p:spPr>
          <a:xfrm>
            <a:off x="368571" y="1955111"/>
            <a:ext cx="11454862" cy="43477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190500" algn="ctr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sp>
        <p:nvSpPr>
          <p:cNvPr id="135" name="文本占位符 11"/>
          <p:cNvSpPr txBox="1"/>
          <p:nvPr/>
        </p:nvSpPr>
        <p:spPr>
          <a:xfrm>
            <a:off x="730521" y="2097300"/>
            <a:ext cx="9860235" cy="43037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000" b="1" kern="120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80C6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现有数据</a:t>
            </a:r>
          </a:p>
        </p:txBody>
      </p:sp>
      <p:sp>
        <p:nvSpPr>
          <p:cNvPr id="136" name="文本框 135"/>
          <p:cNvSpPr txBox="1"/>
          <p:nvPr/>
        </p:nvSpPr>
        <p:spPr>
          <a:xfrm>
            <a:off x="744396" y="2646982"/>
            <a:ext cx="10653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1. </a:t>
            </a:r>
            <a:r>
              <a:rPr lang="zh-CN" altLang="en-US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证书原始数据</a:t>
            </a:r>
            <a:endParaRPr lang="en-US" altLang="zh-CN" sz="1600" dirty="0">
              <a:solidFill>
                <a:srgbClr val="580C6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2. </a:t>
            </a:r>
            <a:r>
              <a:rPr lang="zh-CN" altLang="en-US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扫描日志记录</a:t>
            </a:r>
            <a:endParaRPr lang="en-US" altLang="zh-CN" sz="1600" dirty="0">
              <a:solidFill>
                <a:srgbClr val="580C6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3. </a:t>
            </a:r>
            <a:r>
              <a:rPr lang="zh-CN" altLang="en-US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证书基本属性统计</a:t>
            </a:r>
            <a:endParaRPr lang="en-US" altLang="zh-CN" sz="1600" dirty="0">
              <a:solidFill>
                <a:srgbClr val="580C6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4. </a:t>
            </a:r>
            <a:r>
              <a:rPr lang="zh-CN" altLang="en-US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证书链构建分析结果</a:t>
            </a:r>
            <a:endParaRPr lang="en-US" altLang="zh-CN" sz="1600" dirty="0">
              <a:solidFill>
                <a:srgbClr val="580C6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5. </a:t>
            </a:r>
            <a:r>
              <a:rPr lang="zh-CN" altLang="en-US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证书吊销验证记录</a:t>
            </a:r>
            <a:endParaRPr lang="en-US" altLang="zh-CN" sz="1600" dirty="0">
              <a:solidFill>
                <a:srgbClr val="580C6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111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69" b="31439"/>
          <a:stretch>
            <a:fillRect/>
          </a:stretch>
        </p:blipFill>
        <p:spPr bwMode="auto">
          <a:xfrm>
            <a:off x="-25288" y="9413"/>
            <a:ext cx="12251986" cy="99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0" y="9413"/>
            <a:ext cx="12217288" cy="995306"/>
          </a:xfrm>
          <a:prstGeom prst="rect">
            <a:avLst/>
          </a:prstGeom>
          <a:gradFill flip="none" rotWithShape="1">
            <a:gsLst>
              <a:gs pos="79000">
                <a:srgbClr val="692266">
                  <a:alpha val="80000"/>
                </a:srgbClr>
              </a:gs>
              <a:gs pos="46000">
                <a:srgbClr val="580C6E">
                  <a:alpha val="80000"/>
                </a:srgbClr>
              </a:gs>
              <a:gs pos="0">
                <a:srgbClr val="580C6E">
                  <a:lumMod val="100000"/>
                  <a:alpha val="80000"/>
                </a:srgbClr>
              </a:gs>
              <a:gs pos="100000">
                <a:srgbClr val="AC2761">
                  <a:alpha val="8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6466407" y="303059"/>
            <a:ext cx="1619140" cy="4001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58182" y="185407"/>
            <a:ext cx="2090846" cy="643316"/>
            <a:chOff x="9730702" y="211219"/>
            <a:chExt cx="2374282" cy="701101"/>
          </a:xfrm>
        </p:grpSpPr>
        <p:pic>
          <p:nvPicPr>
            <p:cNvPr id="20" name="图片 19"/>
            <p:cNvPicPr>
              <a:picLocks noChangeAspect="1"/>
            </p:cNvPicPr>
            <p:nvPr userDrawn="1"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6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pic>
        <p:nvPicPr>
          <p:cNvPr id="18" name="图形 17" descr="铅笔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43452" y="348131"/>
            <a:ext cx="307332" cy="307332"/>
          </a:xfrm>
          <a:prstGeom prst="rect">
            <a:avLst/>
          </a:prstGeom>
        </p:spPr>
      </p:pic>
      <p:pic>
        <p:nvPicPr>
          <p:cNvPr id="23" name="图形 22" descr="烧瓶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51385" y="348131"/>
            <a:ext cx="307332" cy="307332"/>
          </a:xfrm>
          <a:prstGeom prst="rect">
            <a:avLst/>
          </a:prstGeom>
        </p:spPr>
      </p:pic>
      <p:pic>
        <p:nvPicPr>
          <p:cNvPr id="25" name="图形 24" descr="显微镜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59318" y="348131"/>
            <a:ext cx="307332" cy="307332"/>
          </a:xfrm>
          <a:prstGeom prst="rect">
            <a:avLst/>
          </a:prstGeom>
        </p:spPr>
      </p:pic>
      <p:pic>
        <p:nvPicPr>
          <p:cNvPr id="27" name="图形 26" descr="望远镜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67251" y="348131"/>
            <a:ext cx="307332" cy="307332"/>
          </a:xfrm>
          <a:prstGeom prst="rect">
            <a:avLst/>
          </a:prstGeom>
        </p:spPr>
      </p:pic>
      <p:pic>
        <p:nvPicPr>
          <p:cNvPr id="29" name="图形 28" descr="放大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75184" y="348131"/>
            <a:ext cx="307332" cy="307332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322350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ea typeface="思源黑体 CN Bold" panose="020B0800000000000000" pitchFamily="34" charset="-122"/>
                <a:cs typeface="+mj-cs"/>
              </a:rPr>
              <a:t>测绘内容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01764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ea typeface="思源黑体 CN Bold" panose="020B0800000000000000" pitchFamily="34" charset="-122"/>
                <a:cs typeface="+mj-cs"/>
              </a:rPr>
              <a:t>技术路线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81178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580C6E"/>
                </a:solidFill>
                <a:ea typeface="思源黑体 CN Bold" panose="020B0800000000000000" pitchFamily="34" charset="-122"/>
                <a:cs typeface="+mj-cs"/>
              </a:rPr>
              <a:t>结果展示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60592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计划安排</a:t>
            </a:r>
          </a:p>
        </p:txBody>
      </p:sp>
      <p:sp>
        <p:nvSpPr>
          <p:cNvPr id="41" name="箭头: V 形 40"/>
          <p:cNvSpPr/>
          <p:nvPr/>
        </p:nvSpPr>
        <p:spPr>
          <a:xfrm rot="5400000">
            <a:off x="7188950" y="741296"/>
            <a:ext cx="139368" cy="225295"/>
          </a:xfrm>
          <a:prstGeom prst="chevron">
            <a:avLst>
              <a:gd name="adj" fmla="val 736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368571" y="1218115"/>
            <a:ext cx="10203536" cy="423985"/>
            <a:chOff x="4940300" y="3538797"/>
            <a:chExt cx="10203536" cy="423985"/>
          </a:xfrm>
        </p:grpSpPr>
        <p:grpSp>
          <p:nvGrpSpPr>
            <p:cNvPr id="122" name="组合 121"/>
            <p:cNvGrpSpPr/>
            <p:nvPr/>
          </p:nvGrpSpPr>
          <p:grpSpPr>
            <a:xfrm>
              <a:off x="4940300" y="3581780"/>
              <a:ext cx="361950" cy="254002"/>
              <a:chOff x="4940300" y="3428999"/>
              <a:chExt cx="457202" cy="254002"/>
            </a:xfrm>
          </p:grpSpPr>
          <p:sp>
            <p:nvSpPr>
              <p:cNvPr id="125" name="箭头: V 形 124"/>
              <p:cNvSpPr/>
              <p:nvPr/>
            </p:nvSpPr>
            <p:spPr>
              <a:xfrm>
                <a:off x="4940300" y="3429000"/>
                <a:ext cx="254001" cy="254001"/>
              </a:xfrm>
              <a:prstGeom prst="chevron">
                <a:avLst/>
              </a:prstGeom>
              <a:solidFill>
                <a:srgbClr val="580C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箭头: V 形 125"/>
              <p:cNvSpPr/>
              <p:nvPr/>
            </p:nvSpPr>
            <p:spPr>
              <a:xfrm>
                <a:off x="5143501" y="3428999"/>
                <a:ext cx="254001" cy="254001"/>
              </a:xfrm>
              <a:prstGeom prst="chevron">
                <a:avLst/>
              </a:prstGeom>
              <a:solidFill>
                <a:srgbClr val="580C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3" name="直接连接符 122"/>
            <p:cNvCxnSpPr/>
            <p:nvPr/>
          </p:nvCxnSpPr>
          <p:spPr>
            <a:xfrm>
              <a:off x="4940300" y="3962782"/>
              <a:ext cx="102035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矩形 123"/>
            <p:cNvSpPr/>
            <p:nvPr/>
          </p:nvSpPr>
          <p:spPr>
            <a:xfrm>
              <a:off x="5302253" y="3538797"/>
              <a:ext cx="1569660" cy="3965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b="1" dirty="0">
                  <a:solidFill>
                    <a:srgbClr val="580C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证书扫描结果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80C6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33" name="矩形 132"/>
          <p:cNvSpPr/>
          <p:nvPr/>
        </p:nvSpPr>
        <p:spPr>
          <a:xfrm>
            <a:off x="368571" y="1955111"/>
            <a:ext cx="11454862" cy="43477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190500" algn="ctr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sp>
        <p:nvSpPr>
          <p:cNvPr id="135" name="文本占位符 11"/>
          <p:cNvSpPr txBox="1"/>
          <p:nvPr/>
        </p:nvSpPr>
        <p:spPr>
          <a:xfrm>
            <a:off x="730521" y="2097300"/>
            <a:ext cx="9860235" cy="43037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000" b="1" kern="120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80C6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扫描分析</a:t>
            </a:r>
          </a:p>
        </p:txBody>
      </p:sp>
      <p:sp>
        <p:nvSpPr>
          <p:cNvPr id="136" name="文本框 135"/>
          <p:cNvSpPr txBox="1"/>
          <p:nvPr/>
        </p:nvSpPr>
        <p:spPr>
          <a:xfrm>
            <a:off x="744396" y="2646982"/>
            <a:ext cx="106534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1. </a:t>
            </a:r>
            <a:r>
              <a:rPr lang="zh-CN" altLang="en-US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扫描速度不足，资源较为浪费：</a:t>
            </a:r>
            <a:endParaRPr lang="en-US" altLang="zh-CN" sz="1600" dirty="0">
              <a:solidFill>
                <a:srgbClr val="580C6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742950" lvl="1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使用现有的库会占用许多不必要的资源（比如一个链接就要占用一个 </a:t>
            </a:r>
            <a:r>
              <a:rPr lang="en-US" altLang="zh-CN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socket</a:t>
            </a:r>
            <a:r>
              <a:rPr lang="zh-CN" altLang="en-US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）</a:t>
            </a:r>
            <a:endParaRPr lang="en-US" altLang="zh-CN" sz="1600" dirty="0">
              <a:solidFill>
                <a:srgbClr val="580C6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742950" lvl="1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计划自己从报文层面进行扫描（参考现有的扫描工具）</a:t>
            </a:r>
            <a:endParaRPr lang="en-US" altLang="zh-CN" sz="1600" dirty="0">
              <a:solidFill>
                <a:srgbClr val="580C6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742950" lvl="1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endParaRPr lang="en-US" altLang="zh-CN" sz="1600" dirty="0">
              <a:solidFill>
                <a:srgbClr val="580C6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2. </a:t>
            </a:r>
            <a:r>
              <a:rPr lang="zh-CN" altLang="en-US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解决 </a:t>
            </a:r>
            <a:r>
              <a:rPr lang="en-US" altLang="zh-CN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CDN </a:t>
            </a:r>
            <a:r>
              <a:rPr lang="zh-CN" altLang="en-US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和 </a:t>
            </a:r>
            <a:r>
              <a:rPr lang="en-US" altLang="zh-CN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SNI</a:t>
            </a:r>
            <a:r>
              <a:rPr lang="zh-CN" altLang="en-US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：</a:t>
            </a:r>
            <a:endParaRPr lang="en-US" altLang="zh-CN" sz="1600" dirty="0">
              <a:solidFill>
                <a:srgbClr val="580C6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742950" lvl="1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由于 </a:t>
            </a:r>
            <a:r>
              <a:rPr lang="en-US" altLang="zh-CN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CDN </a:t>
            </a:r>
            <a:r>
              <a:rPr lang="zh-CN" altLang="en-US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的存在，同一个网站，部署在不同地方的证书有可能不同</a:t>
            </a:r>
            <a:endParaRPr lang="en-US" altLang="zh-CN" sz="1600" dirty="0">
              <a:solidFill>
                <a:srgbClr val="580C6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742950" lvl="1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获得域名所有的 </a:t>
            </a:r>
            <a:r>
              <a:rPr lang="en-US" altLang="zh-CN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DNS </a:t>
            </a:r>
            <a:r>
              <a:rPr lang="zh-CN" altLang="en-US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解析记录，依次通过 </a:t>
            </a:r>
            <a:r>
              <a:rPr lang="en-US" altLang="zh-CN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IP </a:t>
            </a:r>
            <a:r>
              <a:rPr lang="zh-CN" altLang="en-US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直连</a:t>
            </a:r>
            <a:endParaRPr lang="en-US" altLang="zh-CN" sz="1600" dirty="0">
              <a:solidFill>
                <a:srgbClr val="580C6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742950" lvl="1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endParaRPr lang="en-US" altLang="zh-CN" sz="1600" dirty="0">
              <a:solidFill>
                <a:srgbClr val="580C6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742950" lvl="1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有些网站可以 </a:t>
            </a:r>
            <a:r>
              <a:rPr lang="en-US" altLang="zh-CN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IP </a:t>
            </a:r>
            <a:r>
              <a:rPr lang="zh-CN" altLang="en-US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直连，比如 </a:t>
            </a:r>
            <a:r>
              <a:rPr lang="en-US" altLang="zh-CN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hlinkClick r:id="rId17"/>
              </a:rPr>
              <a:t>www.baidu.cn</a:t>
            </a:r>
            <a:endParaRPr lang="zh-CN" altLang="en-US" sz="1600" dirty="0">
              <a:solidFill>
                <a:srgbClr val="580C6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742950" lvl="1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有些需要提供 </a:t>
            </a:r>
            <a:r>
              <a:rPr lang="en-US" altLang="zh-CN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IP </a:t>
            </a:r>
            <a:r>
              <a:rPr lang="zh-CN" altLang="en-US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和域名来防止 </a:t>
            </a:r>
            <a:r>
              <a:rPr lang="en-US" altLang="zh-CN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SNI </a:t>
            </a:r>
            <a:r>
              <a:rPr lang="zh-CN" altLang="en-US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影响，比如 </a:t>
            </a:r>
            <a:r>
              <a:rPr lang="en-US" altLang="zh-CN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hlinkClick r:id="rId18"/>
              </a:rPr>
              <a:t>www.example.com</a:t>
            </a:r>
            <a:endParaRPr lang="en-US" altLang="zh-CN" sz="1600" dirty="0">
              <a:solidFill>
                <a:srgbClr val="580C6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742950" lvl="1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有些即使你提供了域名和 </a:t>
            </a:r>
            <a:r>
              <a:rPr lang="en-US" altLang="zh-CN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IP </a:t>
            </a:r>
            <a:r>
              <a:rPr lang="zh-CN" altLang="en-US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防止 </a:t>
            </a:r>
            <a:r>
              <a:rPr lang="en-US" altLang="zh-CN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SNI</a:t>
            </a:r>
            <a:r>
              <a:rPr lang="zh-CN" altLang="en-US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，还是获取不了证书，比如 </a:t>
            </a:r>
            <a:r>
              <a:rPr lang="en-US" altLang="zh-CN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hlinkClick r:id="rId19"/>
              </a:rPr>
              <a:t>www.google.com</a:t>
            </a:r>
            <a:r>
              <a:rPr lang="en-US" altLang="zh-CN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, </a:t>
            </a:r>
            <a:r>
              <a:rPr lang="en-US" altLang="zh-CN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hlinkClick r:id="rId20"/>
              </a:rPr>
              <a:t>www.facebook.com</a:t>
            </a:r>
            <a:endParaRPr lang="en-US" altLang="zh-CN" sz="1600" dirty="0">
              <a:solidFill>
                <a:srgbClr val="580C6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50" lvl="2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通过 </a:t>
            </a:r>
            <a:r>
              <a:rPr lang="en-US" altLang="zh-CN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DNS </a:t>
            </a:r>
            <a:r>
              <a:rPr lang="zh-CN" altLang="en-US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记录发现解析的 </a:t>
            </a:r>
            <a:r>
              <a:rPr lang="en-US" altLang="zh-CN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IP </a:t>
            </a:r>
            <a:r>
              <a:rPr lang="zh-CN" altLang="en-US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地址随时变化</a:t>
            </a:r>
            <a:endParaRPr lang="en-US" altLang="zh-CN" sz="1600" dirty="0">
              <a:solidFill>
                <a:srgbClr val="580C6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50" lvl="2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目前猜测：动态负载，拒绝 </a:t>
            </a:r>
            <a:r>
              <a:rPr lang="en-US" altLang="zh-CN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IP </a:t>
            </a:r>
            <a:r>
              <a:rPr lang="zh-CN" altLang="en-US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直连，</a:t>
            </a:r>
            <a:r>
              <a:rPr lang="en-US" altLang="zh-CN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Geo-blocking </a:t>
            </a:r>
            <a:r>
              <a:rPr lang="zh-CN" altLang="en-US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等</a:t>
            </a:r>
            <a:endParaRPr lang="en-US" altLang="zh-CN" sz="1600" dirty="0">
              <a:solidFill>
                <a:srgbClr val="580C6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200150" lvl="2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endParaRPr lang="zh-CN" altLang="en-US" sz="1600" dirty="0">
              <a:solidFill>
                <a:srgbClr val="580C6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32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0" y="0"/>
            <a:ext cx="12227495" cy="6858000"/>
          </a:xfrm>
          <a:prstGeom prst="rect">
            <a:avLst/>
          </a:prstGeom>
          <a:gradFill flip="none" rotWithShape="1">
            <a:gsLst>
              <a:gs pos="100000">
                <a:srgbClr val="901E68"/>
              </a:gs>
              <a:gs pos="100000">
                <a:srgbClr val="992164"/>
              </a:gs>
              <a:gs pos="0">
                <a:srgbClr val="580C6E">
                  <a:lumMod val="96000"/>
                  <a:lumOff val="4000"/>
                </a:srgbClr>
              </a:gs>
              <a:gs pos="100000">
                <a:srgbClr val="AC2761">
                  <a:lumMod val="99000"/>
                  <a:lumOff val="1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2" name="组合 81"/>
          <p:cNvGrpSpPr/>
          <p:nvPr/>
        </p:nvGrpSpPr>
        <p:grpSpPr>
          <a:xfrm>
            <a:off x="9863746" y="328855"/>
            <a:ext cx="2090846" cy="643316"/>
            <a:chOff x="9730702" y="211219"/>
            <a:chExt cx="2374282" cy="701101"/>
          </a:xfrm>
        </p:grpSpPr>
        <p:pic>
          <p:nvPicPr>
            <p:cNvPr id="83" name="图片 82"/>
            <p:cNvPicPr>
              <a:picLocks noChangeAspect="1"/>
            </p:cNvPicPr>
            <p:nvPr userDrawn="1"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 rotWithShape="1">
            <a:blip r:embed="rId6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sp>
        <p:nvSpPr>
          <p:cNvPr id="85" name="矩形 84"/>
          <p:cNvSpPr/>
          <p:nvPr/>
        </p:nvSpPr>
        <p:spPr>
          <a:xfrm>
            <a:off x="5024171" y="2598003"/>
            <a:ext cx="52247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defTabSz="914400">
              <a:defRPr/>
            </a:pP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测绘具体内容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1386945" y="2150005"/>
            <a:ext cx="30158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altLang="zh-CN" sz="8000" dirty="0">
                <a:solidFill>
                  <a:schemeClr val="bg1"/>
                </a:solidFill>
                <a:latin typeface="Arial Black" panose="020B0A04020102020204" pitchFamily="34" charset="0"/>
                <a:ea typeface="思源宋体 CN Heavy" panose="02010600030101010101" pitchFamily="18" charset="-122"/>
              </a:rPr>
              <a:t>01</a:t>
            </a:r>
          </a:p>
          <a:p>
            <a:pPr algn="ctr" defTabSz="914400">
              <a:defRPr/>
            </a:pPr>
            <a:r>
              <a:rPr lang="en-US" altLang="zh-CN" sz="4800" dirty="0">
                <a:solidFill>
                  <a:schemeClr val="bg1"/>
                </a:solidFill>
                <a:latin typeface="思源宋体 CN Heavy" panose="02010600030101010101" pitchFamily="18" charset="-122"/>
                <a:ea typeface="思源宋体 CN Heavy" panose="02010600030101010101" pitchFamily="18" charset="-122"/>
              </a:rPr>
              <a:t>PART</a:t>
            </a:r>
          </a:p>
        </p:txBody>
      </p:sp>
      <p:cxnSp>
        <p:nvCxnSpPr>
          <p:cNvPr id="88" name="直接连接符 87"/>
          <p:cNvCxnSpPr/>
          <p:nvPr/>
        </p:nvCxnSpPr>
        <p:spPr>
          <a:xfrm>
            <a:off x="4555296" y="2321171"/>
            <a:ext cx="0" cy="2037504"/>
          </a:xfrm>
          <a:prstGeom prst="line">
            <a:avLst/>
          </a:prstGeom>
          <a:ln w="12700" cmpd="dbl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69" b="31439"/>
          <a:stretch>
            <a:fillRect/>
          </a:stretch>
        </p:blipFill>
        <p:spPr bwMode="auto">
          <a:xfrm>
            <a:off x="-25288" y="9413"/>
            <a:ext cx="12251986" cy="99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0" y="9413"/>
            <a:ext cx="12217288" cy="995306"/>
          </a:xfrm>
          <a:prstGeom prst="rect">
            <a:avLst/>
          </a:prstGeom>
          <a:gradFill flip="none" rotWithShape="1">
            <a:gsLst>
              <a:gs pos="79000">
                <a:srgbClr val="692266">
                  <a:alpha val="80000"/>
                </a:srgbClr>
              </a:gs>
              <a:gs pos="46000">
                <a:srgbClr val="580C6E">
                  <a:alpha val="80000"/>
                </a:srgbClr>
              </a:gs>
              <a:gs pos="0">
                <a:srgbClr val="580C6E">
                  <a:lumMod val="100000"/>
                  <a:alpha val="80000"/>
                </a:srgbClr>
              </a:gs>
              <a:gs pos="100000">
                <a:srgbClr val="AC2761">
                  <a:alpha val="8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2855383" y="303059"/>
            <a:ext cx="1619140" cy="4001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58182" y="185407"/>
            <a:ext cx="2090846" cy="643316"/>
            <a:chOff x="9730702" y="211219"/>
            <a:chExt cx="2374282" cy="701101"/>
          </a:xfrm>
        </p:grpSpPr>
        <p:pic>
          <p:nvPicPr>
            <p:cNvPr id="20" name="图片 19"/>
            <p:cNvPicPr>
              <a:picLocks noChangeAspect="1"/>
            </p:cNvPicPr>
            <p:nvPr userDrawn="1"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6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pic>
        <p:nvPicPr>
          <p:cNvPr id="18" name="图形 17" descr="铅笔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43452" y="348131"/>
            <a:ext cx="307332" cy="307332"/>
          </a:xfrm>
          <a:prstGeom prst="rect">
            <a:avLst/>
          </a:prstGeom>
        </p:spPr>
      </p:pic>
      <p:pic>
        <p:nvPicPr>
          <p:cNvPr id="23" name="图形 22" descr="烧瓶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51385" y="348131"/>
            <a:ext cx="307332" cy="307332"/>
          </a:xfrm>
          <a:prstGeom prst="rect">
            <a:avLst/>
          </a:prstGeom>
        </p:spPr>
      </p:pic>
      <p:pic>
        <p:nvPicPr>
          <p:cNvPr id="25" name="图形 24" descr="显微镜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59318" y="348131"/>
            <a:ext cx="307332" cy="307332"/>
          </a:xfrm>
          <a:prstGeom prst="rect">
            <a:avLst/>
          </a:prstGeom>
        </p:spPr>
      </p:pic>
      <p:pic>
        <p:nvPicPr>
          <p:cNvPr id="27" name="图形 26" descr="望远镜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67251" y="348131"/>
            <a:ext cx="307332" cy="307332"/>
          </a:xfrm>
          <a:prstGeom prst="rect">
            <a:avLst/>
          </a:prstGeom>
        </p:spPr>
      </p:pic>
      <p:pic>
        <p:nvPicPr>
          <p:cNvPr id="29" name="图形 28" descr="放大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75184" y="348131"/>
            <a:ext cx="307332" cy="307332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322350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580C6E"/>
                </a:solidFill>
                <a:ea typeface="思源黑体 CN Bold" panose="020B0800000000000000" pitchFamily="34" charset="-122"/>
                <a:cs typeface="+mj-cs"/>
              </a:rPr>
              <a:t>测绘内容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01764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技术路线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81178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结果展示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60592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计划安排</a:t>
            </a:r>
          </a:p>
        </p:txBody>
      </p:sp>
      <p:sp>
        <p:nvSpPr>
          <p:cNvPr id="41" name="箭头: V 形 40"/>
          <p:cNvSpPr/>
          <p:nvPr/>
        </p:nvSpPr>
        <p:spPr>
          <a:xfrm rot="5400000">
            <a:off x="3614969" y="741296"/>
            <a:ext cx="139368" cy="225295"/>
          </a:xfrm>
          <a:prstGeom prst="chevron">
            <a:avLst>
              <a:gd name="adj" fmla="val 736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8" name="Group 27">
            <a:extLst>
              <a:ext uri="{FF2B5EF4-FFF2-40B4-BE49-F238E27FC236}">
                <a16:creationId xmlns:a16="http://schemas.microsoft.com/office/drawing/2014/main" id="{68A81F75-3305-4956-8F8C-43E1E6974FF7}"/>
              </a:ext>
            </a:extLst>
          </p:cNvPr>
          <p:cNvGrpSpPr/>
          <p:nvPr/>
        </p:nvGrpSpPr>
        <p:grpSpPr>
          <a:xfrm>
            <a:off x="821024" y="1547481"/>
            <a:ext cx="10517536" cy="581547"/>
            <a:chOff x="994227" y="1486351"/>
            <a:chExt cx="10203536" cy="581547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E382BDFE-7E15-4453-9CEA-34B0FED26931}"/>
                </a:ext>
              </a:extLst>
            </p:cNvPr>
            <p:cNvSpPr/>
            <p:nvPr/>
          </p:nvSpPr>
          <p:spPr>
            <a:xfrm>
              <a:off x="1839578" y="1606972"/>
              <a:ext cx="30280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>
                  <a:solidFill>
                    <a:srgbClr val="580C6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Web-PKI </a:t>
              </a:r>
              <a:r>
                <a:rPr lang="zh-CN" altLang="en-US" b="1" dirty="0">
                  <a:solidFill>
                    <a:srgbClr val="580C6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证书真实性定义：</a:t>
              </a:r>
            </a:p>
          </p:txBody>
        </p: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A4245F96-7018-465F-9F54-E1CFB24E3001}"/>
                </a:ext>
              </a:extLst>
            </p:cNvPr>
            <p:cNvGrpSpPr/>
            <p:nvPr/>
          </p:nvGrpSpPr>
          <p:grpSpPr>
            <a:xfrm>
              <a:off x="994227" y="1486351"/>
              <a:ext cx="10203536" cy="581547"/>
              <a:chOff x="899885" y="1613448"/>
              <a:chExt cx="12223708" cy="696686"/>
            </a:xfrm>
          </p:grpSpPr>
          <p:sp>
            <p:nvSpPr>
              <p:cNvPr id="82" name="矩形: 圆角 81">
                <a:extLst>
                  <a:ext uri="{FF2B5EF4-FFF2-40B4-BE49-F238E27FC236}">
                    <a16:creationId xmlns:a16="http://schemas.microsoft.com/office/drawing/2014/main" id="{260A62E1-7A71-4573-8AE9-0FFCD51B458B}"/>
                  </a:ext>
                </a:extLst>
              </p:cNvPr>
              <p:cNvSpPr/>
              <p:nvPr/>
            </p:nvSpPr>
            <p:spPr>
              <a:xfrm>
                <a:off x="899885" y="1613448"/>
                <a:ext cx="696686" cy="696686"/>
              </a:xfrm>
              <a:prstGeom prst="roundRect">
                <a:avLst/>
              </a:prstGeom>
              <a:solidFill>
                <a:srgbClr val="580C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3" name="矩形: 圆角 82">
                <a:extLst>
                  <a:ext uri="{FF2B5EF4-FFF2-40B4-BE49-F238E27FC236}">
                    <a16:creationId xmlns:a16="http://schemas.microsoft.com/office/drawing/2014/main" id="{D5974541-C57D-4EDC-A02F-FB4AA2EFDC1E}"/>
                  </a:ext>
                </a:extLst>
              </p:cNvPr>
              <p:cNvSpPr/>
              <p:nvPr/>
            </p:nvSpPr>
            <p:spPr>
              <a:xfrm>
                <a:off x="1781522" y="1613448"/>
                <a:ext cx="11342071" cy="696686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81" name="iconfont-1191-866883">
              <a:extLst>
                <a:ext uri="{FF2B5EF4-FFF2-40B4-BE49-F238E27FC236}">
                  <a16:creationId xmlns:a16="http://schemas.microsoft.com/office/drawing/2014/main" id="{3BBBDB0E-636A-48A8-9683-6B81B017056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11582" y="1606061"/>
              <a:ext cx="340980" cy="339283"/>
            </a:xfrm>
            <a:custGeom>
              <a:avLst/>
              <a:gdLst>
                <a:gd name="T0" fmla="*/ 6525 w 6849"/>
                <a:gd name="T1" fmla="*/ 6210 h 6825"/>
                <a:gd name="T2" fmla="*/ 5764 w 6849"/>
                <a:gd name="T3" fmla="*/ 4309 h 6825"/>
                <a:gd name="T4" fmla="*/ 6636 w 6849"/>
                <a:gd name="T5" fmla="*/ 4075 h 6825"/>
                <a:gd name="T6" fmla="*/ 6822 w 6849"/>
                <a:gd name="T7" fmla="*/ 2966 h 6825"/>
                <a:gd name="T8" fmla="*/ 5799 w 6849"/>
                <a:gd name="T9" fmla="*/ 2607 h 6825"/>
                <a:gd name="T10" fmla="*/ 6162 w 6849"/>
                <a:gd name="T11" fmla="*/ 1600 h 6825"/>
                <a:gd name="T12" fmla="*/ 5508 w 6849"/>
                <a:gd name="T13" fmla="*/ 685 h 6825"/>
                <a:gd name="T14" fmla="*/ 4531 w 6849"/>
                <a:gd name="T15" fmla="*/ 1154 h 6825"/>
                <a:gd name="T16" fmla="*/ 4075 w 6849"/>
                <a:gd name="T17" fmla="*/ 185 h 6825"/>
                <a:gd name="T18" fmla="*/ 2966 w 6849"/>
                <a:gd name="T19" fmla="*/ 0 h 6825"/>
                <a:gd name="T20" fmla="*/ 2608 w 6849"/>
                <a:gd name="T21" fmla="*/ 1023 h 6825"/>
                <a:gd name="T22" fmla="*/ 1600 w 6849"/>
                <a:gd name="T23" fmla="*/ 661 h 6825"/>
                <a:gd name="T24" fmla="*/ 685 w 6849"/>
                <a:gd name="T25" fmla="*/ 1314 h 6825"/>
                <a:gd name="T26" fmla="*/ 1154 w 6849"/>
                <a:gd name="T27" fmla="*/ 2291 h 6825"/>
                <a:gd name="T28" fmla="*/ 186 w 6849"/>
                <a:gd name="T29" fmla="*/ 2746 h 6825"/>
                <a:gd name="T30" fmla="*/ 0 w 6849"/>
                <a:gd name="T31" fmla="*/ 3856 h 6825"/>
                <a:gd name="T32" fmla="*/ 1024 w 6849"/>
                <a:gd name="T33" fmla="*/ 4214 h 6825"/>
                <a:gd name="T34" fmla="*/ 661 w 6849"/>
                <a:gd name="T35" fmla="*/ 5222 h 6825"/>
                <a:gd name="T36" fmla="*/ 1314 w 6849"/>
                <a:gd name="T37" fmla="*/ 6137 h 6825"/>
                <a:gd name="T38" fmla="*/ 2291 w 6849"/>
                <a:gd name="T39" fmla="*/ 5668 h 6825"/>
                <a:gd name="T40" fmla="*/ 2747 w 6849"/>
                <a:gd name="T41" fmla="*/ 6636 h 6825"/>
                <a:gd name="T42" fmla="*/ 3856 w 6849"/>
                <a:gd name="T43" fmla="*/ 6822 h 6825"/>
                <a:gd name="T44" fmla="*/ 4216 w 6849"/>
                <a:gd name="T45" fmla="*/ 5799 h 6825"/>
                <a:gd name="T46" fmla="*/ 4559 w 6849"/>
                <a:gd name="T47" fmla="*/ 6131 h 6825"/>
                <a:gd name="T48" fmla="*/ 6211 w 6849"/>
                <a:gd name="T49" fmla="*/ 6525 h 6825"/>
                <a:gd name="T50" fmla="*/ 6604 w 6849"/>
                <a:gd name="T51" fmla="*/ 6825 h 6825"/>
                <a:gd name="T52" fmla="*/ 6761 w 6849"/>
                <a:gd name="T53" fmla="*/ 6445 h 6825"/>
                <a:gd name="T54" fmla="*/ 4251 w 6849"/>
                <a:gd name="T55" fmla="*/ 4250 h 6825"/>
                <a:gd name="T56" fmla="*/ 3411 w 6849"/>
                <a:gd name="T57" fmla="*/ 4597 h 6825"/>
                <a:gd name="T58" fmla="*/ 3411 w 6849"/>
                <a:gd name="T59" fmla="*/ 2224 h 6825"/>
                <a:gd name="T60" fmla="*/ 4257 w 6849"/>
                <a:gd name="T61" fmla="*/ 4244 h 6825"/>
                <a:gd name="T62" fmla="*/ 5280 w 6849"/>
                <a:gd name="T63" fmla="*/ 5280 h 6825"/>
                <a:gd name="T64" fmla="*/ 5793 w 6849"/>
                <a:gd name="T65" fmla="*/ 6106 h 6825"/>
                <a:gd name="T66" fmla="*/ 4599 w 6849"/>
                <a:gd name="T67" fmla="*/ 4599 h 6825"/>
                <a:gd name="T68" fmla="*/ 6106 w 6849"/>
                <a:gd name="T69" fmla="*/ 5790 h 6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849" h="6825">
                  <a:moveTo>
                    <a:pt x="6761" y="6445"/>
                  </a:moveTo>
                  <a:lnTo>
                    <a:pt x="6525" y="6210"/>
                  </a:lnTo>
                  <a:cubicBezTo>
                    <a:pt x="6566" y="5897"/>
                    <a:pt x="6623" y="5049"/>
                    <a:pt x="6132" y="4559"/>
                  </a:cubicBezTo>
                  <a:cubicBezTo>
                    <a:pt x="6031" y="4457"/>
                    <a:pt x="5906" y="4375"/>
                    <a:pt x="5764" y="4309"/>
                  </a:cubicBezTo>
                  <a:cubicBezTo>
                    <a:pt x="5776" y="4277"/>
                    <a:pt x="5788" y="4246"/>
                    <a:pt x="5799" y="4214"/>
                  </a:cubicBezTo>
                  <a:lnTo>
                    <a:pt x="6636" y="4075"/>
                  </a:lnTo>
                  <a:cubicBezTo>
                    <a:pt x="6744" y="4057"/>
                    <a:pt x="6822" y="3965"/>
                    <a:pt x="6822" y="3856"/>
                  </a:cubicBezTo>
                  <a:lnTo>
                    <a:pt x="6822" y="2966"/>
                  </a:lnTo>
                  <a:cubicBezTo>
                    <a:pt x="6822" y="2857"/>
                    <a:pt x="6743" y="2764"/>
                    <a:pt x="6636" y="2746"/>
                  </a:cubicBezTo>
                  <a:lnTo>
                    <a:pt x="5799" y="2607"/>
                  </a:lnTo>
                  <a:cubicBezTo>
                    <a:pt x="5763" y="2497"/>
                    <a:pt x="5719" y="2391"/>
                    <a:pt x="5669" y="2290"/>
                  </a:cubicBezTo>
                  <a:lnTo>
                    <a:pt x="6162" y="1600"/>
                  </a:lnTo>
                  <a:cubicBezTo>
                    <a:pt x="6226" y="1512"/>
                    <a:pt x="6215" y="1390"/>
                    <a:pt x="6138" y="1313"/>
                  </a:cubicBezTo>
                  <a:lnTo>
                    <a:pt x="5508" y="685"/>
                  </a:lnTo>
                  <a:cubicBezTo>
                    <a:pt x="5431" y="608"/>
                    <a:pt x="5310" y="598"/>
                    <a:pt x="5222" y="661"/>
                  </a:cubicBezTo>
                  <a:lnTo>
                    <a:pt x="4531" y="1154"/>
                  </a:lnTo>
                  <a:cubicBezTo>
                    <a:pt x="4430" y="1103"/>
                    <a:pt x="4324" y="1060"/>
                    <a:pt x="4216" y="1023"/>
                  </a:cubicBezTo>
                  <a:lnTo>
                    <a:pt x="4075" y="185"/>
                  </a:lnTo>
                  <a:cubicBezTo>
                    <a:pt x="4057" y="78"/>
                    <a:pt x="3965" y="0"/>
                    <a:pt x="3856" y="0"/>
                  </a:cubicBezTo>
                  <a:lnTo>
                    <a:pt x="2966" y="0"/>
                  </a:lnTo>
                  <a:cubicBezTo>
                    <a:pt x="2857" y="0"/>
                    <a:pt x="2765" y="78"/>
                    <a:pt x="2747" y="186"/>
                  </a:cubicBezTo>
                  <a:lnTo>
                    <a:pt x="2608" y="1023"/>
                  </a:lnTo>
                  <a:cubicBezTo>
                    <a:pt x="2500" y="1059"/>
                    <a:pt x="2394" y="1103"/>
                    <a:pt x="2291" y="1154"/>
                  </a:cubicBezTo>
                  <a:lnTo>
                    <a:pt x="1600" y="661"/>
                  </a:lnTo>
                  <a:cubicBezTo>
                    <a:pt x="1512" y="598"/>
                    <a:pt x="1391" y="608"/>
                    <a:pt x="1314" y="685"/>
                  </a:cubicBezTo>
                  <a:lnTo>
                    <a:pt x="685" y="1314"/>
                  </a:lnTo>
                  <a:cubicBezTo>
                    <a:pt x="608" y="1391"/>
                    <a:pt x="598" y="1512"/>
                    <a:pt x="661" y="1600"/>
                  </a:cubicBezTo>
                  <a:lnTo>
                    <a:pt x="1154" y="2291"/>
                  </a:lnTo>
                  <a:cubicBezTo>
                    <a:pt x="1103" y="2393"/>
                    <a:pt x="1060" y="2499"/>
                    <a:pt x="1024" y="2608"/>
                  </a:cubicBezTo>
                  <a:lnTo>
                    <a:pt x="186" y="2746"/>
                  </a:lnTo>
                  <a:cubicBezTo>
                    <a:pt x="79" y="2764"/>
                    <a:pt x="0" y="2857"/>
                    <a:pt x="0" y="2966"/>
                  </a:cubicBezTo>
                  <a:lnTo>
                    <a:pt x="0" y="3856"/>
                  </a:lnTo>
                  <a:cubicBezTo>
                    <a:pt x="0" y="3965"/>
                    <a:pt x="79" y="4057"/>
                    <a:pt x="186" y="4075"/>
                  </a:cubicBezTo>
                  <a:lnTo>
                    <a:pt x="1024" y="4214"/>
                  </a:lnTo>
                  <a:cubicBezTo>
                    <a:pt x="1060" y="4322"/>
                    <a:pt x="1103" y="4428"/>
                    <a:pt x="1154" y="4531"/>
                  </a:cubicBezTo>
                  <a:lnTo>
                    <a:pt x="661" y="5222"/>
                  </a:lnTo>
                  <a:cubicBezTo>
                    <a:pt x="598" y="5310"/>
                    <a:pt x="608" y="5431"/>
                    <a:pt x="685" y="5508"/>
                  </a:cubicBezTo>
                  <a:lnTo>
                    <a:pt x="1314" y="6137"/>
                  </a:lnTo>
                  <a:cubicBezTo>
                    <a:pt x="1391" y="6214"/>
                    <a:pt x="1512" y="6224"/>
                    <a:pt x="1600" y="6161"/>
                  </a:cubicBezTo>
                  <a:lnTo>
                    <a:pt x="2291" y="5668"/>
                  </a:lnTo>
                  <a:cubicBezTo>
                    <a:pt x="2394" y="5719"/>
                    <a:pt x="2500" y="5762"/>
                    <a:pt x="2608" y="5799"/>
                  </a:cubicBezTo>
                  <a:lnTo>
                    <a:pt x="2747" y="6636"/>
                  </a:lnTo>
                  <a:cubicBezTo>
                    <a:pt x="2765" y="6743"/>
                    <a:pt x="2857" y="6822"/>
                    <a:pt x="2966" y="6822"/>
                  </a:cubicBezTo>
                  <a:lnTo>
                    <a:pt x="3856" y="6822"/>
                  </a:lnTo>
                  <a:cubicBezTo>
                    <a:pt x="3965" y="6822"/>
                    <a:pt x="4057" y="6743"/>
                    <a:pt x="4075" y="6636"/>
                  </a:cubicBezTo>
                  <a:lnTo>
                    <a:pt x="4216" y="5799"/>
                  </a:lnTo>
                  <a:cubicBezTo>
                    <a:pt x="4247" y="5788"/>
                    <a:pt x="4278" y="5775"/>
                    <a:pt x="4309" y="5764"/>
                  </a:cubicBezTo>
                  <a:cubicBezTo>
                    <a:pt x="4375" y="5906"/>
                    <a:pt x="4458" y="6031"/>
                    <a:pt x="4559" y="6131"/>
                  </a:cubicBezTo>
                  <a:cubicBezTo>
                    <a:pt x="4903" y="6476"/>
                    <a:pt x="5423" y="6551"/>
                    <a:pt x="5811" y="6551"/>
                  </a:cubicBezTo>
                  <a:cubicBezTo>
                    <a:pt x="5977" y="6551"/>
                    <a:pt x="6117" y="6537"/>
                    <a:pt x="6211" y="6525"/>
                  </a:cubicBezTo>
                  <a:lnTo>
                    <a:pt x="6447" y="6760"/>
                  </a:lnTo>
                  <a:cubicBezTo>
                    <a:pt x="6491" y="6803"/>
                    <a:pt x="6547" y="6825"/>
                    <a:pt x="6604" y="6825"/>
                  </a:cubicBezTo>
                  <a:cubicBezTo>
                    <a:pt x="6661" y="6825"/>
                    <a:pt x="6718" y="6803"/>
                    <a:pt x="6762" y="6759"/>
                  </a:cubicBezTo>
                  <a:cubicBezTo>
                    <a:pt x="6849" y="6672"/>
                    <a:pt x="6848" y="6531"/>
                    <a:pt x="6761" y="6445"/>
                  </a:cubicBezTo>
                  <a:close/>
                  <a:moveTo>
                    <a:pt x="4257" y="4244"/>
                  </a:moveTo>
                  <a:cubicBezTo>
                    <a:pt x="4255" y="4246"/>
                    <a:pt x="4253" y="4248"/>
                    <a:pt x="4251" y="4250"/>
                  </a:cubicBezTo>
                  <a:cubicBezTo>
                    <a:pt x="4249" y="4252"/>
                    <a:pt x="4246" y="4254"/>
                    <a:pt x="4244" y="4256"/>
                  </a:cubicBezTo>
                  <a:cubicBezTo>
                    <a:pt x="4021" y="4476"/>
                    <a:pt x="3725" y="4597"/>
                    <a:pt x="3411" y="4597"/>
                  </a:cubicBezTo>
                  <a:cubicBezTo>
                    <a:pt x="2757" y="4597"/>
                    <a:pt x="2225" y="4065"/>
                    <a:pt x="2225" y="3411"/>
                  </a:cubicBezTo>
                  <a:cubicBezTo>
                    <a:pt x="2225" y="2757"/>
                    <a:pt x="2757" y="2224"/>
                    <a:pt x="3411" y="2224"/>
                  </a:cubicBezTo>
                  <a:cubicBezTo>
                    <a:pt x="4065" y="2224"/>
                    <a:pt x="4598" y="2757"/>
                    <a:pt x="4598" y="3411"/>
                  </a:cubicBezTo>
                  <a:cubicBezTo>
                    <a:pt x="4598" y="3724"/>
                    <a:pt x="4476" y="4020"/>
                    <a:pt x="4257" y="4244"/>
                  </a:cubicBezTo>
                  <a:close/>
                  <a:moveTo>
                    <a:pt x="5594" y="5279"/>
                  </a:moveTo>
                  <a:cubicBezTo>
                    <a:pt x="5507" y="5192"/>
                    <a:pt x="5366" y="5193"/>
                    <a:pt x="5280" y="5280"/>
                  </a:cubicBezTo>
                  <a:cubicBezTo>
                    <a:pt x="5193" y="5367"/>
                    <a:pt x="5193" y="5507"/>
                    <a:pt x="5280" y="5594"/>
                  </a:cubicBezTo>
                  <a:lnTo>
                    <a:pt x="5793" y="6106"/>
                  </a:lnTo>
                  <a:cubicBezTo>
                    <a:pt x="5223" y="6101"/>
                    <a:pt x="4801" y="5942"/>
                    <a:pt x="4649" y="5407"/>
                  </a:cubicBezTo>
                  <a:cubicBezTo>
                    <a:pt x="4577" y="5156"/>
                    <a:pt x="4571" y="4860"/>
                    <a:pt x="4599" y="4599"/>
                  </a:cubicBezTo>
                  <a:cubicBezTo>
                    <a:pt x="5000" y="4556"/>
                    <a:pt x="5534" y="4588"/>
                    <a:pt x="5817" y="4873"/>
                  </a:cubicBezTo>
                  <a:cubicBezTo>
                    <a:pt x="6040" y="5097"/>
                    <a:pt x="6103" y="5474"/>
                    <a:pt x="6106" y="5790"/>
                  </a:cubicBezTo>
                  <a:lnTo>
                    <a:pt x="5594" y="52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" name="矩形 48">
            <a:extLst>
              <a:ext uri="{FF2B5EF4-FFF2-40B4-BE49-F238E27FC236}">
                <a16:creationId xmlns:a16="http://schemas.microsoft.com/office/drawing/2014/main" id="{50B846F9-A41B-4CFF-84F4-982C8F08CBC7}"/>
              </a:ext>
            </a:extLst>
          </p:cNvPr>
          <p:cNvSpPr/>
          <p:nvPr/>
        </p:nvSpPr>
        <p:spPr>
          <a:xfrm>
            <a:off x="909269" y="2332374"/>
            <a:ext cx="10203536" cy="23966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Web-PKI </a:t>
            </a: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证书真实性即在 </a:t>
            </a:r>
            <a:r>
              <a:rPr lang="en-US" altLang="zh-CN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Web-PKI </a:t>
            </a: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中，用户验证的证书语义标识所有者需要与证书加密标识的所有者相同</a:t>
            </a:r>
            <a:endParaRPr lang="en-US" altLang="zh-CN" sz="1600" b="1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语义标识：证书的 </a:t>
            </a:r>
            <a:r>
              <a:rPr lang="en-US" altLang="zh-CN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Subject </a:t>
            </a: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字段和 </a:t>
            </a:r>
            <a:r>
              <a:rPr lang="en-US" altLang="zh-CN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Subject Alternative Name </a:t>
            </a: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字段信息，一般指域名或者 </a:t>
            </a:r>
            <a:r>
              <a:rPr lang="en-US" altLang="zh-CN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CA </a:t>
            </a: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名称</a:t>
            </a:r>
            <a:endParaRPr lang="en-US" altLang="zh-CN" sz="1600" b="1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加密标识：证书的 </a:t>
            </a:r>
            <a:r>
              <a:rPr lang="en-US" altLang="zh-CN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Subject Public Key </a:t>
            </a: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字段对应的唯一私钥信息</a:t>
            </a:r>
            <a:endParaRPr lang="en-US" altLang="zh-CN" sz="1600" b="1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ü"/>
            </a:pPr>
            <a:endParaRPr lang="zh-CN" altLang="en-US" sz="1600" b="1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当用户验证证书链时，只有所有证书都具有真实性，才能确保用户连接的安全性</a:t>
            </a:r>
            <a:endParaRPr lang="en-US" altLang="zh-CN" sz="1600" b="1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否则，用户可能会信任非证书语义标识对象提供的证书（称为“不匹配证书”），从而产生安全隐患</a:t>
            </a:r>
            <a:endParaRPr lang="en-US" altLang="zh-CN" sz="1600" b="1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下面介绍 </a:t>
            </a:r>
            <a:r>
              <a:rPr lang="en-US" altLang="zh-CN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Web-PKI </a:t>
            </a:r>
            <a:r>
              <a:rPr lang="zh-CN" altLang="en-US" sz="16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中出现“不匹配证书”的几种情况以及安全隐患</a:t>
            </a:r>
            <a:endParaRPr lang="en-US" altLang="zh-CN" sz="1600" b="1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59" name="Graphic 58" descr="Diploma roll with solid fill">
            <a:extLst>
              <a:ext uri="{FF2B5EF4-FFF2-40B4-BE49-F238E27FC236}">
                <a16:creationId xmlns:a16="http://schemas.microsoft.com/office/drawing/2014/main" id="{A8ED6564-8AB6-4D7D-AA6F-24423EBB3E7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440665" y="5112073"/>
            <a:ext cx="914400" cy="914400"/>
          </a:xfrm>
          <a:prstGeom prst="rect">
            <a:avLst/>
          </a:prstGeom>
        </p:spPr>
      </p:pic>
      <p:pic>
        <p:nvPicPr>
          <p:cNvPr id="63" name="Graphic 62" descr="Computer with solid fill">
            <a:extLst>
              <a:ext uri="{FF2B5EF4-FFF2-40B4-BE49-F238E27FC236}">
                <a16:creationId xmlns:a16="http://schemas.microsoft.com/office/drawing/2014/main" id="{CC903126-3BCF-4EB0-925A-7BBE2D99C64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339826" y="5013494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FECFBC-7B7B-44CB-BA82-5ED72137AF66}"/>
              </a:ext>
            </a:extLst>
          </p:cNvPr>
          <p:cNvCxnSpPr>
            <a:cxnSpLocks/>
          </p:cNvCxnSpPr>
          <p:nvPr/>
        </p:nvCxnSpPr>
        <p:spPr>
          <a:xfrm flipV="1">
            <a:off x="5395861" y="5069277"/>
            <a:ext cx="547025" cy="3032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矩形 59">
            <a:extLst>
              <a:ext uri="{FF2B5EF4-FFF2-40B4-BE49-F238E27FC236}">
                <a16:creationId xmlns:a16="http://schemas.microsoft.com/office/drawing/2014/main" id="{A2A6B9C1-B1A3-4611-ABFE-3A2DAB248FEB}"/>
              </a:ext>
            </a:extLst>
          </p:cNvPr>
          <p:cNvSpPr/>
          <p:nvPr/>
        </p:nvSpPr>
        <p:spPr>
          <a:xfrm>
            <a:off x="5968998" y="4831669"/>
            <a:ext cx="3722887" cy="634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Subject CN = </a:t>
            </a:r>
            <a:r>
              <a:rPr lang="en-US" altLang="zh-CN" sz="16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  <a:hlinkClick r:id="rId21"/>
              </a:rPr>
              <a:t>www.baidu.cn</a:t>
            </a:r>
            <a:endParaRPr lang="en-US" altLang="zh-CN" sz="1600" b="1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zh-CN" altLang="en-US" sz="16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域名由 </a:t>
            </a:r>
            <a:r>
              <a:rPr lang="en-US" altLang="zh-CN" sz="1600" b="1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Baidu Technology </a:t>
            </a:r>
            <a:r>
              <a:rPr lang="zh-CN" altLang="en-US" sz="16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拥有</a:t>
            </a:r>
            <a:endParaRPr lang="en-US" altLang="zh-CN" sz="1600" b="1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418EA12-56E2-45E5-B14A-E9573B22486D}"/>
              </a:ext>
            </a:extLst>
          </p:cNvPr>
          <p:cNvCxnSpPr>
            <a:cxnSpLocks/>
          </p:cNvCxnSpPr>
          <p:nvPr/>
        </p:nvCxnSpPr>
        <p:spPr>
          <a:xfrm>
            <a:off x="5395861" y="5712822"/>
            <a:ext cx="667153" cy="3236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矩形 59">
            <a:extLst>
              <a:ext uri="{FF2B5EF4-FFF2-40B4-BE49-F238E27FC236}">
                <a16:creationId xmlns:a16="http://schemas.microsoft.com/office/drawing/2014/main" id="{74BAAFA4-0966-4BC3-8C87-907C0C250733}"/>
              </a:ext>
            </a:extLst>
          </p:cNvPr>
          <p:cNvSpPr/>
          <p:nvPr/>
        </p:nvSpPr>
        <p:spPr>
          <a:xfrm>
            <a:off x="6144606" y="5860064"/>
            <a:ext cx="3352961" cy="917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Public Key = Q1</a:t>
            </a:r>
          </a:p>
          <a:p>
            <a:pPr>
              <a:lnSpc>
                <a:spcPts val="2200"/>
              </a:lnSpc>
            </a:pPr>
            <a:r>
              <a:rPr lang="en-US" altLang="zh-CN" sz="16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P1 </a:t>
            </a:r>
            <a:r>
              <a:rPr lang="zh-CN" altLang="en-US" sz="16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16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Q1 </a:t>
            </a:r>
            <a:r>
              <a:rPr lang="zh-CN" altLang="en-US" sz="16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为一对 </a:t>
            </a:r>
            <a:r>
              <a:rPr lang="en-US" altLang="zh-CN" sz="16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RSA </a:t>
            </a:r>
            <a:r>
              <a:rPr lang="zh-CN" altLang="en-US" sz="16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密钥</a:t>
            </a:r>
            <a:endParaRPr lang="en-US" altLang="zh-CN" sz="1600" b="1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P1 </a:t>
            </a:r>
            <a:r>
              <a:rPr lang="zh-CN" altLang="en-US" sz="16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由 </a:t>
            </a:r>
            <a:r>
              <a:rPr lang="en-US" altLang="zh-CN" sz="1600" b="1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Baidu Technology </a:t>
            </a:r>
            <a:r>
              <a:rPr lang="zh-CN" altLang="en-US" sz="16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拥有</a:t>
            </a:r>
            <a:endParaRPr lang="en-US" altLang="zh-CN" sz="1600" b="1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3" name="矩形 59">
            <a:extLst>
              <a:ext uri="{FF2B5EF4-FFF2-40B4-BE49-F238E27FC236}">
                <a16:creationId xmlns:a16="http://schemas.microsoft.com/office/drawing/2014/main" id="{F15FC994-37B3-40E0-B5CF-BFE904CA749C}"/>
              </a:ext>
            </a:extLst>
          </p:cNvPr>
          <p:cNvSpPr/>
          <p:nvPr/>
        </p:nvSpPr>
        <p:spPr>
          <a:xfrm>
            <a:off x="842770" y="5839620"/>
            <a:ext cx="2631943" cy="634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Baidu Technology</a:t>
            </a:r>
          </a:p>
          <a:p>
            <a:pPr>
              <a:lnSpc>
                <a:spcPts val="2200"/>
              </a:lnSpc>
            </a:pPr>
            <a:r>
              <a:rPr lang="zh-CN" altLang="en-US" sz="16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拥有私钥 </a:t>
            </a:r>
            <a:r>
              <a:rPr lang="en-US" altLang="zh-CN" sz="16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P1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78533E7-01F7-434D-8F2B-F64E1A87D272}"/>
              </a:ext>
            </a:extLst>
          </p:cNvPr>
          <p:cNvCxnSpPr>
            <a:cxnSpLocks/>
          </p:cNvCxnSpPr>
          <p:nvPr/>
        </p:nvCxnSpPr>
        <p:spPr>
          <a:xfrm>
            <a:off x="2500114" y="5485088"/>
            <a:ext cx="17585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59">
            <a:extLst>
              <a:ext uri="{FF2B5EF4-FFF2-40B4-BE49-F238E27FC236}">
                <a16:creationId xmlns:a16="http://schemas.microsoft.com/office/drawing/2014/main" id="{2F8C6589-3436-4932-91E8-96BA23D4F770}"/>
              </a:ext>
            </a:extLst>
          </p:cNvPr>
          <p:cNvSpPr/>
          <p:nvPr/>
        </p:nvSpPr>
        <p:spPr>
          <a:xfrm>
            <a:off x="2829604" y="5107902"/>
            <a:ext cx="1054845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部署证书</a:t>
            </a:r>
            <a:endParaRPr lang="en-US" altLang="zh-CN" sz="1600" b="1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23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69" b="31439"/>
          <a:stretch>
            <a:fillRect/>
          </a:stretch>
        </p:blipFill>
        <p:spPr bwMode="auto">
          <a:xfrm>
            <a:off x="-25288" y="9413"/>
            <a:ext cx="12251986" cy="99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0" y="9413"/>
            <a:ext cx="12217288" cy="995306"/>
          </a:xfrm>
          <a:prstGeom prst="rect">
            <a:avLst/>
          </a:prstGeom>
          <a:gradFill flip="none" rotWithShape="1">
            <a:gsLst>
              <a:gs pos="79000">
                <a:srgbClr val="692266">
                  <a:alpha val="80000"/>
                </a:srgbClr>
              </a:gs>
              <a:gs pos="46000">
                <a:srgbClr val="580C6E">
                  <a:alpha val="80000"/>
                </a:srgbClr>
              </a:gs>
              <a:gs pos="0">
                <a:srgbClr val="580C6E">
                  <a:lumMod val="100000"/>
                  <a:alpha val="80000"/>
                </a:srgbClr>
              </a:gs>
              <a:gs pos="100000">
                <a:srgbClr val="AC2761">
                  <a:alpha val="8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2855383" y="303059"/>
            <a:ext cx="1619140" cy="4001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58182" y="185407"/>
            <a:ext cx="2090846" cy="643316"/>
            <a:chOff x="9730702" y="211219"/>
            <a:chExt cx="2374282" cy="701101"/>
          </a:xfrm>
        </p:grpSpPr>
        <p:pic>
          <p:nvPicPr>
            <p:cNvPr id="20" name="图片 19"/>
            <p:cNvPicPr>
              <a:picLocks noChangeAspect="1"/>
            </p:cNvPicPr>
            <p:nvPr userDrawn="1"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6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pic>
        <p:nvPicPr>
          <p:cNvPr id="18" name="图形 17" descr="铅笔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43452" y="348131"/>
            <a:ext cx="307332" cy="307332"/>
          </a:xfrm>
          <a:prstGeom prst="rect">
            <a:avLst/>
          </a:prstGeom>
        </p:spPr>
      </p:pic>
      <p:pic>
        <p:nvPicPr>
          <p:cNvPr id="23" name="图形 22" descr="烧瓶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51385" y="348131"/>
            <a:ext cx="307332" cy="307332"/>
          </a:xfrm>
          <a:prstGeom prst="rect">
            <a:avLst/>
          </a:prstGeom>
        </p:spPr>
      </p:pic>
      <p:pic>
        <p:nvPicPr>
          <p:cNvPr id="25" name="图形 24" descr="显微镜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59318" y="348131"/>
            <a:ext cx="307332" cy="307332"/>
          </a:xfrm>
          <a:prstGeom prst="rect">
            <a:avLst/>
          </a:prstGeom>
        </p:spPr>
      </p:pic>
      <p:pic>
        <p:nvPicPr>
          <p:cNvPr id="27" name="图形 26" descr="望远镜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67251" y="348131"/>
            <a:ext cx="307332" cy="307332"/>
          </a:xfrm>
          <a:prstGeom prst="rect">
            <a:avLst/>
          </a:prstGeom>
        </p:spPr>
      </p:pic>
      <p:pic>
        <p:nvPicPr>
          <p:cNvPr id="29" name="图形 28" descr="放大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75184" y="348131"/>
            <a:ext cx="307332" cy="307332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322350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580C6E"/>
                </a:solidFill>
                <a:ea typeface="思源黑体 CN Bold" panose="020B0800000000000000" pitchFamily="34" charset="-122"/>
                <a:cs typeface="+mj-cs"/>
              </a:rPr>
              <a:t>测绘内容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01764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技术路线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81178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结果展示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60592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计划安排</a:t>
            </a:r>
          </a:p>
        </p:txBody>
      </p:sp>
      <p:sp>
        <p:nvSpPr>
          <p:cNvPr id="41" name="箭头: V 形 40"/>
          <p:cNvSpPr/>
          <p:nvPr/>
        </p:nvSpPr>
        <p:spPr>
          <a:xfrm rot="5400000">
            <a:off x="3614969" y="741296"/>
            <a:ext cx="139368" cy="225295"/>
          </a:xfrm>
          <a:prstGeom prst="chevron">
            <a:avLst>
              <a:gd name="adj" fmla="val 736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2" name="组合 78">
            <a:extLst>
              <a:ext uri="{FF2B5EF4-FFF2-40B4-BE49-F238E27FC236}">
                <a16:creationId xmlns:a16="http://schemas.microsoft.com/office/drawing/2014/main" id="{E6167EC3-0E89-43FA-AD20-48BAE5F164FD}"/>
              </a:ext>
            </a:extLst>
          </p:cNvPr>
          <p:cNvGrpSpPr/>
          <p:nvPr/>
        </p:nvGrpSpPr>
        <p:grpSpPr>
          <a:xfrm>
            <a:off x="994232" y="1226279"/>
            <a:ext cx="10220592" cy="3192246"/>
            <a:chOff x="4940300" y="3538797"/>
            <a:chExt cx="10220592" cy="3192246"/>
          </a:xfrm>
        </p:grpSpPr>
        <p:grpSp>
          <p:nvGrpSpPr>
            <p:cNvPr id="50" name="组合 79">
              <a:extLst>
                <a:ext uri="{FF2B5EF4-FFF2-40B4-BE49-F238E27FC236}">
                  <a16:creationId xmlns:a16="http://schemas.microsoft.com/office/drawing/2014/main" id="{175A9480-F54F-476E-9285-738617C5DA4D}"/>
                </a:ext>
              </a:extLst>
            </p:cNvPr>
            <p:cNvGrpSpPr/>
            <p:nvPr/>
          </p:nvGrpSpPr>
          <p:grpSpPr>
            <a:xfrm>
              <a:off x="4940300" y="3581780"/>
              <a:ext cx="361950" cy="254002"/>
              <a:chOff x="4940300" y="3428999"/>
              <a:chExt cx="457202" cy="254002"/>
            </a:xfrm>
          </p:grpSpPr>
          <p:sp>
            <p:nvSpPr>
              <p:cNvPr id="54" name="箭头: V 形 82">
                <a:extLst>
                  <a:ext uri="{FF2B5EF4-FFF2-40B4-BE49-F238E27FC236}">
                    <a16:creationId xmlns:a16="http://schemas.microsoft.com/office/drawing/2014/main" id="{DE3AADFF-661F-4A4F-86DD-B9455EAC0348}"/>
                  </a:ext>
                </a:extLst>
              </p:cNvPr>
              <p:cNvSpPr/>
              <p:nvPr/>
            </p:nvSpPr>
            <p:spPr>
              <a:xfrm>
                <a:off x="4940300" y="3429000"/>
                <a:ext cx="254001" cy="254001"/>
              </a:xfrm>
              <a:prstGeom prst="chevron">
                <a:avLst/>
              </a:prstGeom>
              <a:solidFill>
                <a:srgbClr val="580C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箭头: V 形 83">
                <a:extLst>
                  <a:ext uri="{FF2B5EF4-FFF2-40B4-BE49-F238E27FC236}">
                    <a16:creationId xmlns:a16="http://schemas.microsoft.com/office/drawing/2014/main" id="{956EFDA0-1F54-416C-B9E0-3354975994DF}"/>
                  </a:ext>
                </a:extLst>
              </p:cNvPr>
              <p:cNvSpPr/>
              <p:nvPr/>
            </p:nvSpPr>
            <p:spPr>
              <a:xfrm>
                <a:off x="5143501" y="3428999"/>
                <a:ext cx="254001" cy="254001"/>
              </a:xfrm>
              <a:prstGeom prst="chevron">
                <a:avLst/>
              </a:prstGeom>
              <a:solidFill>
                <a:srgbClr val="580C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1" name="直接连接符 80">
              <a:extLst>
                <a:ext uri="{FF2B5EF4-FFF2-40B4-BE49-F238E27FC236}">
                  <a16:creationId xmlns:a16="http://schemas.microsoft.com/office/drawing/2014/main" id="{229870F0-2F1D-4998-8348-F4284FD844FA}"/>
                </a:ext>
              </a:extLst>
            </p:cNvPr>
            <p:cNvCxnSpPr/>
            <p:nvPr/>
          </p:nvCxnSpPr>
          <p:spPr>
            <a:xfrm>
              <a:off x="4940300" y="3962782"/>
              <a:ext cx="102035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81">
              <a:extLst>
                <a:ext uri="{FF2B5EF4-FFF2-40B4-BE49-F238E27FC236}">
                  <a16:creationId xmlns:a16="http://schemas.microsoft.com/office/drawing/2014/main" id="{54F3A465-995B-454E-A41A-EE2D601A8701}"/>
                </a:ext>
              </a:extLst>
            </p:cNvPr>
            <p:cNvSpPr/>
            <p:nvPr/>
          </p:nvSpPr>
          <p:spPr>
            <a:xfrm>
              <a:off x="5302250" y="3538797"/>
              <a:ext cx="5660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0070C0"/>
                </a:buClr>
              </a:pPr>
              <a:r>
                <a:rPr lang="zh-CN" altLang="en-US" sz="1800" b="1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不匹配证书类型一：</a:t>
              </a:r>
              <a:r>
                <a:rPr lang="en-US" altLang="zh-CN" sz="1800" b="1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CA </a:t>
              </a:r>
              <a:r>
                <a:rPr lang="zh-CN" altLang="en-US" sz="1800" b="1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未向语义标识所有者签发证书</a:t>
              </a:r>
            </a:p>
          </p:txBody>
        </p:sp>
        <p:sp>
          <p:nvSpPr>
            <p:cNvPr id="70" name="矩形 59">
              <a:extLst>
                <a:ext uri="{FF2B5EF4-FFF2-40B4-BE49-F238E27FC236}">
                  <a16:creationId xmlns:a16="http://schemas.microsoft.com/office/drawing/2014/main" id="{95231B0E-3150-461A-BA26-4D4628FC5329}"/>
                </a:ext>
              </a:extLst>
            </p:cNvPr>
            <p:cNvSpPr/>
            <p:nvPr/>
          </p:nvSpPr>
          <p:spPr>
            <a:xfrm>
              <a:off x="5069319" y="6378254"/>
              <a:ext cx="10091573" cy="3527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ts val="2200"/>
                </a:lnSpc>
                <a:buFont typeface="Arial" panose="020B0604020202020204" pitchFamily="34" charset="0"/>
                <a:buChar char="•"/>
              </a:pPr>
              <a:endPara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48" name="Graphic 47" descr="Database with solid fill">
            <a:extLst>
              <a:ext uri="{FF2B5EF4-FFF2-40B4-BE49-F238E27FC236}">
                <a16:creationId xmlns:a16="http://schemas.microsoft.com/office/drawing/2014/main" id="{66208B69-5E8D-4439-8621-37E6890ACF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150502" y="4269188"/>
            <a:ext cx="914400" cy="9144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241836A-DD86-4389-AB47-77F9C9449465}"/>
              </a:ext>
            </a:extLst>
          </p:cNvPr>
          <p:cNvSpPr txBox="1"/>
          <p:nvPr/>
        </p:nvSpPr>
        <p:spPr>
          <a:xfrm>
            <a:off x="3032893" y="5163314"/>
            <a:ext cx="1966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CDN </a:t>
            </a:r>
            <a:r>
              <a:rPr lang="zh-CN" altLang="en-US" sz="1400" b="1" dirty="0"/>
              <a:t>运营商</a:t>
            </a:r>
            <a:endParaRPr lang="en-US" altLang="zh-CN" sz="1400" b="1" dirty="0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DAE4628B-9EA0-4A75-ABF4-EBDC1DA6414C}"/>
              </a:ext>
            </a:extLst>
          </p:cNvPr>
          <p:cNvSpPr/>
          <p:nvPr/>
        </p:nvSpPr>
        <p:spPr>
          <a:xfrm rot="10800000">
            <a:off x="7153054" y="4620636"/>
            <a:ext cx="1244048" cy="118611"/>
          </a:xfrm>
          <a:prstGeom prst="rightArrow">
            <a:avLst>
              <a:gd name="adj1" fmla="val 50000"/>
              <a:gd name="adj2" fmla="val 177110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9B3B8C30-A93D-4DD0-B56E-3F9FB21E9875}"/>
              </a:ext>
            </a:extLst>
          </p:cNvPr>
          <p:cNvSpPr/>
          <p:nvPr/>
        </p:nvSpPr>
        <p:spPr>
          <a:xfrm rot="12276387">
            <a:off x="4016135" y="5189741"/>
            <a:ext cx="1234307" cy="122487"/>
          </a:xfrm>
          <a:prstGeom prst="rightArrow">
            <a:avLst>
              <a:gd name="adj1" fmla="val 50000"/>
              <a:gd name="adj2" fmla="val 177110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227E9E8-6B3B-46EE-AEA6-A8F18D1F4389}"/>
              </a:ext>
            </a:extLst>
          </p:cNvPr>
          <p:cNvSpPr txBox="1"/>
          <p:nvPr/>
        </p:nvSpPr>
        <p:spPr>
          <a:xfrm>
            <a:off x="7355321" y="4338537"/>
            <a:ext cx="1279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申请证书</a:t>
            </a:r>
            <a:endParaRPr lang="en-US" sz="1400" b="1" dirty="0"/>
          </a:p>
        </p:txBody>
      </p:sp>
      <p:pic>
        <p:nvPicPr>
          <p:cNvPr id="71" name="Graphic 70" descr="Computer with solid fill">
            <a:extLst>
              <a:ext uri="{FF2B5EF4-FFF2-40B4-BE49-F238E27FC236}">
                <a16:creationId xmlns:a16="http://schemas.microsoft.com/office/drawing/2014/main" id="{F08A6FB8-EA05-4036-AA98-543A760403C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39137" y="4220271"/>
            <a:ext cx="914400" cy="9144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A8863B7D-943C-48D2-AB70-D48D27503DB6}"/>
              </a:ext>
            </a:extLst>
          </p:cNvPr>
          <p:cNvSpPr txBox="1"/>
          <p:nvPr/>
        </p:nvSpPr>
        <p:spPr>
          <a:xfrm>
            <a:off x="887999" y="5060333"/>
            <a:ext cx="1966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网站管理者</a:t>
            </a:r>
            <a:endParaRPr lang="en-US" altLang="zh-CN" sz="1400" b="1" dirty="0"/>
          </a:p>
          <a:p>
            <a:r>
              <a:rPr lang="en-US" altLang="zh-CN" sz="1400" b="1" dirty="0"/>
              <a:t>www.example.com</a:t>
            </a:r>
          </a:p>
        </p:txBody>
      </p:sp>
      <p:pic>
        <p:nvPicPr>
          <p:cNvPr id="75" name="Graphic 74" descr="Diploma roll with solid fill">
            <a:extLst>
              <a:ext uri="{FF2B5EF4-FFF2-40B4-BE49-F238E27FC236}">
                <a16:creationId xmlns:a16="http://schemas.microsoft.com/office/drawing/2014/main" id="{105EDED6-1B4F-4D84-A160-621C858E699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662698" y="5273490"/>
            <a:ext cx="914400" cy="914400"/>
          </a:xfrm>
          <a:prstGeom prst="rect">
            <a:avLst/>
          </a:prstGeom>
        </p:spPr>
      </p:pic>
      <p:pic>
        <p:nvPicPr>
          <p:cNvPr id="76" name="Graphic 75" descr="Building with solid fill">
            <a:extLst>
              <a:ext uri="{FF2B5EF4-FFF2-40B4-BE49-F238E27FC236}">
                <a16:creationId xmlns:a16="http://schemas.microsoft.com/office/drawing/2014/main" id="{459324F7-1869-4906-9F9E-54F9BEFA617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650067" y="4227390"/>
            <a:ext cx="914400" cy="9144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42F5D9CC-5142-4271-9424-401701BCDC45}"/>
              </a:ext>
            </a:extLst>
          </p:cNvPr>
          <p:cNvSpPr txBox="1"/>
          <p:nvPr/>
        </p:nvSpPr>
        <p:spPr>
          <a:xfrm>
            <a:off x="5057282" y="5120174"/>
            <a:ext cx="209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CA</a:t>
            </a:r>
            <a:endParaRPr lang="en-US" sz="14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A869FA2-6852-42A9-9169-BB8D5C864FC8}"/>
              </a:ext>
            </a:extLst>
          </p:cNvPr>
          <p:cNvSpPr txBox="1"/>
          <p:nvPr/>
        </p:nvSpPr>
        <p:spPr>
          <a:xfrm>
            <a:off x="2121553" y="4462133"/>
            <a:ext cx="1279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授权服务</a:t>
            </a:r>
            <a:endParaRPr lang="en-US" sz="1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B2DDFC-E094-4EF3-872C-AAD2A6B4CF00}"/>
              </a:ext>
            </a:extLst>
          </p:cNvPr>
          <p:cNvSpPr/>
          <p:nvPr/>
        </p:nvSpPr>
        <p:spPr>
          <a:xfrm>
            <a:off x="651608" y="1860154"/>
            <a:ext cx="4644924" cy="3981457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BA6AD0-05FF-4307-BAA2-E55D4D29AAC2}"/>
              </a:ext>
            </a:extLst>
          </p:cNvPr>
          <p:cNvSpPr txBox="1"/>
          <p:nvPr/>
        </p:nvSpPr>
        <p:spPr>
          <a:xfrm>
            <a:off x="773410" y="1973850"/>
            <a:ext cx="127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场景一</a:t>
            </a:r>
            <a:endParaRPr lang="en-US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B678922-3E75-40C2-A3D3-4AF49245B0E6}"/>
              </a:ext>
            </a:extLst>
          </p:cNvPr>
          <p:cNvSpPr txBox="1"/>
          <p:nvPr/>
        </p:nvSpPr>
        <p:spPr>
          <a:xfrm>
            <a:off x="8437944" y="5048249"/>
            <a:ext cx="1966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攻击假装控制</a:t>
            </a:r>
            <a:r>
              <a:rPr lang="en-US" altLang="zh-CN" sz="1400" b="1" dirty="0"/>
              <a:t>www.example.com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17FA77E-2A14-4651-B5BF-9EC4E5E99809}"/>
              </a:ext>
            </a:extLst>
          </p:cNvPr>
          <p:cNvSpPr/>
          <p:nvPr/>
        </p:nvSpPr>
        <p:spPr>
          <a:xfrm>
            <a:off x="6950602" y="1860154"/>
            <a:ext cx="4384364" cy="3981457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A99D47C-A322-4E72-88AA-3337853DE2A0}"/>
              </a:ext>
            </a:extLst>
          </p:cNvPr>
          <p:cNvSpPr txBox="1"/>
          <p:nvPr/>
        </p:nvSpPr>
        <p:spPr>
          <a:xfrm>
            <a:off x="7072404" y="1973850"/>
            <a:ext cx="127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场景二</a:t>
            </a:r>
            <a:endParaRPr lang="en-US" b="1" dirty="0"/>
          </a:p>
        </p:txBody>
      </p:sp>
      <p:pic>
        <p:nvPicPr>
          <p:cNvPr id="98" name="Graphic 97" descr="Devil face with solid fill with solid fill">
            <a:extLst>
              <a:ext uri="{FF2B5EF4-FFF2-40B4-BE49-F238E27FC236}">
                <a16:creationId xmlns:a16="http://schemas.microsoft.com/office/drawing/2014/main" id="{8143E0D5-599B-4054-89D2-F587EB32942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547395" y="4158821"/>
            <a:ext cx="914400" cy="914400"/>
          </a:xfrm>
          <a:prstGeom prst="rect">
            <a:avLst/>
          </a:prstGeom>
        </p:spPr>
      </p:pic>
      <p:pic>
        <p:nvPicPr>
          <p:cNvPr id="99" name="Graphic 98" descr="Database with solid fill">
            <a:extLst>
              <a:ext uri="{FF2B5EF4-FFF2-40B4-BE49-F238E27FC236}">
                <a16:creationId xmlns:a16="http://schemas.microsoft.com/office/drawing/2014/main" id="{8628E61E-9E5F-4256-A3BA-5116C2BAEC1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643049" y="2054404"/>
            <a:ext cx="914400" cy="9144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F217A8E0-9B85-4DE9-87F0-4ED9C2E456F9}"/>
              </a:ext>
            </a:extLst>
          </p:cNvPr>
          <p:cNvSpPr txBox="1"/>
          <p:nvPr/>
        </p:nvSpPr>
        <p:spPr>
          <a:xfrm>
            <a:off x="5112901" y="2961682"/>
            <a:ext cx="1966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DNS </a:t>
            </a:r>
            <a:r>
              <a:rPr lang="zh-CN" altLang="en-US" sz="1400" b="1" dirty="0"/>
              <a:t>解析服务器</a:t>
            </a:r>
            <a:endParaRPr lang="en-US" altLang="zh-CN" sz="1400" b="1" dirty="0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6AA6CDC3-77BA-45A0-8DA7-CC9A9DDA5ABB}"/>
              </a:ext>
            </a:extLst>
          </p:cNvPr>
          <p:cNvSpPr/>
          <p:nvPr/>
        </p:nvSpPr>
        <p:spPr>
          <a:xfrm>
            <a:off x="2041628" y="4730434"/>
            <a:ext cx="1127493" cy="135058"/>
          </a:xfrm>
          <a:prstGeom prst="rightArrow">
            <a:avLst>
              <a:gd name="adj1" fmla="val 50000"/>
              <a:gd name="adj2" fmla="val 177110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699AE446-1314-4F34-AC9D-C7D0DB737B32}"/>
              </a:ext>
            </a:extLst>
          </p:cNvPr>
          <p:cNvSpPr/>
          <p:nvPr/>
        </p:nvSpPr>
        <p:spPr>
          <a:xfrm rot="18917210" flipV="1">
            <a:off x="3625604" y="3499691"/>
            <a:ext cx="1810331" cy="109644"/>
          </a:xfrm>
          <a:prstGeom prst="rightArrow">
            <a:avLst>
              <a:gd name="adj1" fmla="val 50000"/>
              <a:gd name="adj2" fmla="val 177110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937ED6E-34B1-4A25-B35F-8980E364DFB8}"/>
              </a:ext>
            </a:extLst>
          </p:cNvPr>
          <p:cNvSpPr txBox="1"/>
          <p:nvPr/>
        </p:nvSpPr>
        <p:spPr>
          <a:xfrm rot="18949867">
            <a:off x="3068833" y="3124148"/>
            <a:ext cx="2446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/>
              <a:t>重定向配置</a:t>
            </a:r>
            <a:endParaRPr lang="en-US" altLang="zh-CN" sz="1400" b="1" dirty="0"/>
          </a:p>
          <a:p>
            <a:pPr algn="ctr"/>
            <a:r>
              <a:rPr lang="zh-CN" altLang="en-US" sz="1400" b="1" dirty="0"/>
              <a:t>（如配置 </a:t>
            </a:r>
            <a:r>
              <a:rPr lang="en-US" altLang="zh-CN" sz="1400" b="1" dirty="0"/>
              <a:t>CNAME</a:t>
            </a:r>
            <a:r>
              <a:rPr lang="zh-CN" altLang="en-US" sz="1400" b="1" dirty="0"/>
              <a:t>）</a:t>
            </a:r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8940C3DB-30EF-4766-A50A-6C13FDC269F5}"/>
              </a:ext>
            </a:extLst>
          </p:cNvPr>
          <p:cNvSpPr/>
          <p:nvPr/>
        </p:nvSpPr>
        <p:spPr>
          <a:xfrm rot="16200000">
            <a:off x="5623445" y="3675900"/>
            <a:ext cx="852836" cy="124479"/>
          </a:xfrm>
          <a:prstGeom prst="rightArrow">
            <a:avLst>
              <a:gd name="adj1" fmla="val 50000"/>
              <a:gd name="adj2" fmla="val 177110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3DB4C78-AB5D-4E08-9FFB-9908240C6B21}"/>
              </a:ext>
            </a:extLst>
          </p:cNvPr>
          <p:cNvSpPr txBox="1"/>
          <p:nvPr/>
        </p:nvSpPr>
        <p:spPr>
          <a:xfrm>
            <a:off x="6076042" y="3574734"/>
            <a:ext cx="1279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查询验证</a:t>
            </a:r>
            <a:endParaRPr lang="en-US" sz="14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63C5084-DE7F-4DBA-866A-AC001A0E3DE8}"/>
              </a:ext>
            </a:extLst>
          </p:cNvPr>
          <p:cNvSpPr txBox="1"/>
          <p:nvPr/>
        </p:nvSpPr>
        <p:spPr>
          <a:xfrm>
            <a:off x="4967456" y="5935535"/>
            <a:ext cx="25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签发 </a:t>
            </a:r>
            <a:r>
              <a:rPr lang="en-US" altLang="zh-CN" sz="1400" b="1" dirty="0">
                <a:hlinkClick r:id="rId27"/>
              </a:rPr>
              <a:t>www.example.com</a:t>
            </a:r>
            <a:r>
              <a:rPr lang="en-US" altLang="zh-CN" sz="1400" b="1" dirty="0"/>
              <a:t> </a:t>
            </a:r>
            <a:r>
              <a:rPr lang="zh-CN" altLang="en-US" sz="1400" b="1" dirty="0"/>
              <a:t>证书</a:t>
            </a:r>
            <a:endParaRPr lang="en-US" sz="1400" b="1" dirty="0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3D87B04B-A10B-44A0-AED8-32005D0E8E22}"/>
              </a:ext>
            </a:extLst>
          </p:cNvPr>
          <p:cNvSpPr/>
          <p:nvPr/>
        </p:nvSpPr>
        <p:spPr>
          <a:xfrm>
            <a:off x="4085440" y="4744233"/>
            <a:ext cx="1095696" cy="121259"/>
          </a:xfrm>
          <a:prstGeom prst="rightArrow">
            <a:avLst>
              <a:gd name="adj1" fmla="val 50000"/>
              <a:gd name="adj2" fmla="val 177110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6D029F6-C5BE-45DA-B7D9-86087A737095}"/>
              </a:ext>
            </a:extLst>
          </p:cNvPr>
          <p:cNvSpPr txBox="1"/>
          <p:nvPr/>
        </p:nvSpPr>
        <p:spPr>
          <a:xfrm>
            <a:off x="4084369" y="4462133"/>
            <a:ext cx="1279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申请证书</a:t>
            </a:r>
            <a:endParaRPr lang="en-US" sz="1400" b="1" dirty="0"/>
          </a:p>
        </p:txBody>
      </p:sp>
      <p:sp>
        <p:nvSpPr>
          <p:cNvPr id="111" name="Arrow: Right 110">
            <a:extLst>
              <a:ext uri="{FF2B5EF4-FFF2-40B4-BE49-F238E27FC236}">
                <a16:creationId xmlns:a16="http://schemas.microsoft.com/office/drawing/2014/main" id="{3E0DBCF8-DF8C-4295-BEE1-6DEDDA63E6DD}"/>
              </a:ext>
            </a:extLst>
          </p:cNvPr>
          <p:cNvSpPr/>
          <p:nvPr/>
        </p:nvSpPr>
        <p:spPr>
          <a:xfrm rot="19946490">
            <a:off x="7081929" y="5150009"/>
            <a:ext cx="1503383" cy="132451"/>
          </a:xfrm>
          <a:prstGeom prst="rightArrow">
            <a:avLst>
              <a:gd name="adj1" fmla="val 50000"/>
              <a:gd name="adj2" fmla="val 177110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E4B1BE90-C877-4D12-BBD6-2C288E39AC51}"/>
              </a:ext>
            </a:extLst>
          </p:cNvPr>
          <p:cNvSpPr/>
          <p:nvPr/>
        </p:nvSpPr>
        <p:spPr>
          <a:xfrm rot="12997199" flipV="1">
            <a:off x="6868979" y="3409714"/>
            <a:ext cx="1810331" cy="109644"/>
          </a:xfrm>
          <a:prstGeom prst="rightArrow">
            <a:avLst>
              <a:gd name="adj1" fmla="val 50000"/>
              <a:gd name="adj2" fmla="val 177110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F4C3BA4-839F-4646-890D-73C541FAA38B}"/>
              </a:ext>
            </a:extLst>
          </p:cNvPr>
          <p:cNvSpPr txBox="1"/>
          <p:nvPr/>
        </p:nvSpPr>
        <p:spPr>
          <a:xfrm>
            <a:off x="8233640" y="2946231"/>
            <a:ext cx="28782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攻击者使用攻击手段（如 </a:t>
            </a:r>
            <a:r>
              <a:rPr lang="en-US" altLang="zh-CN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DNS </a:t>
            </a:r>
            <a:r>
              <a: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投毒攻击或者 </a:t>
            </a:r>
            <a:r>
              <a:rPr lang="en-US" altLang="zh-CN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[1] </a:t>
            </a:r>
            <a:r>
              <a: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中的攻击）将</a:t>
            </a:r>
            <a:r>
              <a:rPr lang="en-US" altLang="zh-CN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 CA </a:t>
            </a:r>
            <a:r>
              <a: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的验证流量重定向到自己</a:t>
            </a:r>
            <a:endParaRPr lang="en-US" sz="14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8418FBD-64DE-4DD6-9134-4D61AECA4EC4}"/>
              </a:ext>
            </a:extLst>
          </p:cNvPr>
          <p:cNvSpPr txBox="1"/>
          <p:nvPr/>
        </p:nvSpPr>
        <p:spPr>
          <a:xfrm>
            <a:off x="1029206" y="2819943"/>
            <a:ext cx="24480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安全隐患：如果网站停用了 </a:t>
            </a:r>
            <a:r>
              <a:rPr lang="en-US" altLang="zh-CN" sz="1400" b="1" dirty="0">
                <a:solidFill>
                  <a:srgbClr val="FF0000"/>
                </a:solidFill>
              </a:rPr>
              <a:t>CDN </a:t>
            </a:r>
            <a:r>
              <a:rPr lang="zh-CN" altLang="en-US" sz="1400" b="1" dirty="0">
                <a:solidFill>
                  <a:srgbClr val="FF0000"/>
                </a:solidFill>
              </a:rPr>
              <a:t>服务（不再授权），但是证书仍由 </a:t>
            </a:r>
            <a:r>
              <a:rPr lang="en-US" altLang="zh-CN" sz="1400" b="1" dirty="0">
                <a:solidFill>
                  <a:srgbClr val="FF0000"/>
                </a:solidFill>
              </a:rPr>
              <a:t>CDN </a:t>
            </a:r>
            <a:r>
              <a:rPr lang="zh-CN" altLang="en-US" sz="1400" b="1" dirty="0">
                <a:solidFill>
                  <a:srgbClr val="FF0000"/>
                </a:solidFill>
              </a:rPr>
              <a:t>管理，则存在 </a:t>
            </a:r>
            <a:r>
              <a:rPr lang="en-US" altLang="zh-CN" sz="1400" b="1" dirty="0">
                <a:solidFill>
                  <a:srgbClr val="FF0000"/>
                </a:solidFill>
              </a:rPr>
              <a:t>CDN </a:t>
            </a:r>
            <a:r>
              <a:rPr lang="zh-CN" altLang="en-US" sz="1400" b="1" dirty="0">
                <a:solidFill>
                  <a:srgbClr val="FF0000"/>
                </a:solidFill>
              </a:rPr>
              <a:t>冒充原网站的可能性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43C3261-6A1F-49B7-9504-0CBE679119D9}"/>
              </a:ext>
            </a:extLst>
          </p:cNvPr>
          <p:cNvSpPr txBox="1"/>
          <p:nvPr/>
        </p:nvSpPr>
        <p:spPr>
          <a:xfrm>
            <a:off x="8397102" y="2147490"/>
            <a:ext cx="244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安全隐患：攻击者得到证书后会使用该证书冒充原网站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92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60" grpId="0" animBg="1"/>
      <p:bldP spid="61" grpId="0" animBg="1"/>
      <p:bldP spid="73" grpId="0"/>
      <p:bldP spid="90" grpId="0"/>
      <p:bldP spid="100" grpId="0"/>
      <p:bldP spid="101" grpId="0" animBg="1"/>
      <p:bldP spid="102" grpId="0" animBg="1"/>
      <p:bldP spid="104" grpId="0"/>
      <p:bldP spid="105" grpId="0" animBg="1"/>
      <p:bldP spid="109" grpId="0" animBg="1"/>
      <p:bldP spid="111" grpId="0" animBg="1"/>
      <p:bldP spid="112" grpId="0" animBg="1"/>
      <p:bldP spid="1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69" b="31439"/>
          <a:stretch>
            <a:fillRect/>
          </a:stretch>
        </p:blipFill>
        <p:spPr bwMode="auto">
          <a:xfrm>
            <a:off x="-25288" y="9413"/>
            <a:ext cx="12251986" cy="99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0" y="9413"/>
            <a:ext cx="12217288" cy="995306"/>
          </a:xfrm>
          <a:prstGeom prst="rect">
            <a:avLst/>
          </a:prstGeom>
          <a:gradFill flip="none" rotWithShape="1">
            <a:gsLst>
              <a:gs pos="79000">
                <a:srgbClr val="692266">
                  <a:alpha val="80000"/>
                </a:srgbClr>
              </a:gs>
              <a:gs pos="46000">
                <a:srgbClr val="580C6E">
                  <a:alpha val="80000"/>
                </a:srgbClr>
              </a:gs>
              <a:gs pos="0">
                <a:srgbClr val="580C6E">
                  <a:lumMod val="100000"/>
                  <a:alpha val="80000"/>
                </a:srgbClr>
              </a:gs>
              <a:gs pos="100000">
                <a:srgbClr val="AC2761">
                  <a:alpha val="8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2855383" y="303059"/>
            <a:ext cx="1619140" cy="4001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58182" y="185407"/>
            <a:ext cx="2090846" cy="643316"/>
            <a:chOff x="9730702" y="211219"/>
            <a:chExt cx="2374282" cy="701101"/>
          </a:xfrm>
        </p:grpSpPr>
        <p:pic>
          <p:nvPicPr>
            <p:cNvPr id="20" name="图片 19"/>
            <p:cNvPicPr>
              <a:picLocks noChangeAspect="1"/>
            </p:cNvPicPr>
            <p:nvPr userDrawn="1"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6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pic>
        <p:nvPicPr>
          <p:cNvPr id="18" name="图形 17" descr="铅笔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43452" y="348131"/>
            <a:ext cx="307332" cy="307332"/>
          </a:xfrm>
          <a:prstGeom prst="rect">
            <a:avLst/>
          </a:prstGeom>
        </p:spPr>
      </p:pic>
      <p:pic>
        <p:nvPicPr>
          <p:cNvPr id="23" name="图形 22" descr="烧瓶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51385" y="348131"/>
            <a:ext cx="307332" cy="307332"/>
          </a:xfrm>
          <a:prstGeom prst="rect">
            <a:avLst/>
          </a:prstGeom>
        </p:spPr>
      </p:pic>
      <p:pic>
        <p:nvPicPr>
          <p:cNvPr id="25" name="图形 24" descr="显微镜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59318" y="348131"/>
            <a:ext cx="307332" cy="307332"/>
          </a:xfrm>
          <a:prstGeom prst="rect">
            <a:avLst/>
          </a:prstGeom>
        </p:spPr>
      </p:pic>
      <p:pic>
        <p:nvPicPr>
          <p:cNvPr id="27" name="图形 26" descr="望远镜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67251" y="348131"/>
            <a:ext cx="307332" cy="307332"/>
          </a:xfrm>
          <a:prstGeom prst="rect">
            <a:avLst/>
          </a:prstGeom>
        </p:spPr>
      </p:pic>
      <p:pic>
        <p:nvPicPr>
          <p:cNvPr id="29" name="图形 28" descr="放大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75184" y="348131"/>
            <a:ext cx="307332" cy="307332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322350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580C6E"/>
                </a:solidFill>
                <a:ea typeface="思源黑体 CN Bold" panose="020B0800000000000000" pitchFamily="34" charset="-122"/>
                <a:cs typeface="+mj-cs"/>
              </a:rPr>
              <a:t>测绘内容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01764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技术路线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81178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结果展示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60592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计划安排</a:t>
            </a:r>
          </a:p>
        </p:txBody>
      </p:sp>
      <p:sp>
        <p:nvSpPr>
          <p:cNvPr id="41" name="箭头: V 形 40"/>
          <p:cNvSpPr/>
          <p:nvPr/>
        </p:nvSpPr>
        <p:spPr>
          <a:xfrm rot="5400000">
            <a:off x="3614969" y="741296"/>
            <a:ext cx="139368" cy="225295"/>
          </a:xfrm>
          <a:prstGeom prst="chevron">
            <a:avLst>
              <a:gd name="adj" fmla="val 736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2" name="组合 78">
            <a:extLst>
              <a:ext uri="{FF2B5EF4-FFF2-40B4-BE49-F238E27FC236}">
                <a16:creationId xmlns:a16="http://schemas.microsoft.com/office/drawing/2014/main" id="{E6167EC3-0E89-43FA-AD20-48BAE5F164FD}"/>
              </a:ext>
            </a:extLst>
          </p:cNvPr>
          <p:cNvGrpSpPr/>
          <p:nvPr/>
        </p:nvGrpSpPr>
        <p:grpSpPr>
          <a:xfrm>
            <a:off x="994232" y="1226279"/>
            <a:ext cx="10220592" cy="3192246"/>
            <a:chOff x="4940300" y="3538797"/>
            <a:chExt cx="10220592" cy="3192246"/>
          </a:xfrm>
        </p:grpSpPr>
        <p:grpSp>
          <p:nvGrpSpPr>
            <p:cNvPr id="50" name="组合 79">
              <a:extLst>
                <a:ext uri="{FF2B5EF4-FFF2-40B4-BE49-F238E27FC236}">
                  <a16:creationId xmlns:a16="http://schemas.microsoft.com/office/drawing/2014/main" id="{175A9480-F54F-476E-9285-738617C5DA4D}"/>
                </a:ext>
              </a:extLst>
            </p:cNvPr>
            <p:cNvGrpSpPr/>
            <p:nvPr/>
          </p:nvGrpSpPr>
          <p:grpSpPr>
            <a:xfrm>
              <a:off x="4940300" y="3581780"/>
              <a:ext cx="361950" cy="254002"/>
              <a:chOff x="4940300" y="3428999"/>
              <a:chExt cx="457202" cy="254002"/>
            </a:xfrm>
          </p:grpSpPr>
          <p:sp>
            <p:nvSpPr>
              <p:cNvPr id="54" name="箭头: V 形 82">
                <a:extLst>
                  <a:ext uri="{FF2B5EF4-FFF2-40B4-BE49-F238E27FC236}">
                    <a16:creationId xmlns:a16="http://schemas.microsoft.com/office/drawing/2014/main" id="{DE3AADFF-661F-4A4F-86DD-B9455EAC0348}"/>
                  </a:ext>
                </a:extLst>
              </p:cNvPr>
              <p:cNvSpPr/>
              <p:nvPr/>
            </p:nvSpPr>
            <p:spPr>
              <a:xfrm>
                <a:off x="4940300" y="3429000"/>
                <a:ext cx="254001" cy="254001"/>
              </a:xfrm>
              <a:prstGeom prst="chevron">
                <a:avLst/>
              </a:prstGeom>
              <a:solidFill>
                <a:srgbClr val="580C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箭头: V 形 83">
                <a:extLst>
                  <a:ext uri="{FF2B5EF4-FFF2-40B4-BE49-F238E27FC236}">
                    <a16:creationId xmlns:a16="http://schemas.microsoft.com/office/drawing/2014/main" id="{956EFDA0-1F54-416C-B9E0-3354975994DF}"/>
                  </a:ext>
                </a:extLst>
              </p:cNvPr>
              <p:cNvSpPr/>
              <p:nvPr/>
            </p:nvSpPr>
            <p:spPr>
              <a:xfrm>
                <a:off x="5143501" y="3428999"/>
                <a:ext cx="254001" cy="254001"/>
              </a:xfrm>
              <a:prstGeom prst="chevron">
                <a:avLst/>
              </a:prstGeom>
              <a:solidFill>
                <a:srgbClr val="580C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1" name="直接连接符 80">
              <a:extLst>
                <a:ext uri="{FF2B5EF4-FFF2-40B4-BE49-F238E27FC236}">
                  <a16:creationId xmlns:a16="http://schemas.microsoft.com/office/drawing/2014/main" id="{229870F0-2F1D-4998-8348-F4284FD844FA}"/>
                </a:ext>
              </a:extLst>
            </p:cNvPr>
            <p:cNvCxnSpPr/>
            <p:nvPr/>
          </p:nvCxnSpPr>
          <p:spPr>
            <a:xfrm>
              <a:off x="4940300" y="3962782"/>
              <a:ext cx="102035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81">
              <a:extLst>
                <a:ext uri="{FF2B5EF4-FFF2-40B4-BE49-F238E27FC236}">
                  <a16:creationId xmlns:a16="http://schemas.microsoft.com/office/drawing/2014/main" id="{54F3A465-995B-454E-A41A-EE2D601A8701}"/>
                </a:ext>
              </a:extLst>
            </p:cNvPr>
            <p:cNvSpPr/>
            <p:nvPr/>
          </p:nvSpPr>
          <p:spPr>
            <a:xfrm>
              <a:off x="5302250" y="3538797"/>
              <a:ext cx="64171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0070C0"/>
                </a:buClr>
              </a:pPr>
              <a:r>
                <a:rPr lang="zh-CN" altLang="en-US" sz="1800" b="1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不匹配证书类型二：非语义标识所有者获得了证书的加密标识</a:t>
              </a:r>
            </a:p>
          </p:txBody>
        </p:sp>
        <p:sp>
          <p:nvSpPr>
            <p:cNvPr id="70" name="矩形 59">
              <a:extLst>
                <a:ext uri="{FF2B5EF4-FFF2-40B4-BE49-F238E27FC236}">
                  <a16:creationId xmlns:a16="http://schemas.microsoft.com/office/drawing/2014/main" id="{95231B0E-3150-461A-BA26-4D4628FC5329}"/>
                </a:ext>
              </a:extLst>
            </p:cNvPr>
            <p:cNvSpPr/>
            <p:nvPr/>
          </p:nvSpPr>
          <p:spPr>
            <a:xfrm>
              <a:off x="5069319" y="6378254"/>
              <a:ext cx="10091573" cy="3527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ts val="2200"/>
                </a:lnSpc>
                <a:buFont typeface="Arial" panose="020B0604020202020204" pitchFamily="34" charset="0"/>
                <a:buChar char="•"/>
              </a:pPr>
              <a:endPara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48" name="Graphic 47" descr="Database with solid fill">
            <a:extLst>
              <a:ext uri="{FF2B5EF4-FFF2-40B4-BE49-F238E27FC236}">
                <a16:creationId xmlns:a16="http://schemas.microsoft.com/office/drawing/2014/main" id="{66208B69-5E8D-4439-8621-37E6890ACF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127185" y="2232728"/>
            <a:ext cx="914400" cy="9144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241836A-DD86-4389-AB47-77F9C9449465}"/>
              </a:ext>
            </a:extLst>
          </p:cNvPr>
          <p:cNvSpPr txBox="1"/>
          <p:nvPr/>
        </p:nvSpPr>
        <p:spPr>
          <a:xfrm>
            <a:off x="4009576" y="3126854"/>
            <a:ext cx="1966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CDN </a:t>
            </a:r>
            <a:r>
              <a:rPr lang="zh-CN" altLang="en-US" sz="1400" b="1" dirty="0"/>
              <a:t>运营商</a:t>
            </a:r>
            <a:endParaRPr lang="en-US" altLang="zh-CN" sz="1400" b="1" dirty="0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DAE4628B-9EA0-4A75-ABF4-EBDC1DA6414C}"/>
              </a:ext>
            </a:extLst>
          </p:cNvPr>
          <p:cNvSpPr/>
          <p:nvPr/>
        </p:nvSpPr>
        <p:spPr>
          <a:xfrm>
            <a:off x="6958284" y="2731323"/>
            <a:ext cx="1244048" cy="118611"/>
          </a:xfrm>
          <a:prstGeom prst="rightArrow">
            <a:avLst>
              <a:gd name="adj1" fmla="val 50000"/>
              <a:gd name="adj2" fmla="val 177110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227E9E8-6B3B-46EE-AEA6-A8F18D1F4389}"/>
              </a:ext>
            </a:extLst>
          </p:cNvPr>
          <p:cNvSpPr txBox="1"/>
          <p:nvPr/>
        </p:nvSpPr>
        <p:spPr>
          <a:xfrm>
            <a:off x="6805665" y="2435969"/>
            <a:ext cx="159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域名控制权转移</a:t>
            </a:r>
            <a:endParaRPr lang="en-US" sz="1400" b="1" dirty="0"/>
          </a:p>
        </p:txBody>
      </p:sp>
      <p:pic>
        <p:nvPicPr>
          <p:cNvPr id="71" name="Graphic 70" descr="Computer with solid fill">
            <a:extLst>
              <a:ext uri="{FF2B5EF4-FFF2-40B4-BE49-F238E27FC236}">
                <a16:creationId xmlns:a16="http://schemas.microsoft.com/office/drawing/2014/main" id="{F08A6FB8-EA05-4036-AA98-543A760403C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29821" y="2183811"/>
            <a:ext cx="914400" cy="9144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A8863B7D-943C-48D2-AB70-D48D27503DB6}"/>
              </a:ext>
            </a:extLst>
          </p:cNvPr>
          <p:cNvSpPr txBox="1"/>
          <p:nvPr/>
        </p:nvSpPr>
        <p:spPr>
          <a:xfrm>
            <a:off x="678683" y="3023873"/>
            <a:ext cx="1966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网站管理者</a:t>
            </a:r>
            <a:endParaRPr lang="en-US" altLang="zh-CN" sz="1400" b="1" dirty="0"/>
          </a:p>
          <a:p>
            <a:r>
              <a:rPr lang="en-US" altLang="zh-CN" sz="1400" b="1" dirty="0"/>
              <a:t>www.example.com</a:t>
            </a:r>
          </a:p>
        </p:txBody>
      </p:sp>
      <p:pic>
        <p:nvPicPr>
          <p:cNvPr id="75" name="Graphic 74" descr="Diploma roll with solid fill">
            <a:extLst>
              <a:ext uri="{FF2B5EF4-FFF2-40B4-BE49-F238E27FC236}">
                <a16:creationId xmlns:a16="http://schemas.microsoft.com/office/drawing/2014/main" id="{105EDED6-1B4F-4D84-A160-621C858E699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17710" y="2711229"/>
            <a:ext cx="914400" cy="914400"/>
          </a:xfrm>
          <a:prstGeom prst="rect">
            <a:avLst/>
          </a:prstGeom>
        </p:spPr>
      </p:pic>
      <p:pic>
        <p:nvPicPr>
          <p:cNvPr id="76" name="Graphic 75" descr="Building with solid fill">
            <a:extLst>
              <a:ext uri="{FF2B5EF4-FFF2-40B4-BE49-F238E27FC236}">
                <a16:creationId xmlns:a16="http://schemas.microsoft.com/office/drawing/2014/main" id="{459324F7-1869-4906-9F9E-54F9BEFA617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407262" y="5183227"/>
            <a:ext cx="914400" cy="9144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42F5D9CC-5142-4271-9424-401701BCDC45}"/>
              </a:ext>
            </a:extLst>
          </p:cNvPr>
          <p:cNvSpPr txBox="1"/>
          <p:nvPr/>
        </p:nvSpPr>
        <p:spPr>
          <a:xfrm>
            <a:off x="814477" y="6076011"/>
            <a:ext cx="209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CA1</a:t>
            </a:r>
            <a:endParaRPr lang="en-US" sz="14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A869FA2-6852-42A9-9169-BB8D5C864FC8}"/>
              </a:ext>
            </a:extLst>
          </p:cNvPr>
          <p:cNvSpPr txBox="1"/>
          <p:nvPr/>
        </p:nvSpPr>
        <p:spPr>
          <a:xfrm>
            <a:off x="1801310" y="2425673"/>
            <a:ext cx="2294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将证书加密标识交予 </a:t>
            </a:r>
            <a:r>
              <a:rPr lang="en-US" altLang="zh-CN" sz="1400" b="1" dirty="0"/>
              <a:t>CDN</a:t>
            </a:r>
            <a:endParaRPr lang="en-US" sz="1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B2DDFC-E094-4EF3-872C-AAD2A6B4CF00}"/>
              </a:ext>
            </a:extLst>
          </p:cNvPr>
          <p:cNvSpPr/>
          <p:nvPr/>
        </p:nvSpPr>
        <p:spPr>
          <a:xfrm>
            <a:off x="444563" y="1757819"/>
            <a:ext cx="4745892" cy="3169046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BA6AD0-05FF-4307-BAA2-E55D4D29AAC2}"/>
              </a:ext>
            </a:extLst>
          </p:cNvPr>
          <p:cNvSpPr txBox="1"/>
          <p:nvPr/>
        </p:nvSpPr>
        <p:spPr>
          <a:xfrm>
            <a:off x="566365" y="1871514"/>
            <a:ext cx="127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场景一</a:t>
            </a:r>
            <a:endParaRPr lang="en-US" b="1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17FA77E-2A14-4651-B5BF-9EC4E5E99809}"/>
              </a:ext>
            </a:extLst>
          </p:cNvPr>
          <p:cNvSpPr/>
          <p:nvPr/>
        </p:nvSpPr>
        <p:spPr>
          <a:xfrm>
            <a:off x="5475713" y="1757820"/>
            <a:ext cx="6397740" cy="3169046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A99D47C-A322-4E72-88AA-3337853DE2A0}"/>
              </a:ext>
            </a:extLst>
          </p:cNvPr>
          <p:cNvSpPr txBox="1"/>
          <p:nvPr/>
        </p:nvSpPr>
        <p:spPr>
          <a:xfrm>
            <a:off x="5597515" y="1871514"/>
            <a:ext cx="127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场景二</a:t>
            </a:r>
            <a:endParaRPr lang="en-US" b="1" dirty="0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6AA6CDC3-77BA-45A0-8DA7-CC9A9DDA5ABB}"/>
              </a:ext>
            </a:extLst>
          </p:cNvPr>
          <p:cNvSpPr/>
          <p:nvPr/>
        </p:nvSpPr>
        <p:spPr>
          <a:xfrm>
            <a:off x="1832312" y="2693974"/>
            <a:ext cx="2294873" cy="128227"/>
          </a:xfrm>
          <a:prstGeom prst="rightArrow">
            <a:avLst>
              <a:gd name="adj1" fmla="val 50000"/>
              <a:gd name="adj2" fmla="val 177110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63C5084-DE7F-4DBA-866A-AC001A0E3DE8}"/>
              </a:ext>
            </a:extLst>
          </p:cNvPr>
          <p:cNvSpPr txBox="1"/>
          <p:nvPr/>
        </p:nvSpPr>
        <p:spPr>
          <a:xfrm>
            <a:off x="2370068" y="3410999"/>
            <a:ext cx="25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hlinkClick r:id="rId25"/>
              </a:rPr>
              <a:t>w</a:t>
            </a:r>
            <a:r>
              <a:rPr lang="en-US" altLang="zh-CN" sz="1400" b="1" dirty="0">
                <a:hlinkClick r:id="rId25"/>
              </a:rPr>
              <a:t>ww.example.com</a:t>
            </a:r>
            <a:r>
              <a:rPr lang="en-US" altLang="zh-CN" sz="1400" b="1" dirty="0"/>
              <a:t> </a:t>
            </a:r>
            <a:r>
              <a:rPr lang="zh-CN" altLang="en-US" sz="1400" b="1" dirty="0"/>
              <a:t>证书</a:t>
            </a:r>
            <a:endParaRPr lang="en-US" sz="14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74D52F-0D51-43F1-A7BF-775BEC74D588}"/>
              </a:ext>
            </a:extLst>
          </p:cNvPr>
          <p:cNvSpPr txBox="1"/>
          <p:nvPr/>
        </p:nvSpPr>
        <p:spPr>
          <a:xfrm>
            <a:off x="822161" y="3809228"/>
            <a:ext cx="24480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安全隐患：如果网站停用了 </a:t>
            </a:r>
            <a:r>
              <a:rPr lang="en-US" altLang="zh-CN" sz="1400" b="1" dirty="0">
                <a:solidFill>
                  <a:srgbClr val="FF0000"/>
                </a:solidFill>
              </a:rPr>
              <a:t>CDN </a:t>
            </a:r>
            <a:r>
              <a:rPr lang="zh-CN" altLang="en-US" sz="1400" b="1" dirty="0">
                <a:solidFill>
                  <a:srgbClr val="FF0000"/>
                </a:solidFill>
              </a:rPr>
              <a:t>服务（不再授权），但是证书仍由 </a:t>
            </a:r>
            <a:r>
              <a:rPr lang="en-US" altLang="zh-CN" sz="1400" b="1" dirty="0">
                <a:solidFill>
                  <a:srgbClr val="FF0000"/>
                </a:solidFill>
              </a:rPr>
              <a:t>CDN </a:t>
            </a:r>
            <a:r>
              <a:rPr lang="zh-CN" altLang="en-US" sz="1400" b="1" dirty="0">
                <a:solidFill>
                  <a:srgbClr val="FF0000"/>
                </a:solidFill>
              </a:rPr>
              <a:t>管理，则存在 </a:t>
            </a:r>
            <a:r>
              <a:rPr lang="en-US" altLang="zh-CN" sz="1400" b="1" dirty="0">
                <a:solidFill>
                  <a:srgbClr val="FF0000"/>
                </a:solidFill>
              </a:rPr>
              <a:t>CDN </a:t>
            </a:r>
            <a:r>
              <a:rPr lang="zh-CN" altLang="en-US" sz="1400" b="1" dirty="0">
                <a:solidFill>
                  <a:srgbClr val="FF0000"/>
                </a:solidFill>
              </a:rPr>
              <a:t>冒充原网站的可能性</a:t>
            </a:r>
            <a:endParaRPr lang="en-US" sz="1400" b="1" dirty="0">
              <a:solidFill>
                <a:srgbClr val="FF0000"/>
              </a:solidFill>
            </a:endParaRPr>
          </a:p>
        </p:txBody>
      </p:sp>
      <p:pic>
        <p:nvPicPr>
          <p:cNvPr id="78" name="Graphic 77" descr="Computer with solid fill">
            <a:extLst>
              <a:ext uri="{FF2B5EF4-FFF2-40B4-BE49-F238E27FC236}">
                <a16:creationId xmlns:a16="http://schemas.microsoft.com/office/drawing/2014/main" id="{74770226-3D7F-48D3-B00F-026C178BC07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709762" y="2183811"/>
            <a:ext cx="914400" cy="91440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AE26306-7101-42EF-BE78-8C6FEF000DAA}"/>
              </a:ext>
            </a:extLst>
          </p:cNvPr>
          <p:cNvSpPr txBox="1"/>
          <p:nvPr/>
        </p:nvSpPr>
        <p:spPr>
          <a:xfrm>
            <a:off x="5658624" y="3023873"/>
            <a:ext cx="1966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网站管理者</a:t>
            </a:r>
            <a:r>
              <a:rPr lang="en-US" altLang="zh-CN" sz="1400" b="1" dirty="0"/>
              <a:t>1</a:t>
            </a:r>
          </a:p>
          <a:p>
            <a:r>
              <a:rPr lang="en-US" altLang="zh-CN" sz="1400" b="1" strike="sngStrike" dirty="0"/>
              <a:t>www.example.com</a:t>
            </a:r>
          </a:p>
        </p:txBody>
      </p:sp>
      <p:pic>
        <p:nvPicPr>
          <p:cNvPr id="80" name="Graphic 79" descr="Diploma roll with solid fill">
            <a:extLst>
              <a:ext uri="{FF2B5EF4-FFF2-40B4-BE49-F238E27FC236}">
                <a16:creationId xmlns:a16="http://schemas.microsoft.com/office/drawing/2014/main" id="{0812D6FD-CB92-4ACD-B50F-5791F46C3BA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093619" y="3394546"/>
            <a:ext cx="914400" cy="91440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CD73862D-3613-4CFE-BAB7-C14945F520F3}"/>
              </a:ext>
            </a:extLst>
          </p:cNvPr>
          <p:cNvSpPr txBox="1"/>
          <p:nvPr/>
        </p:nvSpPr>
        <p:spPr>
          <a:xfrm>
            <a:off x="5545977" y="4094316"/>
            <a:ext cx="25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hlinkClick r:id="rId25"/>
              </a:rPr>
              <a:t>w</a:t>
            </a:r>
            <a:r>
              <a:rPr lang="en-US" altLang="zh-CN" sz="1400" b="1" dirty="0">
                <a:hlinkClick r:id="rId25"/>
              </a:rPr>
              <a:t>ww.example.com</a:t>
            </a:r>
            <a:r>
              <a:rPr lang="en-US" altLang="zh-CN" sz="1400" b="1" dirty="0"/>
              <a:t> </a:t>
            </a:r>
            <a:r>
              <a:rPr lang="zh-CN" altLang="en-US" sz="1400" b="1" dirty="0"/>
              <a:t>证书</a:t>
            </a:r>
            <a:r>
              <a:rPr lang="en-US" altLang="zh-CN" sz="1400" b="1" dirty="0"/>
              <a:t>1</a:t>
            </a:r>
            <a:endParaRPr lang="en-US" sz="1400" b="1" dirty="0"/>
          </a:p>
        </p:txBody>
      </p:sp>
      <p:pic>
        <p:nvPicPr>
          <p:cNvPr id="84" name="Graphic 83" descr="Computer with solid fill">
            <a:extLst>
              <a:ext uri="{FF2B5EF4-FFF2-40B4-BE49-F238E27FC236}">
                <a16:creationId xmlns:a16="http://schemas.microsoft.com/office/drawing/2014/main" id="{E0F68910-85D5-4AA5-B748-FA35AD358F2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415860" y="2183811"/>
            <a:ext cx="914400" cy="91440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86C96DB7-F215-49C8-83DE-CE906861D2BA}"/>
              </a:ext>
            </a:extLst>
          </p:cNvPr>
          <p:cNvSpPr txBox="1"/>
          <p:nvPr/>
        </p:nvSpPr>
        <p:spPr>
          <a:xfrm>
            <a:off x="8364722" y="3023873"/>
            <a:ext cx="1966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网站管理者</a:t>
            </a:r>
            <a:r>
              <a:rPr lang="en-US" altLang="zh-CN" sz="1400" b="1" dirty="0"/>
              <a:t>2</a:t>
            </a:r>
          </a:p>
          <a:p>
            <a:r>
              <a:rPr lang="en-US" altLang="zh-CN" sz="1400" b="1" dirty="0"/>
              <a:t>www.example.com</a:t>
            </a:r>
          </a:p>
        </p:txBody>
      </p:sp>
      <p:pic>
        <p:nvPicPr>
          <p:cNvPr id="86" name="Graphic 85" descr="Diploma roll with solid fill">
            <a:extLst>
              <a:ext uri="{FF2B5EF4-FFF2-40B4-BE49-F238E27FC236}">
                <a16:creationId xmlns:a16="http://schemas.microsoft.com/office/drawing/2014/main" id="{4CA4F626-BF4E-4C19-8C43-A4997F43BF5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869680" y="3381344"/>
            <a:ext cx="914400" cy="914400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E0E8EB33-5723-476B-83F7-E963AD288F58}"/>
              </a:ext>
            </a:extLst>
          </p:cNvPr>
          <p:cNvSpPr txBox="1"/>
          <p:nvPr/>
        </p:nvSpPr>
        <p:spPr>
          <a:xfrm>
            <a:off x="8322038" y="4081114"/>
            <a:ext cx="25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hlinkClick r:id="rId25"/>
              </a:rPr>
              <a:t>w</a:t>
            </a:r>
            <a:r>
              <a:rPr lang="en-US" altLang="zh-CN" sz="1400" b="1" dirty="0">
                <a:hlinkClick r:id="rId25"/>
              </a:rPr>
              <a:t>ww.example.com</a:t>
            </a:r>
            <a:r>
              <a:rPr lang="en-US" altLang="zh-CN" sz="1400" b="1" dirty="0"/>
              <a:t> </a:t>
            </a:r>
            <a:r>
              <a:rPr lang="zh-CN" altLang="en-US" sz="1400" b="1" dirty="0"/>
              <a:t>证书</a:t>
            </a:r>
            <a:r>
              <a:rPr lang="en-US" altLang="zh-CN" sz="1400" b="1" dirty="0"/>
              <a:t>2</a:t>
            </a:r>
            <a:endParaRPr lang="en-US" sz="14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B612EDD-1207-4E9D-8C43-3A2935586365}"/>
              </a:ext>
            </a:extLst>
          </p:cNvPr>
          <p:cNvSpPr txBox="1"/>
          <p:nvPr/>
        </p:nvSpPr>
        <p:spPr>
          <a:xfrm>
            <a:off x="9484752" y="2259193"/>
            <a:ext cx="24480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安全隐患：如果网站管理者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zh-CN" altLang="en-US" sz="1400" b="1" dirty="0">
                <a:solidFill>
                  <a:srgbClr val="FF0000"/>
                </a:solidFill>
              </a:rPr>
              <a:t>没有吊销证书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zh-CN" altLang="en-US" sz="1400" b="1" dirty="0">
                <a:solidFill>
                  <a:srgbClr val="FF0000"/>
                </a:solidFill>
              </a:rPr>
              <a:t>，则其存在冒充网站管理者</a:t>
            </a:r>
            <a:r>
              <a:rPr lang="en-US" altLang="zh-CN" sz="1400" b="1" dirty="0">
                <a:solidFill>
                  <a:srgbClr val="FF0000"/>
                </a:solidFill>
              </a:rPr>
              <a:t>2</a:t>
            </a:r>
            <a:r>
              <a:rPr lang="zh-CN" altLang="en-US" sz="1400" b="1" dirty="0">
                <a:solidFill>
                  <a:srgbClr val="FF0000"/>
                </a:solidFill>
              </a:rPr>
              <a:t>的可能性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3E83EDC-9466-43AB-A10D-9B2B319EBA4A}"/>
              </a:ext>
            </a:extLst>
          </p:cNvPr>
          <p:cNvSpPr/>
          <p:nvPr/>
        </p:nvSpPr>
        <p:spPr>
          <a:xfrm>
            <a:off x="444563" y="5048315"/>
            <a:ext cx="11428890" cy="1457475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B67E2EA-63E8-4CC7-A949-45892E47CAFD}"/>
              </a:ext>
            </a:extLst>
          </p:cNvPr>
          <p:cNvSpPr txBox="1"/>
          <p:nvPr/>
        </p:nvSpPr>
        <p:spPr>
          <a:xfrm>
            <a:off x="566365" y="5147509"/>
            <a:ext cx="127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场景三</a:t>
            </a:r>
            <a:endParaRPr lang="en-US" b="1" dirty="0"/>
          </a:p>
        </p:txBody>
      </p:sp>
      <p:pic>
        <p:nvPicPr>
          <p:cNvPr id="92" name="Graphic 91" descr="Diploma roll with solid fill">
            <a:extLst>
              <a:ext uri="{FF2B5EF4-FFF2-40B4-BE49-F238E27FC236}">
                <a16:creationId xmlns:a16="http://schemas.microsoft.com/office/drawing/2014/main" id="{DCD3BA58-705D-48AA-90EC-40150053AD2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261312" y="5198919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FEDFC267-8DE2-4E9A-8843-280DDB2E8276}"/>
              </a:ext>
            </a:extLst>
          </p:cNvPr>
          <p:cNvSpPr txBox="1"/>
          <p:nvPr/>
        </p:nvSpPr>
        <p:spPr>
          <a:xfrm>
            <a:off x="2298820" y="5898689"/>
            <a:ext cx="25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CA </a:t>
            </a:r>
            <a:r>
              <a:rPr lang="zh-CN" altLang="en-US" sz="1400" b="1" dirty="0"/>
              <a:t>证书</a:t>
            </a:r>
            <a:endParaRPr lang="en-US" sz="1400" b="1" dirty="0"/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646DB881-DED6-45A2-BDEF-6CDC31DB8167}"/>
              </a:ext>
            </a:extLst>
          </p:cNvPr>
          <p:cNvSpPr/>
          <p:nvPr/>
        </p:nvSpPr>
        <p:spPr>
          <a:xfrm>
            <a:off x="3309302" y="5777239"/>
            <a:ext cx="1244048" cy="118611"/>
          </a:xfrm>
          <a:prstGeom prst="rightArrow">
            <a:avLst>
              <a:gd name="adj1" fmla="val 50000"/>
              <a:gd name="adj2" fmla="val 177110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8D26AD2-C436-4417-A069-B860C905D512}"/>
              </a:ext>
            </a:extLst>
          </p:cNvPr>
          <p:cNvSpPr txBox="1"/>
          <p:nvPr/>
        </p:nvSpPr>
        <p:spPr>
          <a:xfrm>
            <a:off x="3344624" y="5483056"/>
            <a:ext cx="159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合并、转卖</a:t>
            </a:r>
            <a:endParaRPr lang="en-US" sz="1400" b="1" dirty="0"/>
          </a:p>
        </p:txBody>
      </p:sp>
      <p:pic>
        <p:nvPicPr>
          <p:cNvPr id="103" name="Graphic 102" descr="Building with solid fill">
            <a:extLst>
              <a:ext uri="{FF2B5EF4-FFF2-40B4-BE49-F238E27FC236}">
                <a16:creationId xmlns:a16="http://schemas.microsoft.com/office/drawing/2014/main" id="{A42CB6DC-8A7B-4AD4-8F42-E6F6190F7C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656714" y="5183227"/>
            <a:ext cx="914400" cy="914400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9875551E-E6A9-4EFF-8A21-78AE5D188FBE}"/>
              </a:ext>
            </a:extLst>
          </p:cNvPr>
          <p:cNvSpPr txBox="1"/>
          <p:nvPr/>
        </p:nvSpPr>
        <p:spPr>
          <a:xfrm>
            <a:off x="4063929" y="6076011"/>
            <a:ext cx="209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CA2</a:t>
            </a:r>
            <a:endParaRPr lang="en-US" sz="1400" b="1" dirty="0"/>
          </a:p>
        </p:txBody>
      </p:sp>
      <p:pic>
        <p:nvPicPr>
          <p:cNvPr id="114" name="Graphic 113" descr="Diploma roll with solid fill">
            <a:extLst>
              <a:ext uri="{FF2B5EF4-FFF2-40B4-BE49-F238E27FC236}">
                <a16:creationId xmlns:a16="http://schemas.microsoft.com/office/drawing/2014/main" id="{D973D798-4A37-4EC4-9E58-319B312ED26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510764" y="5198919"/>
            <a:ext cx="914400" cy="914400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18220F2D-3F70-481C-B6C9-7A201ED6E232}"/>
              </a:ext>
            </a:extLst>
          </p:cNvPr>
          <p:cNvSpPr txBox="1"/>
          <p:nvPr/>
        </p:nvSpPr>
        <p:spPr>
          <a:xfrm>
            <a:off x="5548272" y="5898689"/>
            <a:ext cx="25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CA </a:t>
            </a:r>
            <a:r>
              <a:rPr lang="zh-CN" altLang="en-US" sz="1400" b="1" dirty="0"/>
              <a:t>证书</a:t>
            </a:r>
            <a:endParaRPr lang="en-US" sz="14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B01E814-1E8D-4D0E-A3F7-63B9C2DE8D59}"/>
              </a:ext>
            </a:extLst>
          </p:cNvPr>
          <p:cNvSpPr txBox="1"/>
          <p:nvPr/>
        </p:nvSpPr>
        <p:spPr>
          <a:xfrm>
            <a:off x="6686327" y="5407720"/>
            <a:ext cx="39350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安全隐患：如果</a:t>
            </a:r>
            <a:r>
              <a:rPr lang="en-US" altLang="zh-CN" sz="1400" b="1" dirty="0">
                <a:solidFill>
                  <a:srgbClr val="FF0000"/>
                </a:solidFill>
              </a:rPr>
              <a:t> CA1 </a:t>
            </a:r>
            <a:r>
              <a:rPr lang="zh-CN" altLang="en-US" sz="1400" b="1" dirty="0">
                <a:solidFill>
                  <a:srgbClr val="FF0000"/>
                </a:solidFill>
              </a:rPr>
              <a:t>证书移交的行为未公开，则公众不知道证书的加密标识的所有者已经更改，</a:t>
            </a:r>
            <a:r>
              <a:rPr lang="en-US" altLang="zh-CN" sz="1400" b="1" dirty="0">
                <a:solidFill>
                  <a:srgbClr val="FF0000"/>
                </a:solidFill>
              </a:rPr>
              <a:t>CA2 </a:t>
            </a:r>
            <a:r>
              <a:rPr lang="zh-CN" altLang="en-US" sz="1400" b="1" dirty="0">
                <a:solidFill>
                  <a:srgbClr val="FF0000"/>
                </a:solidFill>
              </a:rPr>
              <a:t>可以给自己其他的 </a:t>
            </a:r>
            <a:r>
              <a:rPr lang="en-US" altLang="zh-CN" sz="1400" b="1" dirty="0">
                <a:solidFill>
                  <a:srgbClr val="FF0000"/>
                </a:solidFill>
              </a:rPr>
              <a:t>CA </a:t>
            </a:r>
            <a:r>
              <a:rPr lang="zh-CN" altLang="en-US" sz="1400" b="1" dirty="0">
                <a:solidFill>
                  <a:srgbClr val="FF0000"/>
                </a:solidFill>
              </a:rPr>
              <a:t>证书进行交叉签名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7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60" grpId="0" animBg="1"/>
      <p:bldP spid="73" grpId="0"/>
      <p:bldP spid="101" grpId="0" animBg="1"/>
      <p:bldP spid="79" grpId="0"/>
      <p:bldP spid="85" grpId="0"/>
      <p:bldP spid="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69" b="31439"/>
          <a:stretch>
            <a:fillRect/>
          </a:stretch>
        </p:blipFill>
        <p:spPr bwMode="auto">
          <a:xfrm>
            <a:off x="-25288" y="9413"/>
            <a:ext cx="12251986" cy="99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0" y="9413"/>
            <a:ext cx="12217288" cy="995306"/>
          </a:xfrm>
          <a:prstGeom prst="rect">
            <a:avLst/>
          </a:prstGeom>
          <a:gradFill flip="none" rotWithShape="1">
            <a:gsLst>
              <a:gs pos="79000">
                <a:srgbClr val="692266">
                  <a:alpha val="80000"/>
                </a:srgbClr>
              </a:gs>
              <a:gs pos="46000">
                <a:srgbClr val="580C6E">
                  <a:alpha val="80000"/>
                </a:srgbClr>
              </a:gs>
              <a:gs pos="0">
                <a:srgbClr val="580C6E">
                  <a:lumMod val="100000"/>
                  <a:alpha val="80000"/>
                </a:srgbClr>
              </a:gs>
              <a:gs pos="100000">
                <a:srgbClr val="AC2761">
                  <a:alpha val="8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2855383" y="303059"/>
            <a:ext cx="1619140" cy="4001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58182" y="185407"/>
            <a:ext cx="2090846" cy="643316"/>
            <a:chOff x="9730702" y="211219"/>
            <a:chExt cx="2374282" cy="701101"/>
          </a:xfrm>
        </p:grpSpPr>
        <p:pic>
          <p:nvPicPr>
            <p:cNvPr id="20" name="图片 19"/>
            <p:cNvPicPr>
              <a:picLocks noChangeAspect="1"/>
            </p:cNvPicPr>
            <p:nvPr userDrawn="1"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6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pic>
        <p:nvPicPr>
          <p:cNvPr id="18" name="图形 17" descr="铅笔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43452" y="348131"/>
            <a:ext cx="307332" cy="307332"/>
          </a:xfrm>
          <a:prstGeom prst="rect">
            <a:avLst/>
          </a:prstGeom>
        </p:spPr>
      </p:pic>
      <p:pic>
        <p:nvPicPr>
          <p:cNvPr id="23" name="图形 22" descr="烧瓶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51385" y="348131"/>
            <a:ext cx="307332" cy="307332"/>
          </a:xfrm>
          <a:prstGeom prst="rect">
            <a:avLst/>
          </a:prstGeom>
        </p:spPr>
      </p:pic>
      <p:pic>
        <p:nvPicPr>
          <p:cNvPr id="25" name="图形 24" descr="显微镜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59318" y="348131"/>
            <a:ext cx="307332" cy="307332"/>
          </a:xfrm>
          <a:prstGeom prst="rect">
            <a:avLst/>
          </a:prstGeom>
        </p:spPr>
      </p:pic>
      <p:pic>
        <p:nvPicPr>
          <p:cNvPr id="27" name="图形 26" descr="望远镜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67251" y="348131"/>
            <a:ext cx="307332" cy="307332"/>
          </a:xfrm>
          <a:prstGeom prst="rect">
            <a:avLst/>
          </a:prstGeom>
        </p:spPr>
      </p:pic>
      <p:pic>
        <p:nvPicPr>
          <p:cNvPr id="29" name="图形 28" descr="放大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75184" y="348131"/>
            <a:ext cx="307332" cy="307332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322350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580C6E"/>
                </a:solidFill>
                <a:ea typeface="思源黑体 CN Bold" panose="020B0800000000000000" pitchFamily="34" charset="-122"/>
                <a:cs typeface="+mj-cs"/>
              </a:rPr>
              <a:t>测绘内容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01764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技术路线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81178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结果展示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60592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计划安排</a:t>
            </a:r>
          </a:p>
        </p:txBody>
      </p:sp>
      <p:sp>
        <p:nvSpPr>
          <p:cNvPr id="41" name="箭头: V 形 40"/>
          <p:cNvSpPr/>
          <p:nvPr/>
        </p:nvSpPr>
        <p:spPr>
          <a:xfrm rot="5400000">
            <a:off x="3614969" y="741296"/>
            <a:ext cx="139368" cy="225295"/>
          </a:xfrm>
          <a:prstGeom prst="chevron">
            <a:avLst>
              <a:gd name="adj" fmla="val 736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2" name="组合 78">
            <a:extLst>
              <a:ext uri="{FF2B5EF4-FFF2-40B4-BE49-F238E27FC236}">
                <a16:creationId xmlns:a16="http://schemas.microsoft.com/office/drawing/2014/main" id="{E6167EC3-0E89-43FA-AD20-48BAE5F164FD}"/>
              </a:ext>
            </a:extLst>
          </p:cNvPr>
          <p:cNvGrpSpPr/>
          <p:nvPr/>
        </p:nvGrpSpPr>
        <p:grpSpPr>
          <a:xfrm>
            <a:off x="994232" y="1343436"/>
            <a:ext cx="10220592" cy="5072709"/>
            <a:chOff x="4940300" y="3538797"/>
            <a:chExt cx="10220592" cy="5072709"/>
          </a:xfrm>
        </p:grpSpPr>
        <p:grpSp>
          <p:nvGrpSpPr>
            <p:cNvPr id="50" name="组合 79">
              <a:extLst>
                <a:ext uri="{FF2B5EF4-FFF2-40B4-BE49-F238E27FC236}">
                  <a16:creationId xmlns:a16="http://schemas.microsoft.com/office/drawing/2014/main" id="{175A9480-F54F-476E-9285-738617C5DA4D}"/>
                </a:ext>
              </a:extLst>
            </p:cNvPr>
            <p:cNvGrpSpPr/>
            <p:nvPr/>
          </p:nvGrpSpPr>
          <p:grpSpPr>
            <a:xfrm>
              <a:off x="4940300" y="3581780"/>
              <a:ext cx="361950" cy="254002"/>
              <a:chOff x="4940300" y="3428999"/>
              <a:chExt cx="457202" cy="254002"/>
            </a:xfrm>
          </p:grpSpPr>
          <p:sp>
            <p:nvSpPr>
              <p:cNvPr id="54" name="箭头: V 形 82">
                <a:extLst>
                  <a:ext uri="{FF2B5EF4-FFF2-40B4-BE49-F238E27FC236}">
                    <a16:creationId xmlns:a16="http://schemas.microsoft.com/office/drawing/2014/main" id="{DE3AADFF-661F-4A4F-86DD-B9455EAC0348}"/>
                  </a:ext>
                </a:extLst>
              </p:cNvPr>
              <p:cNvSpPr/>
              <p:nvPr/>
            </p:nvSpPr>
            <p:spPr>
              <a:xfrm>
                <a:off x="4940300" y="3429000"/>
                <a:ext cx="254001" cy="254001"/>
              </a:xfrm>
              <a:prstGeom prst="chevron">
                <a:avLst/>
              </a:prstGeom>
              <a:solidFill>
                <a:srgbClr val="580C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箭头: V 形 83">
                <a:extLst>
                  <a:ext uri="{FF2B5EF4-FFF2-40B4-BE49-F238E27FC236}">
                    <a16:creationId xmlns:a16="http://schemas.microsoft.com/office/drawing/2014/main" id="{956EFDA0-1F54-416C-B9E0-3354975994DF}"/>
                  </a:ext>
                </a:extLst>
              </p:cNvPr>
              <p:cNvSpPr/>
              <p:nvPr/>
            </p:nvSpPr>
            <p:spPr>
              <a:xfrm>
                <a:off x="5143501" y="3428999"/>
                <a:ext cx="254001" cy="254001"/>
              </a:xfrm>
              <a:prstGeom prst="chevron">
                <a:avLst/>
              </a:prstGeom>
              <a:solidFill>
                <a:srgbClr val="580C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1" name="直接连接符 80">
              <a:extLst>
                <a:ext uri="{FF2B5EF4-FFF2-40B4-BE49-F238E27FC236}">
                  <a16:creationId xmlns:a16="http://schemas.microsoft.com/office/drawing/2014/main" id="{229870F0-2F1D-4998-8348-F4284FD844FA}"/>
                </a:ext>
              </a:extLst>
            </p:cNvPr>
            <p:cNvCxnSpPr/>
            <p:nvPr/>
          </p:nvCxnSpPr>
          <p:spPr>
            <a:xfrm>
              <a:off x="4940300" y="3962782"/>
              <a:ext cx="102035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81">
              <a:extLst>
                <a:ext uri="{FF2B5EF4-FFF2-40B4-BE49-F238E27FC236}">
                  <a16:creationId xmlns:a16="http://schemas.microsoft.com/office/drawing/2014/main" id="{54F3A465-995B-454E-A41A-EE2D601A8701}"/>
                </a:ext>
              </a:extLst>
            </p:cNvPr>
            <p:cNvSpPr/>
            <p:nvPr/>
          </p:nvSpPr>
          <p:spPr>
            <a:xfrm>
              <a:off x="5302250" y="3538797"/>
              <a:ext cx="22621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0070C0"/>
                </a:buClr>
              </a:pPr>
              <a:r>
                <a:rPr lang="zh-CN" altLang="en-US" sz="1800" b="1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证书真实性测量挑战</a:t>
              </a:r>
              <a:endParaRPr lang="en-US" altLang="zh-CN" sz="1800" b="1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3" name="矩形 59">
              <a:extLst>
                <a:ext uri="{FF2B5EF4-FFF2-40B4-BE49-F238E27FC236}">
                  <a16:creationId xmlns:a16="http://schemas.microsoft.com/office/drawing/2014/main" id="{840383AF-2414-45DB-AE0B-672EDCB5E956}"/>
                </a:ext>
              </a:extLst>
            </p:cNvPr>
            <p:cNvSpPr/>
            <p:nvPr/>
          </p:nvSpPr>
          <p:spPr>
            <a:xfrm>
              <a:off x="5069319" y="4026789"/>
              <a:ext cx="10091573" cy="45847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ts val="22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1. </a:t>
              </a:r>
              <a:r>
                <a:rPr lang="zh-CN" altLang="en-US" sz="16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现有工作数据集性能受限：</a:t>
              </a:r>
              <a:endParaRPr lang="en-US" altLang="zh-CN" sz="16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endParaRPr>
            </a:p>
            <a:p>
              <a:pPr marL="742950" lvl="1" indent="-285750">
                <a:lnSpc>
                  <a:spcPts val="22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现有文章 </a:t>
              </a:r>
              <a:r>
                <a: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[1, 2] </a:t>
              </a: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多使用 </a:t>
              </a:r>
              <a:r>
                <a: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WHOIS </a:t>
              </a: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reverse DNS </a:t>
              </a: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IP – ASN </a:t>
              </a: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映射记录等数据集分析域名或者 </a:t>
              </a:r>
              <a:r>
                <a: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IP </a:t>
              </a: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的所有者</a:t>
              </a:r>
              <a:endPara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endParaRPr>
            </a:p>
            <a:p>
              <a:pPr marL="742950" lvl="1" indent="-285750">
                <a:lnSpc>
                  <a:spcPts val="22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这些数据集无法做到实时的更新，尤其是 </a:t>
              </a:r>
              <a:r>
                <a: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WHOIS</a:t>
              </a: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，鉴于隐私的考虑，现在很多 </a:t>
              </a:r>
              <a:r>
                <a: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WHOIS </a:t>
              </a: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记录会隐藏所有者的准确信息</a:t>
              </a:r>
              <a:endPara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endParaRPr>
            </a:p>
            <a:p>
              <a:pPr marL="742950" lvl="1" indent="-285750">
                <a:lnSpc>
                  <a:spcPts val="22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[1] </a:t>
              </a: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使用 </a:t>
              </a:r>
              <a:r>
                <a: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IP – ASN </a:t>
              </a: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映射记录来判断 </a:t>
              </a:r>
              <a:r>
                <a: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IP </a:t>
              </a: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的所有者，映射的颗粒度太低</a:t>
              </a:r>
              <a:endPara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ts val="2200"/>
                </a:lnSpc>
                <a:buFont typeface="Arial" panose="020B0604020202020204" pitchFamily="34" charset="0"/>
                <a:buChar char="•"/>
              </a:pPr>
              <a:endParaRPr lang="en-US" altLang="zh-CN" sz="16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ts val="22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2. </a:t>
              </a:r>
              <a:r>
                <a:rPr lang="zh-CN" altLang="en-US" sz="16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现有分析方式无法说明真实安全隐患的存在：</a:t>
              </a:r>
              <a:endParaRPr lang="en-US" altLang="zh-CN" sz="16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endParaRPr>
            </a:p>
            <a:p>
              <a:pPr marL="742950" lvl="1" indent="-285750">
                <a:lnSpc>
                  <a:spcPts val="22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[2] </a:t>
              </a: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在分析类型二场景二时，判断标准仅为“若在证书有效期之间发生了域名的所有权更迭”</a:t>
              </a:r>
              <a:endPara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endParaRPr>
            </a:p>
            <a:p>
              <a:pPr marL="742950" lvl="1" indent="-285750">
                <a:lnSpc>
                  <a:spcPts val="22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这并不能说明旧证书仍在继续使用，没有进一步检查该证书是否已经吊销，或者是否仍在继续使用</a:t>
              </a:r>
              <a:endPara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endParaRPr>
            </a:p>
            <a:p>
              <a:pPr marL="742950" lvl="1" indent="-285750">
                <a:lnSpc>
                  <a:spcPts val="2200"/>
                </a:lnSpc>
                <a:buFont typeface="Arial" panose="020B0604020202020204" pitchFamily="34" charset="0"/>
                <a:buChar char="•"/>
              </a:pPr>
              <a:endParaRPr lang="en-US" altLang="zh-CN" sz="16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ts val="22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3. </a:t>
              </a:r>
              <a:r>
                <a:rPr lang="zh-CN" altLang="en-US" sz="16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机器学习方法没有 </a:t>
              </a:r>
              <a:r>
                <a:rPr lang="en-US" altLang="zh-CN" sz="16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ground truth</a:t>
              </a:r>
              <a:r>
                <a:rPr lang="zh-CN" altLang="en-US" sz="16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：</a:t>
              </a:r>
              <a:endParaRPr lang="en-US" altLang="zh-CN" sz="16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endParaRPr>
            </a:p>
            <a:p>
              <a:pPr marL="742950" lvl="1" indent="-285750">
                <a:lnSpc>
                  <a:spcPts val="22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[4] </a:t>
              </a: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通过提取证书指纹，</a:t>
              </a:r>
              <a:r>
                <a: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CA </a:t>
              </a: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服务器域名和第三方审查记录，构建分类器寻找 </a:t>
              </a:r>
              <a:r>
                <a: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CA </a:t>
              </a: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证书与 </a:t>
              </a:r>
              <a:r>
                <a: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CA </a:t>
              </a: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机构之间的准确关系</a:t>
              </a:r>
              <a:endPara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endParaRPr>
            </a:p>
            <a:p>
              <a:pPr marL="742950" lvl="1" indent="-285750">
                <a:lnSpc>
                  <a:spcPts val="22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文章中仅使用证书错误报告中的内容作为 </a:t>
              </a:r>
              <a:r>
                <a: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ground</a:t>
              </a: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truth</a:t>
              </a: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，准确数据过少（几十个）</a:t>
              </a:r>
              <a:endPara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endParaRPr>
            </a:p>
            <a:p>
              <a:pPr marL="742950" lvl="1" indent="-285750">
                <a:lnSpc>
                  <a:spcPts val="2200"/>
                </a:lnSpc>
                <a:buFont typeface="Arial" panose="020B0604020202020204" pitchFamily="34" charset="0"/>
                <a:buChar char="•"/>
              </a:pPr>
              <a:endParaRPr lang="en-US" altLang="zh-CN" sz="16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矩形 59">
              <a:extLst>
                <a:ext uri="{FF2B5EF4-FFF2-40B4-BE49-F238E27FC236}">
                  <a16:creationId xmlns:a16="http://schemas.microsoft.com/office/drawing/2014/main" id="{95231B0E-3150-461A-BA26-4D4628FC5329}"/>
                </a:ext>
              </a:extLst>
            </p:cNvPr>
            <p:cNvSpPr/>
            <p:nvPr/>
          </p:nvSpPr>
          <p:spPr>
            <a:xfrm>
              <a:off x="5069319" y="6136355"/>
              <a:ext cx="10091573" cy="3527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ts val="2200"/>
                </a:lnSpc>
                <a:buFont typeface="Arial" panose="020B0604020202020204" pitchFamily="34" charset="0"/>
                <a:buChar char="•"/>
              </a:pPr>
              <a:endPara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757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0" y="0"/>
            <a:ext cx="12227495" cy="6858000"/>
          </a:xfrm>
          <a:prstGeom prst="rect">
            <a:avLst/>
          </a:prstGeom>
          <a:gradFill flip="none" rotWithShape="1">
            <a:gsLst>
              <a:gs pos="100000">
                <a:srgbClr val="901E68"/>
              </a:gs>
              <a:gs pos="100000">
                <a:srgbClr val="992164"/>
              </a:gs>
              <a:gs pos="0">
                <a:srgbClr val="580C6E">
                  <a:lumMod val="96000"/>
                  <a:lumOff val="4000"/>
                </a:srgbClr>
              </a:gs>
              <a:gs pos="100000">
                <a:srgbClr val="AC2761">
                  <a:lumMod val="99000"/>
                  <a:lumOff val="1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2" name="组合 81"/>
          <p:cNvGrpSpPr/>
          <p:nvPr/>
        </p:nvGrpSpPr>
        <p:grpSpPr>
          <a:xfrm>
            <a:off x="9863746" y="328855"/>
            <a:ext cx="2090846" cy="643316"/>
            <a:chOff x="9730702" y="211219"/>
            <a:chExt cx="2374282" cy="701101"/>
          </a:xfrm>
        </p:grpSpPr>
        <p:pic>
          <p:nvPicPr>
            <p:cNvPr id="83" name="图片 82"/>
            <p:cNvPicPr>
              <a:picLocks noChangeAspect="1"/>
            </p:cNvPicPr>
            <p:nvPr userDrawn="1"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 rotWithShape="1">
            <a:blip r:embed="rId6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sp>
        <p:nvSpPr>
          <p:cNvPr id="85" name="矩形 84"/>
          <p:cNvSpPr/>
          <p:nvPr/>
        </p:nvSpPr>
        <p:spPr>
          <a:xfrm>
            <a:off x="5024171" y="2598003"/>
            <a:ext cx="52247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defTabSz="914400">
              <a:defRPr/>
            </a:pP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已有结果展示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1386945" y="2150005"/>
            <a:ext cx="30158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altLang="zh-CN" sz="8000" dirty="0">
                <a:solidFill>
                  <a:schemeClr val="bg1"/>
                </a:solidFill>
                <a:latin typeface="Arial Black" panose="020B0A04020102020204" pitchFamily="34" charset="0"/>
                <a:ea typeface="思源宋体 CN Heavy" panose="02010600030101010101" pitchFamily="18" charset="-122"/>
              </a:rPr>
              <a:t>03</a:t>
            </a:r>
          </a:p>
          <a:p>
            <a:pPr algn="ctr" defTabSz="914400">
              <a:defRPr/>
            </a:pPr>
            <a:r>
              <a:rPr lang="en-US" altLang="zh-CN" sz="4800" dirty="0">
                <a:solidFill>
                  <a:schemeClr val="bg1"/>
                </a:solidFill>
                <a:latin typeface="思源宋体 CN Heavy" panose="02010600030101010101" pitchFamily="18" charset="-122"/>
                <a:ea typeface="思源宋体 CN Heavy" panose="02010600030101010101" pitchFamily="18" charset="-122"/>
              </a:rPr>
              <a:t>PART</a:t>
            </a:r>
          </a:p>
        </p:txBody>
      </p:sp>
      <p:cxnSp>
        <p:nvCxnSpPr>
          <p:cNvPr id="88" name="直接连接符 87"/>
          <p:cNvCxnSpPr/>
          <p:nvPr/>
        </p:nvCxnSpPr>
        <p:spPr>
          <a:xfrm>
            <a:off x="4555296" y="2321171"/>
            <a:ext cx="0" cy="2037504"/>
          </a:xfrm>
          <a:prstGeom prst="line">
            <a:avLst/>
          </a:prstGeom>
          <a:ln w="12700" cmpd="dbl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4653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69" b="31439"/>
          <a:stretch>
            <a:fillRect/>
          </a:stretch>
        </p:blipFill>
        <p:spPr bwMode="auto">
          <a:xfrm>
            <a:off x="-25288" y="9413"/>
            <a:ext cx="12251986" cy="99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0" y="9413"/>
            <a:ext cx="12217288" cy="995306"/>
          </a:xfrm>
          <a:prstGeom prst="rect">
            <a:avLst/>
          </a:prstGeom>
          <a:gradFill flip="none" rotWithShape="1">
            <a:gsLst>
              <a:gs pos="79000">
                <a:srgbClr val="692266">
                  <a:alpha val="80000"/>
                </a:srgbClr>
              </a:gs>
              <a:gs pos="46000">
                <a:srgbClr val="580C6E">
                  <a:alpha val="80000"/>
                </a:srgbClr>
              </a:gs>
              <a:gs pos="0">
                <a:srgbClr val="580C6E">
                  <a:lumMod val="100000"/>
                  <a:alpha val="80000"/>
                </a:srgbClr>
              </a:gs>
              <a:gs pos="100000">
                <a:srgbClr val="AC2761">
                  <a:alpha val="8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6466407" y="303059"/>
            <a:ext cx="1619140" cy="4001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58182" y="185407"/>
            <a:ext cx="2090846" cy="643316"/>
            <a:chOff x="9730702" y="211219"/>
            <a:chExt cx="2374282" cy="701101"/>
          </a:xfrm>
        </p:grpSpPr>
        <p:pic>
          <p:nvPicPr>
            <p:cNvPr id="20" name="图片 19"/>
            <p:cNvPicPr>
              <a:picLocks noChangeAspect="1"/>
            </p:cNvPicPr>
            <p:nvPr userDrawn="1"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5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pic>
        <p:nvPicPr>
          <p:cNvPr id="18" name="图形 17" descr="铅笔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43452" y="348131"/>
            <a:ext cx="307332" cy="307332"/>
          </a:xfrm>
          <a:prstGeom prst="rect">
            <a:avLst/>
          </a:prstGeom>
        </p:spPr>
      </p:pic>
      <p:pic>
        <p:nvPicPr>
          <p:cNvPr id="23" name="图形 22" descr="烧瓶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51385" y="348131"/>
            <a:ext cx="307332" cy="307332"/>
          </a:xfrm>
          <a:prstGeom prst="rect">
            <a:avLst/>
          </a:prstGeom>
        </p:spPr>
      </p:pic>
      <p:pic>
        <p:nvPicPr>
          <p:cNvPr id="25" name="图形 24" descr="显微镜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59318" y="348131"/>
            <a:ext cx="307332" cy="307332"/>
          </a:xfrm>
          <a:prstGeom prst="rect">
            <a:avLst/>
          </a:prstGeom>
        </p:spPr>
      </p:pic>
      <p:pic>
        <p:nvPicPr>
          <p:cNvPr id="27" name="图形 26" descr="望远镜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67251" y="348131"/>
            <a:ext cx="307332" cy="307332"/>
          </a:xfrm>
          <a:prstGeom prst="rect">
            <a:avLst/>
          </a:prstGeom>
        </p:spPr>
      </p:pic>
      <p:pic>
        <p:nvPicPr>
          <p:cNvPr id="29" name="图形 28" descr="放大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75184" y="348131"/>
            <a:ext cx="307332" cy="307332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322350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ea typeface="思源黑体 CN Bold" panose="020B0800000000000000" pitchFamily="34" charset="-122"/>
                <a:cs typeface="+mj-cs"/>
              </a:rPr>
              <a:t>测绘内容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01764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ea typeface="思源黑体 CN Bold" panose="020B0800000000000000" pitchFamily="34" charset="-122"/>
                <a:cs typeface="+mj-cs"/>
              </a:rPr>
              <a:t>技术路线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81178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580C6E"/>
                </a:solidFill>
                <a:ea typeface="思源黑体 CN Bold" panose="020B0800000000000000" pitchFamily="34" charset="-122"/>
                <a:cs typeface="+mj-cs"/>
              </a:rPr>
              <a:t>结果展示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60592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计划安排</a:t>
            </a:r>
          </a:p>
        </p:txBody>
      </p:sp>
      <p:sp>
        <p:nvSpPr>
          <p:cNvPr id="41" name="箭头: V 形 40"/>
          <p:cNvSpPr/>
          <p:nvPr/>
        </p:nvSpPr>
        <p:spPr>
          <a:xfrm rot="5400000">
            <a:off x="7188950" y="741296"/>
            <a:ext cx="139368" cy="225295"/>
          </a:xfrm>
          <a:prstGeom prst="chevron">
            <a:avLst>
              <a:gd name="adj" fmla="val 736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368567" y="2961529"/>
            <a:ext cx="4197564" cy="632848"/>
          </a:xfrm>
          <a:prstGeom prst="rect">
            <a:avLst/>
          </a:prstGeom>
          <a:solidFill>
            <a:srgbClr val="EAE5EB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92278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368566" y="3833596"/>
            <a:ext cx="4197564" cy="632848"/>
          </a:xfrm>
          <a:prstGeom prst="rect">
            <a:avLst/>
          </a:prstGeom>
          <a:solidFill>
            <a:srgbClr val="EAE5EB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0" dirty="0">
                <a:solidFill>
                  <a:srgbClr val="922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证书查询、详细信息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92278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368565" y="4705662"/>
            <a:ext cx="4197564" cy="632848"/>
          </a:xfrm>
          <a:prstGeom prst="rect">
            <a:avLst/>
          </a:prstGeom>
          <a:solidFill>
            <a:srgbClr val="EAE5EB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92278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6" name="文本占位符 9"/>
          <p:cNvSpPr txBox="1"/>
          <p:nvPr/>
        </p:nvSpPr>
        <p:spPr>
          <a:xfrm>
            <a:off x="357357" y="3014502"/>
            <a:ext cx="4132803" cy="49795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b="1" kern="1200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2278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证书扫描管理</a:t>
            </a:r>
          </a:p>
        </p:txBody>
      </p:sp>
      <p:sp>
        <p:nvSpPr>
          <p:cNvPr id="118" name="文本占位符 9"/>
          <p:cNvSpPr txBox="1"/>
          <p:nvPr/>
        </p:nvSpPr>
        <p:spPr>
          <a:xfrm>
            <a:off x="375232" y="4754356"/>
            <a:ext cx="4132803" cy="49795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b="1" kern="1200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2278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证书统计分析（开发中）</a:t>
            </a:r>
          </a:p>
        </p:txBody>
      </p:sp>
      <p:grpSp>
        <p:nvGrpSpPr>
          <p:cNvPr id="121" name="组合 120"/>
          <p:cNvGrpSpPr/>
          <p:nvPr/>
        </p:nvGrpSpPr>
        <p:grpSpPr>
          <a:xfrm>
            <a:off x="368571" y="1218115"/>
            <a:ext cx="10203536" cy="423985"/>
            <a:chOff x="4940300" y="3538797"/>
            <a:chExt cx="10203536" cy="423985"/>
          </a:xfrm>
        </p:grpSpPr>
        <p:grpSp>
          <p:nvGrpSpPr>
            <p:cNvPr id="122" name="组合 121"/>
            <p:cNvGrpSpPr/>
            <p:nvPr/>
          </p:nvGrpSpPr>
          <p:grpSpPr>
            <a:xfrm>
              <a:off x="4940300" y="3581780"/>
              <a:ext cx="361950" cy="254002"/>
              <a:chOff x="4940300" y="3428999"/>
              <a:chExt cx="457202" cy="254002"/>
            </a:xfrm>
          </p:grpSpPr>
          <p:sp>
            <p:nvSpPr>
              <p:cNvPr id="125" name="箭头: V 形 124"/>
              <p:cNvSpPr/>
              <p:nvPr/>
            </p:nvSpPr>
            <p:spPr>
              <a:xfrm>
                <a:off x="4940300" y="3429000"/>
                <a:ext cx="254001" cy="254001"/>
              </a:xfrm>
              <a:prstGeom prst="chevron">
                <a:avLst/>
              </a:prstGeom>
              <a:solidFill>
                <a:srgbClr val="580C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箭头: V 形 125"/>
              <p:cNvSpPr/>
              <p:nvPr/>
            </p:nvSpPr>
            <p:spPr>
              <a:xfrm>
                <a:off x="5143501" y="3428999"/>
                <a:ext cx="254001" cy="254001"/>
              </a:xfrm>
              <a:prstGeom prst="chevron">
                <a:avLst/>
              </a:prstGeom>
              <a:solidFill>
                <a:srgbClr val="580C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3" name="直接连接符 122"/>
            <p:cNvCxnSpPr/>
            <p:nvPr/>
          </p:nvCxnSpPr>
          <p:spPr>
            <a:xfrm>
              <a:off x="4940300" y="3962782"/>
              <a:ext cx="102035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矩形 123"/>
            <p:cNvSpPr/>
            <p:nvPr/>
          </p:nvSpPr>
          <p:spPr>
            <a:xfrm>
              <a:off x="5302250" y="3538797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580C6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测绘系统</a:t>
              </a:r>
            </a:p>
          </p:txBody>
        </p:sp>
      </p:grpSp>
      <p:sp>
        <p:nvSpPr>
          <p:cNvPr id="127" name="矩形 126"/>
          <p:cNvSpPr/>
          <p:nvPr/>
        </p:nvSpPr>
        <p:spPr>
          <a:xfrm>
            <a:off x="368566" y="2265589"/>
            <a:ext cx="2006499" cy="46926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系统页面组成</a:t>
            </a:r>
            <a:endParaRPr lang="en-US" altLang="zh-CN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68567" y="5975893"/>
            <a:ext cx="11439016" cy="6967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hlinkClick r:id="rId16"/>
              </a:rPr>
              <a:t>[1] https://gitee.com/y_project/RuoYi</a:t>
            </a:r>
            <a:endParaRPr lang="en-US" altLang="zh-CN" sz="1400" dirty="0">
              <a:solidFill>
                <a:srgbClr val="580C6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hlinkClick r:id="rId17"/>
              </a:rPr>
              <a:t>[2] https://gitee.com/zhujf21st/authbase</a:t>
            </a:r>
            <a:endParaRPr lang="en-US" altLang="zh-CN" sz="1400" dirty="0">
              <a:solidFill>
                <a:srgbClr val="580C6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791789" y="2259157"/>
            <a:ext cx="7015794" cy="352084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190500" algn="ctr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sp>
        <p:nvSpPr>
          <p:cNvPr id="135" name="文本占位符 11"/>
          <p:cNvSpPr txBox="1"/>
          <p:nvPr/>
        </p:nvSpPr>
        <p:spPr>
          <a:xfrm>
            <a:off x="4905051" y="2334795"/>
            <a:ext cx="6039128" cy="43037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000" b="1" kern="120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80C6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系统使用技术</a:t>
            </a:r>
          </a:p>
        </p:txBody>
      </p:sp>
      <p:sp>
        <p:nvSpPr>
          <p:cNvPr id="136" name="文本框 135"/>
          <p:cNvSpPr txBox="1"/>
          <p:nvPr/>
        </p:nvSpPr>
        <p:spPr>
          <a:xfrm>
            <a:off x="4905051" y="2840807"/>
            <a:ext cx="67154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前端技术主要为 </a:t>
            </a:r>
            <a:r>
              <a:rPr lang="en-US" altLang="zh-CN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Vue</a:t>
            </a:r>
            <a:r>
              <a:rPr lang="zh-CN" altLang="en-US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，图形界面参考 </a:t>
            </a:r>
            <a:r>
              <a:rPr lang="en-US" altLang="zh-CN" dirty="0" err="1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Ruoyi</a:t>
            </a:r>
            <a:r>
              <a:rPr lang="en-US" altLang="zh-CN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zh-CN" altLang="en-US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开源项目 </a:t>
            </a:r>
            <a:r>
              <a:rPr lang="en-US" altLang="zh-CN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[1]</a:t>
            </a:r>
          </a:p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后端架构使用开源 </a:t>
            </a:r>
            <a:r>
              <a:rPr lang="en-US" altLang="zh-CN" dirty="0" err="1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authbase</a:t>
            </a:r>
            <a:r>
              <a:rPr lang="en-US" altLang="zh-CN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zh-CN" altLang="en-US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模板 </a:t>
            </a:r>
            <a:r>
              <a:rPr lang="en-US" altLang="zh-CN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[2]</a:t>
            </a:r>
            <a:r>
              <a:rPr lang="zh-CN" altLang="en-US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，采用 </a:t>
            </a:r>
            <a:r>
              <a:rPr lang="en-US" altLang="zh-CN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flask </a:t>
            </a:r>
            <a:r>
              <a:rPr lang="zh-CN" altLang="en-US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架构</a:t>
            </a:r>
            <a:endParaRPr lang="en-US" altLang="zh-CN" dirty="0">
              <a:solidFill>
                <a:srgbClr val="580C6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数据存储采用 </a:t>
            </a:r>
            <a:r>
              <a:rPr lang="en-US" altLang="zh-CN" dirty="0" err="1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Mysql</a:t>
            </a:r>
            <a:r>
              <a:rPr lang="zh-CN" altLang="en-US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，使用 </a:t>
            </a:r>
            <a:r>
              <a:rPr lang="en-US" altLang="zh-CN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flask-</a:t>
            </a:r>
            <a:r>
              <a:rPr lang="en-US" altLang="zh-CN" dirty="0" err="1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sqlarchemy</a:t>
            </a:r>
            <a:r>
              <a:rPr lang="en-US" altLang="zh-CN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zh-CN" altLang="en-US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与后端交互</a:t>
            </a:r>
            <a:endParaRPr lang="en-US" altLang="zh-CN" dirty="0">
              <a:solidFill>
                <a:srgbClr val="580C6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endParaRPr lang="en-US" altLang="zh-CN" dirty="0">
              <a:solidFill>
                <a:srgbClr val="580C6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工程仓库链接：</a:t>
            </a:r>
            <a:endParaRPr lang="en-US" altLang="zh-CN" dirty="0">
              <a:solidFill>
                <a:srgbClr val="580C6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hlinkClick r:id="rId18"/>
              </a:rPr>
              <a:t>https://git.tsinghua.edu.cn/zhangty23/global_ca_monitor</a:t>
            </a:r>
            <a:endParaRPr lang="en-US" altLang="zh-CN" dirty="0">
              <a:solidFill>
                <a:srgbClr val="580C6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hlinkClick r:id="rId19"/>
              </a:rPr>
              <a:t>https://github.com/netsyscode/SSL-TLS-Certificate</a:t>
            </a:r>
            <a:endParaRPr lang="en-US" altLang="zh-CN" dirty="0">
              <a:solidFill>
                <a:srgbClr val="580C6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目前已将最初版本部署到云服务器，使用 </a:t>
            </a:r>
            <a:r>
              <a:rPr lang="en-US" altLang="zh-CN" dirty="0" err="1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Ngnix</a:t>
            </a:r>
            <a:r>
              <a:rPr lang="en-US" altLang="zh-CN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zh-CN" altLang="en-US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和 </a:t>
            </a:r>
            <a:r>
              <a:rPr lang="en-US" altLang="zh-CN" dirty="0" err="1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uwsgi</a:t>
            </a:r>
            <a:r>
              <a:rPr lang="en-US" altLang="zh-CN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zh-CN" altLang="en-US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部署至公网</a:t>
            </a:r>
            <a:endParaRPr lang="en-US" altLang="zh-CN" dirty="0">
              <a:solidFill>
                <a:srgbClr val="580C6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733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BAE6A4D9-6071-4AFA-90FD-55528541DB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6" b="27582"/>
          <a:stretch/>
        </p:blipFill>
        <p:spPr>
          <a:xfrm>
            <a:off x="62566" y="1741698"/>
            <a:ext cx="12066867" cy="4813242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69" b="31439"/>
          <a:stretch>
            <a:fillRect/>
          </a:stretch>
        </p:blipFill>
        <p:spPr bwMode="auto">
          <a:xfrm>
            <a:off x="-25288" y="9413"/>
            <a:ext cx="12251986" cy="99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0" y="9413"/>
            <a:ext cx="12217288" cy="995306"/>
          </a:xfrm>
          <a:prstGeom prst="rect">
            <a:avLst/>
          </a:prstGeom>
          <a:gradFill flip="none" rotWithShape="1">
            <a:gsLst>
              <a:gs pos="79000">
                <a:srgbClr val="692266">
                  <a:alpha val="80000"/>
                </a:srgbClr>
              </a:gs>
              <a:gs pos="46000">
                <a:srgbClr val="580C6E">
                  <a:alpha val="80000"/>
                </a:srgbClr>
              </a:gs>
              <a:gs pos="0">
                <a:srgbClr val="580C6E">
                  <a:lumMod val="100000"/>
                  <a:alpha val="80000"/>
                </a:srgbClr>
              </a:gs>
              <a:gs pos="100000">
                <a:srgbClr val="AC2761">
                  <a:alpha val="8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6466407" y="303059"/>
            <a:ext cx="1619140" cy="4001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58182" y="185407"/>
            <a:ext cx="2090846" cy="643316"/>
            <a:chOff x="9730702" y="211219"/>
            <a:chExt cx="2374282" cy="701101"/>
          </a:xfrm>
        </p:grpSpPr>
        <p:pic>
          <p:nvPicPr>
            <p:cNvPr id="20" name="图片 19"/>
            <p:cNvPicPr>
              <a:picLocks noChangeAspect="1"/>
            </p:cNvPicPr>
            <p:nvPr userDrawn="1"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6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pic>
        <p:nvPicPr>
          <p:cNvPr id="18" name="图形 17" descr="铅笔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43452" y="348131"/>
            <a:ext cx="307332" cy="307332"/>
          </a:xfrm>
          <a:prstGeom prst="rect">
            <a:avLst/>
          </a:prstGeom>
        </p:spPr>
      </p:pic>
      <p:pic>
        <p:nvPicPr>
          <p:cNvPr id="23" name="图形 22" descr="烧瓶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51385" y="348131"/>
            <a:ext cx="307332" cy="307332"/>
          </a:xfrm>
          <a:prstGeom prst="rect">
            <a:avLst/>
          </a:prstGeom>
        </p:spPr>
      </p:pic>
      <p:pic>
        <p:nvPicPr>
          <p:cNvPr id="25" name="图形 24" descr="显微镜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59318" y="348131"/>
            <a:ext cx="307332" cy="307332"/>
          </a:xfrm>
          <a:prstGeom prst="rect">
            <a:avLst/>
          </a:prstGeom>
        </p:spPr>
      </p:pic>
      <p:pic>
        <p:nvPicPr>
          <p:cNvPr id="27" name="图形 26" descr="望远镜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67251" y="348131"/>
            <a:ext cx="307332" cy="307332"/>
          </a:xfrm>
          <a:prstGeom prst="rect">
            <a:avLst/>
          </a:prstGeom>
        </p:spPr>
      </p:pic>
      <p:pic>
        <p:nvPicPr>
          <p:cNvPr id="29" name="图形 28" descr="放大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75184" y="348131"/>
            <a:ext cx="307332" cy="307332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322350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ea typeface="思源黑体 CN Bold" panose="020B0800000000000000" pitchFamily="34" charset="-122"/>
                <a:cs typeface="+mj-cs"/>
              </a:rPr>
              <a:t>测绘内容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01764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ea typeface="思源黑体 CN Bold" panose="020B0800000000000000" pitchFamily="34" charset="-122"/>
                <a:cs typeface="+mj-cs"/>
              </a:rPr>
              <a:t>技术路线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81178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580C6E"/>
                </a:solidFill>
                <a:ea typeface="思源黑体 CN Bold" panose="020B0800000000000000" pitchFamily="34" charset="-122"/>
                <a:cs typeface="+mj-cs"/>
              </a:rPr>
              <a:t>结果展示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605926" y="303059"/>
            <a:ext cx="140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计划安排</a:t>
            </a:r>
          </a:p>
        </p:txBody>
      </p:sp>
      <p:sp>
        <p:nvSpPr>
          <p:cNvPr id="41" name="箭头: V 形 40"/>
          <p:cNvSpPr/>
          <p:nvPr/>
        </p:nvSpPr>
        <p:spPr>
          <a:xfrm rot="5400000">
            <a:off x="7188950" y="741296"/>
            <a:ext cx="139368" cy="225295"/>
          </a:xfrm>
          <a:prstGeom prst="chevron">
            <a:avLst>
              <a:gd name="adj" fmla="val 736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368571" y="1218115"/>
            <a:ext cx="10203536" cy="423985"/>
            <a:chOff x="4940300" y="3538797"/>
            <a:chExt cx="10203536" cy="423985"/>
          </a:xfrm>
        </p:grpSpPr>
        <p:grpSp>
          <p:nvGrpSpPr>
            <p:cNvPr id="122" name="组合 121"/>
            <p:cNvGrpSpPr/>
            <p:nvPr/>
          </p:nvGrpSpPr>
          <p:grpSpPr>
            <a:xfrm>
              <a:off x="4940300" y="3581780"/>
              <a:ext cx="361950" cy="254002"/>
              <a:chOff x="4940300" y="3428999"/>
              <a:chExt cx="457202" cy="254002"/>
            </a:xfrm>
          </p:grpSpPr>
          <p:sp>
            <p:nvSpPr>
              <p:cNvPr id="125" name="箭头: V 形 124"/>
              <p:cNvSpPr/>
              <p:nvPr/>
            </p:nvSpPr>
            <p:spPr>
              <a:xfrm>
                <a:off x="4940300" y="3429000"/>
                <a:ext cx="254001" cy="254001"/>
              </a:xfrm>
              <a:prstGeom prst="chevron">
                <a:avLst/>
              </a:prstGeom>
              <a:solidFill>
                <a:srgbClr val="580C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772B5"/>
                  </a:solidFill>
                </a:endParaRPr>
              </a:p>
            </p:txBody>
          </p:sp>
          <p:sp>
            <p:nvSpPr>
              <p:cNvPr id="126" name="箭头: V 形 125"/>
              <p:cNvSpPr/>
              <p:nvPr/>
            </p:nvSpPr>
            <p:spPr>
              <a:xfrm>
                <a:off x="5143501" y="3428999"/>
                <a:ext cx="254001" cy="254001"/>
              </a:xfrm>
              <a:prstGeom prst="chevron">
                <a:avLst/>
              </a:prstGeom>
              <a:solidFill>
                <a:srgbClr val="580C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80C6E"/>
                  </a:solidFill>
                </a:endParaRPr>
              </a:p>
            </p:txBody>
          </p:sp>
        </p:grpSp>
        <p:cxnSp>
          <p:nvCxnSpPr>
            <p:cNvPr id="123" name="直接连接符 122"/>
            <p:cNvCxnSpPr/>
            <p:nvPr/>
          </p:nvCxnSpPr>
          <p:spPr>
            <a:xfrm>
              <a:off x="4940300" y="3962782"/>
              <a:ext cx="102035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矩形 123"/>
            <p:cNvSpPr/>
            <p:nvPr/>
          </p:nvSpPr>
          <p:spPr>
            <a:xfrm>
              <a:off x="5302250" y="3538797"/>
              <a:ext cx="1569660" cy="3965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580C6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证书扫描管理</a:t>
              </a:r>
            </a:p>
          </p:txBody>
        </p:sp>
      </p:grpSp>
      <p:sp>
        <p:nvSpPr>
          <p:cNvPr id="133" name="矩形 132"/>
          <p:cNvSpPr/>
          <p:nvPr/>
        </p:nvSpPr>
        <p:spPr>
          <a:xfrm>
            <a:off x="7258020" y="1741697"/>
            <a:ext cx="4782571" cy="165886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190500" algn="ctr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sp>
        <p:nvSpPr>
          <p:cNvPr id="135" name="文本占位符 11"/>
          <p:cNvSpPr txBox="1"/>
          <p:nvPr/>
        </p:nvSpPr>
        <p:spPr>
          <a:xfrm>
            <a:off x="7371282" y="1843175"/>
            <a:ext cx="4116791" cy="43037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000" b="1" kern="120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80C6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前端页面特点</a:t>
            </a:r>
          </a:p>
        </p:txBody>
      </p:sp>
      <p:sp>
        <p:nvSpPr>
          <p:cNvPr id="136" name="文本框 135"/>
          <p:cNvSpPr txBox="1"/>
          <p:nvPr/>
        </p:nvSpPr>
        <p:spPr>
          <a:xfrm>
            <a:off x="7371282" y="2323347"/>
            <a:ext cx="4447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580C6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支持显示三种扫描方式</a:t>
            </a:r>
            <a:endParaRPr lang="en-US" altLang="zh-CN" sz="1600" dirty="0">
              <a:solidFill>
                <a:srgbClr val="580C6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580C6E"/>
                </a:solidFill>
                <a:latin typeface="Arial" panose="020B0604020202020204"/>
                <a:ea typeface="思源黑体 CN Medium" panose="020B0600000000000000" pitchFamily="34" charset="-122"/>
              </a:rPr>
              <a:t>可以搜索过滤扫描进程</a:t>
            </a:r>
            <a:endParaRPr lang="en-US" altLang="zh-CN" sz="1600" dirty="0">
              <a:solidFill>
                <a:srgbClr val="580C6E"/>
              </a:solidFill>
              <a:latin typeface="Arial" panose="020B0604020202020204"/>
              <a:ea typeface="思源黑体 CN Medium" panose="020B0600000000000000" pitchFamily="34" charset="-122"/>
            </a:endParaRPr>
          </a:p>
          <a:p>
            <a:pPr marL="285750" indent="-285750">
              <a:buClr>
                <a:srgbClr val="580C6E"/>
              </a:buClr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580C6E"/>
                </a:solidFill>
                <a:latin typeface="Arial" panose="020B0604020202020204"/>
                <a:ea typeface="思源黑体 CN Medium" panose="020B0600000000000000" pitchFamily="34" charset="-122"/>
              </a:rPr>
              <a:t>用户可以实时对扫描进行操作（测试中）</a:t>
            </a:r>
            <a:endParaRPr lang="en-US" altLang="zh-CN" sz="1600" dirty="0">
              <a:solidFill>
                <a:srgbClr val="580C6E"/>
              </a:solidFill>
              <a:latin typeface="Arial" panose="020B0604020202020204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616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0237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0237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9972</TotalTime>
  <Words>1860</Words>
  <Application>Microsoft Office PowerPoint</Application>
  <PresentationFormat>Widescreen</PresentationFormat>
  <Paragraphs>264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HelveticaExt-Normal</vt:lpstr>
      <vt:lpstr>Söhne</vt:lpstr>
      <vt:lpstr>等线</vt:lpstr>
      <vt:lpstr>等线 Light</vt:lpstr>
      <vt:lpstr>思源黑体 CN Medium</vt:lpstr>
      <vt:lpstr>思源宋体 CN Heavy</vt:lpstr>
      <vt:lpstr>宋体</vt:lpstr>
      <vt:lpstr>微软雅黑</vt:lpstr>
      <vt:lpstr>Arial</vt:lpstr>
      <vt:lpstr>Arial Black</vt:lpstr>
      <vt:lpstr>Calibri</vt:lpstr>
      <vt:lpstr>Open Sans</vt:lpstr>
      <vt:lpstr>Wingdings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张 天宇</cp:lastModifiedBy>
  <cp:revision>266</cp:revision>
  <dcterms:created xsi:type="dcterms:W3CDTF">2021-06-01T08:57:00Z</dcterms:created>
  <dcterms:modified xsi:type="dcterms:W3CDTF">2024-03-25T07:26:24Z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F6AE851146A046919227CE9C799998BC</vt:lpwstr>
  </property>
  <property fmtid="{D5CDD505-2E9C-101B-9397-08002B2CF9AE}" pid="3" name="KSOProductBuildVer">
    <vt:lpwstr>2052-11.1.0.10700</vt:lpwstr>
  </property>
</Properties>
</file>