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0" r:id="rId3"/>
    <p:sldId id="275" r:id="rId4"/>
    <p:sldId id="265" r:id="rId5"/>
    <p:sldId id="269" r:id="rId6"/>
    <p:sldId id="263" r:id="rId7"/>
    <p:sldId id="271" r:id="rId8"/>
    <p:sldId id="272" r:id="rId9"/>
    <p:sldId id="274" r:id="rId10"/>
    <p:sldId id="273" r:id="rId11"/>
    <p:sldId id="262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40" autoAdjust="0"/>
  </p:normalViewPr>
  <p:slideViewPr>
    <p:cSldViewPr snapToGrid="0">
      <p:cViewPr>
        <p:scale>
          <a:sx n="125" d="100"/>
          <a:sy n="125" d="100"/>
        </p:scale>
        <p:origin x="1614" y="90"/>
      </p:cViewPr>
      <p:guideLst/>
    </p:cSldViewPr>
  </p:slideViewPr>
  <p:notesTextViewPr>
    <p:cViewPr>
      <p:scale>
        <a:sx n="1" d="1"/>
        <a:sy n="1" d="1"/>
      </p:scale>
      <p:origin x="0" y="-167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99D35-EC15-44E3-A347-476CD3DF4BD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6C093-2B92-49AE-990F-2338A31D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分析证书到底是要解决什么问题？</a:t>
            </a:r>
            <a:endParaRPr lang="en-US" altLang="zh-CN" dirty="0"/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PKI</a:t>
            </a:r>
            <a:r>
              <a:rPr lang="zh-CN" altLang="en-US" dirty="0"/>
              <a:t>本身的问题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证书安全事件</a:t>
            </a:r>
            <a:r>
              <a:rPr lang="en-US" altLang="zh-CN" dirty="0"/>
              <a:t>——</a:t>
            </a:r>
            <a:r>
              <a:rPr lang="zh-CN" altLang="en-US" dirty="0"/>
              <a:t>对于数据的大量关联分析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从证书引申出其他问题</a:t>
            </a:r>
            <a:endParaRPr lang="en-US" altLang="zh-CN" dirty="0"/>
          </a:p>
          <a:p>
            <a:r>
              <a:rPr lang="zh-CN" altLang="en-US" dirty="0"/>
              <a:t>通过证书追踪网站、</a:t>
            </a:r>
            <a:r>
              <a:rPr lang="en-US" altLang="zh-CN" dirty="0"/>
              <a:t>IP</a:t>
            </a:r>
            <a:r>
              <a:rPr lang="zh-CN" altLang="en-US" dirty="0"/>
              <a:t>、网络设备等</a:t>
            </a:r>
            <a:endParaRPr lang="en-US" altLang="zh-CN" dirty="0"/>
          </a:p>
          <a:p>
            <a:r>
              <a:rPr lang="zh-CN" altLang="en-US" dirty="0"/>
              <a:t>通过证书对特定</a:t>
            </a:r>
            <a:r>
              <a:rPr lang="en-US" altLang="zh-CN" dirty="0"/>
              <a:t>CA</a:t>
            </a:r>
            <a:r>
              <a:rPr lang="zh-CN" altLang="en-US" dirty="0"/>
              <a:t>分析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信息泄露</a:t>
            </a:r>
            <a:r>
              <a:rPr lang="en-US" altLang="zh-CN" dirty="0"/>
              <a:t>*</a:t>
            </a:r>
          </a:p>
          <a:p>
            <a:r>
              <a:rPr lang="zh-CN" altLang="en-US" dirty="0"/>
              <a:t>发现规则、规则验证</a:t>
            </a:r>
            <a:endParaRPr lang="en-US" altLang="zh-CN" dirty="0"/>
          </a:p>
          <a:p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综述需要有一个好的切入点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*****</a:t>
            </a:r>
          </a:p>
          <a:p>
            <a:r>
              <a:rPr lang="zh-CN" altLang="en-US" dirty="0"/>
              <a:t>找到做研究的套路和风格</a:t>
            </a:r>
            <a:endParaRPr lang="en-US" altLang="zh-CN" dirty="0"/>
          </a:p>
          <a:p>
            <a:r>
              <a:rPr lang="en-US" altLang="zh-CN" dirty="0"/>
              <a:t>*****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研究背景（证书为什么有用）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研究问题（</a:t>
            </a:r>
            <a:r>
              <a:rPr lang="en-US" altLang="zh-CN" dirty="0"/>
              <a:t>**</a:t>
            </a:r>
            <a:r>
              <a:rPr lang="zh-CN" altLang="en-US" dirty="0"/>
              <a:t>优先</a:t>
            </a:r>
            <a:r>
              <a:rPr lang="en-US" altLang="zh-CN" dirty="0"/>
              <a:t>**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研究框架（画图）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核心算法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系统的定位就是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的集成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通过框架确定系统的组成、以及系统需要达到的要求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公有云的平台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规划下学期目标：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综述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系统的壳子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问题的深入思考和成果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6C093-2B92-49AE-990F-2338A31D66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6C093-2B92-49AE-990F-2338A31D66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6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6C093-2B92-49AE-990F-2338A31D66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6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6C093-2B92-49AE-990F-2338A31D66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8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1E9F8E-D57B-4B95-8819-94D265887FE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341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939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6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5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1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1E9F8E-D57B-4B95-8819-94D265887FE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2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DCB2-EE00-4A8A-8ECA-5761423E7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证书测绘系统开发进度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3E2F9-217B-4FA2-AF0E-CC2A28F3A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张天宇</a:t>
            </a:r>
            <a:endParaRPr lang="en-US" altLang="zh-CN" dirty="0"/>
          </a:p>
          <a:p>
            <a:pPr algn="r"/>
            <a:r>
              <a:rPr lang="en-US" dirty="0"/>
              <a:t>2024/02/26</a:t>
            </a:r>
          </a:p>
        </p:txBody>
      </p:sp>
    </p:spTree>
    <p:extLst>
      <p:ext uri="{BB962C8B-B14F-4D97-AF65-F5344CB8AC3E}">
        <p14:creationId xmlns:p14="http://schemas.microsoft.com/office/powerpoint/2010/main" val="17399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5A92-2A94-443E-8E0A-09C0B5C7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数据方便导出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376E-9445-450A-99FA-1A2A5037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对于每一次的扫描，建立独有的证书数据表</a:t>
            </a:r>
            <a:endParaRPr lang="en-US" altLang="zh-CN" dirty="0"/>
          </a:p>
          <a:p>
            <a:r>
              <a:rPr lang="zh-CN" altLang="en-US" dirty="0"/>
              <a:t>虽然会适当重复存储数据，但是保证了数据导出时不用从其他数据表中进行大量的查询</a:t>
            </a:r>
            <a:endParaRPr lang="en-US" altLang="zh-CN" dirty="0"/>
          </a:p>
          <a:p>
            <a:r>
              <a:rPr lang="en-US" altLang="zh-CN" dirty="0" err="1"/>
              <a:t>c</a:t>
            </a:r>
            <a:r>
              <a:rPr lang="en-US" dirty="0" err="1"/>
              <a:t>ert_data</a:t>
            </a:r>
            <a:r>
              <a:rPr lang="en-US" dirty="0"/>
              <a:t>_{time}  </a:t>
            </a:r>
            <a:r>
              <a:rPr lang="zh-CN" altLang="en-US" dirty="0"/>
              <a:t>存放每一次扫描的证书</a:t>
            </a:r>
            <a:r>
              <a:rPr lang="en-US" altLang="zh-CN" dirty="0"/>
              <a:t>sha256</a:t>
            </a:r>
            <a:r>
              <a:rPr lang="zh-CN" altLang="en-US" dirty="0"/>
              <a:t>和</a:t>
            </a:r>
            <a:r>
              <a:rPr lang="en-US" altLang="zh-CN" dirty="0"/>
              <a:t>TEXT</a:t>
            </a:r>
            <a:r>
              <a:rPr lang="zh-CN" altLang="en-US" dirty="0"/>
              <a:t>内容，方便单次扫描数据导出</a:t>
            </a:r>
            <a:endParaRPr lang="en-US" altLang="zh-CN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4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2DDD-7A1D-44FF-BB7A-235FC03E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6360-B57F-4688-8DA4-B4325980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扫描进程状态信息、扫描原始数据：</a:t>
            </a:r>
            <a:endParaRPr lang="en-US" altLang="zh-C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C52741-4C88-4CD9-9B48-72F8071B6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65238"/>
              </p:ext>
            </p:extLst>
          </p:nvPr>
        </p:nvGraphicFramePr>
        <p:xfrm>
          <a:off x="1261872" y="2388279"/>
          <a:ext cx="8925012" cy="297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4574">
                  <a:extLst>
                    <a:ext uri="{9D8B030D-6E8A-4147-A177-3AD203B41FA5}">
                      <a16:colId xmlns:a16="http://schemas.microsoft.com/office/drawing/2014/main" val="2729999856"/>
                    </a:ext>
                  </a:extLst>
                </a:gridCol>
                <a:gridCol w="3616411">
                  <a:extLst>
                    <a:ext uri="{9D8B030D-6E8A-4147-A177-3AD203B41FA5}">
                      <a16:colId xmlns:a16="http://schemas.microsoft.com/office/drawing/2014/main" val="1671063565"/>
                    </a:ext>
                  </a:extLst>
                </a:gridCol>
                <a:gridCol w="2564027">
                  <a:extLst>
                    <a:ext uri="{9D8B030D-6E8A-4147-A177-3AD203B41FA5}">
                      <a16:colId xmlns:a16="http://schemas.microsoft.com/office/drawing/2014/main" val="2688243791"/>
                    </a:ext>
                  </a:extLst>
                </a:gridCol>
              </a:tblGrid>
              <a:tr h="4562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数据表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表格描述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设计原因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978033"/>
                  </a:ext>
                </a:extLst>
              </a:tr>
              <a:tr h="1206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scan_process_status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扫描进程状态信息，如开始时间、当前状态、扫描证书总数量等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数据实时更新，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365525"/>
                  </a:ext>
                </a:extLst>
              </a:tr>
              <a:tr h="11249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scan_data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扫描日期、扫描网站域名以及返回的证书链，按照扫描的日期进行分区，每一个月会进行一次分区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方便之后对域名下的证书进行查找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分区能够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27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77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7B7C-C6CB-4DA5-B31E-D373E948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4A1C-B4FD-4B39-8623-50716E6A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扫描到的证书原始数据，解析后具体内容，元数据：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c</a:t>
            </a:r>
            <a:r>
              <a:rPr lang="en-US" dirty="0" err="1"/>
              <a:t>ert_data</a:t>
            </a:r>
            <a:r>
              <a:rPr lang="en-US" dirty="0"/>
              <a:t>_{time}  </a:t>
            </a:r>
            <a:r>
              <a:rPr lang="zh-CN" altLang="en-US" dirty="0"/>
              <a:t>存放每一次扫描的证书</a:t>
            </a:r>
            <a:r>
              <a:rPr lang="en-US" altLang="zh-CN" dirty="0"/>
              <a:t>sha256</a:t>
            </a:r>
            <a:r>
              <a:rPr lang="zh-CN" altLang="en-US" dirty="0"/>
              <a:t>和</a:t>
            </a:r>
            <a:r>
              <a:rPr lang="en-US" altLang="zh-CN" dirty="0"/>
              <a:t>TEXT</a:t>
            </a:r>
            <a:r>
              <a:rPr lang="zh-CN" altLang="en-US" dirty="0"/>
              <a:t>内容，方便单次扫描数据导出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cert_store_raw</a:t>
            </a:r>
            <a:r>
              <a:rPr lang="en-US" altLang="zh-CN" dirty="0"/>
              <a:t>   </a:t>
            </a:r>
            <a:r>
              <a:rPr lang="zh-CN" altLang="en-US" dirty="0"/>
              <a:t>存放所有证书的</a:t>
            </a:r>
            <a:r>
              <a:rPr lang="en-US" altLang="zh-CN" dirty="0"/>
              <a:t>TEXT</a:t>
            </a:r>
            <a:r>
              <a:rPr lang="zh-CN" altLang="en-US" dirty="0"/>
              <a:t>内容、</a:t>
            </a:r>
            <a:r>
              <a:rPr lang="en-US" altLang="zh-CN" dirty="0"/>
              <a:t>sha256</a:t>
            </a:r>
            <a:r>
              <a:rPr lang="zh-CN" altLang="en-US" dirty="0"/>
              <a:t>，该表作为主字典，用以查询证书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cert_store_content</a:t>
            </a:r>
            <a:r>
              <a:rPr lang="en-US" altLang="zh-CN" dirty="0"/>
              <a:t>  </a:t>
            </a:r>
            <a:r>
              <a:rPr lang="zh-CN" altLang="en-US" dirty="0"/>
              <a:t>存放证书</a:t>
            </a:r>
            <a:r>
              <a:rPr lang="en-US" altLang="zh-CN" dirty="0"/>
              <a:t>sha256</a:t>
            </a:r>
            <a:r>
              <a:rPr lang="zh-CN" altLang="en-US" dirty="0"/>
              <a:t>，以及一些统计用基本信息，按照签发者的</a:t>
            </a:r>
            <a:r>
              <a:rPr lang="en-US" altLang="zh-CN" dirty="0"/>
              <a:t>org name</a:t>
            </a:r>
            <a:r>
              <a:rPr lang="zh-CN" altLang="en-US" dirty="0"/>
              <a:t>来分区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cert_scan_metadata</a:t>
            </a:r>
            <a:r>
              <a:rPr lang="en-US" altLang="zh-CN" dirty="0"/>
              <a:t>  </a:t>
            </a:r>
            <a:r>
              <a:rPr lang="zh-CN" altLang="en-US" dirty="0"/>
              <a:t>统计所有证书的扫描出现时间，以及扫描来源域名，用证书的</a:t>
            </a:r>
            <a:r>
              <a:rPr lang="en-US" altLang="zh-CN" dirty="0"/>
              <a:t>sha256</a:t>
            </a:r>
            <a:r>
              <a:rPr lang="zh-CN" altLang="en-US" dirty="0"/>
              <a:t>来分区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cert_issuer_relation</a:t>
            </a:r>
            <a:r>
              <a:rPr lang="en-US" altLang="zh-CN" dirty="0"/>
              <a:t>  </a:t>
            </a:r>
            <a:r>
              <a:rPr lang="zh-CN" altLang="en-US" dirty="0"/>
              <a:t>统计证书之间的父子关系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259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144E-A838-40D9-BFE0-DF4C3DC8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4070-BDBE-4CF7-85A0-23B010AA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zh-CN" altLang="en-US" dirty="0"/>
              <a:t>对每一次扫描的证书、</a:t>
            </a:r>
            <a:r>
              <a:rPr lang="en-US" altLang="zh-CN" dirty="0"/>
              <a:t>CA</a:t>
            </a:r>
            <a:r>
              <a:rPr lang="zh-CN" altLang="en-US" dirty="0"/>
              <a:t>统计分析结果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cert_stat_result</a:t>
            </a:r>
            <a:r>
              <a:rPr lang="en-US" altLang="zh-CN" dirty="0"/>
              <a:t> </a:t>
            </a:r>
            <a:r>
              <a:rPr lang="zh-CN" altLang="en-US" dirty="0"/>
              <a:t>根据扫描进程</a:t>
            </a:r>
            <a:r>
              <a:rPr lang="en-US" altLang="zh-CN" dirty="0"/>
              <a:t>ID</a:t>
            </a:r>
            <a:r>
              <a:rPr lang="zh-CN" altLang="en-US" dirty="0"/>
              <a:t>来存放证书分析统计信息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ca_stat_result</a:t>
            </a:r>
            <a:r>
              <a:rPr lang="en-US" altLang="zh-CN" dirty="0"/>
              <a:t> </a:t>
            </a:r>
            <a:r>
              <a:rPr lang="zh-CN" altLang="en-US" dirty="0"/>
              <a:t>根据扫描进程</a:t>
            </a:r>
            <a:r>
              <a:rPr lang="en-US" altLang="zh-CN" dirty="0"/>
              <a:t>ID</a:t>
            </a:r>
            <a:r>
              <a:rPr lang="zh-CN" altLang="en-US" dirty="0"/>
              <a:t>来存放</a:t>
            </a:r>
            <a:r>
              <a:rPr lang="en-US" altLang="zh-CN" dirty="0"/>
              <a:t>CA</a:t>
            </a:r>
            <a:r>
              <a:rPr lang="zh-CN" altLang="en-US" dirty="0"/>
              <a:t>分析统计信息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9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F426-5DE8-4DB2-B7CF-A18FC737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9647-9916-4EAE-BE01-C31F3566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证书扫描（初步版本）</a:t>
            </a:r>
            <a:endParaRPr lang="en-US" altLang="zh-CN" dirty="0"/>
          </a:p>
          <a:p>
            <a:pPr lvl="1"/>
            <a:r>
              <a:rPr lang="zh-CN" altLang="en-US" dirty="0"/>
              <a:t>负责管理</a:t>
            </a:r>
            <a:r>
              <a:rPr lang="en-US" altLang="zh-CN" dirty="0"/>
              <a:t>Web-PKI</a:t>
            </a:r>
            <a:r>
              <a:rPr lang="zh-CN" altLang="en-US" dirty="0"/>
              <a:t>扫描进程</a:t>
            </a:r>
            <a:endParaRPr lang="en-US" altLang="zh-CN" dirty="0"/>
          </a:p>
          <a:p>
            <a:pPr lvl="1"/>
            <a:r>
              <a:rPr lang="zh-CN" altLang="en-US" dirty="0"/>
              <a:t>新建自定义扫描进程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证书、</a:t>
            </a:r>
            <a:r>
              <a:rPr lang="en-US" altLang="zh-CN" dirty="0"/>
              <a:t>CA</a:t>
            </a:r>
            <a:r>
              <a:rPr lang="zh-CN" altLang="en-US" dirty="0"/>
              <a:t>分析结果查询（未完成）</a:t>
            </a:r>
            <a:endParaRPr lang="en-US" altLang="zh-CN" dirty="0"/>
          </a:p>
          <a:p>
            <a:pPr lvl="1"/>
            <a:r>
              <a:rPr lang="zh-CN" altLang="en-US" dirty="0"/>
              <a:t>显示每一次扫描的分析结果</a:t>
            </a:r>
            <a:endParaRPr lang="en-US" altLang="zh-CN" dirty="0"/>
          </a:p>
          <a:p>
            <a:pPr lvl="1"/>
            <a:r>
              <a:rPr lang="zh-CN" altLang="en-US" dirty="0"/>
              <a:t>支持单词扫描数据导出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证书查询（初步版本）</a:t>
            </a:r>
            <a:endParaRPr lang="en-US" altLang="zh-CN" dirty="0"/>
          </a:p>
          <a:p>
            <a:pPr lvl="1"/>
            <a:r>
              <a:rPr lang="zh-CN" altLang="en-US" dirty="0"/>
              <a:t>提供查询界面</a:t>
            </a:r>
            <a:endParaRPr lang="en-US" altLang="zh-CN" dirty="0"/>
          </a:p>
          <a:p>
            <a:pPr lvl="1"/>
            <a:r>
              <a:rPr lang="zh-CN" altLang="en-US" dirty="0"/>
              <a:t>显示证书的具体内容以及证书之间的关系等信息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4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F426-5DE8-4DB2-B7CF-A18FC737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9647-9916-4EAE-BE01-C31F3566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altLang="zh-CN" dirty="0"/>
              <a:t>CA</a:t>
            </a:r>
            <a:r>
              <a:rPr lang="zh-CN" altLang="en-US" dirty="0"/>
              <a:t>查询（未完成）</a:t>
            </a:r>
            <a:endParaRPr lang="en-US" altLang="zh-CN" dirty="0"/>
          </a:p>
          <a:p>
            <a:pPr lvl="1"/>
            <a:r>
              <a:rPr lang="zh-CN" altLang="en-US" dirty="0"/>
              <a:t>提供查询界面</a:t>
            </a:r>
            <a:endParaRPr lang="en-US" altLang="zh-CN" dirty="0"/>
          </a:p>
          <a:p>
            <a:pPr lvl="1"/>
            <a:r>
              <a:rPr lang="zh-CN" altLang="en-US" dirty="0"/>
              <a:t>显示</a:t>
            </a:r>
            <a:r>
              <a:rPr lang="en-US" altLang="zh-CN" dirty="0"/>
              <a:t>CA</a:t>
            </a:r>
            <a:r>
              <a:rPr lang="zh-CN" altLang="en-US" dirty="0"/>
              <a:t>的基本信息、</a:t>
            </a:r>
            <a:r>
              <a:rPr lang="en-US" altLang="zh-CN" dirty="0"/>
              <a:t>CA</a:t>
            </a:r>
            <a:r>
              <a:rPr lang="zh-CN" altLang="en-US" dirty="0"/>
              <a:t>之间的关系等</a:t>
            </a:r>
            <a:endParaRPr lang="en-US" altLang="zh-CN" dirty="0"/>
          </a:p>
          <a:p>
            <a:r>
              <a:rPr lang="en-US" dirty="0"/>
              <a:t>5. </a:t>
            </a:r>
            <a:r>
              <a:rPr lang="zh-CN" altLang="en-US" dirty="0"/>
              <a:t>域名、</a:t>
            </a:r>
            <a:r>
              <a:rPr lang="en-US" altLang="zh-CN" dirty="0"/>
              <a:t>IP</a:t>
            </a:r>
            <a:r>
              <a:rPr lang="zh-CN" altLang="en-US" dirty="0"/>
              <a:t>查询（未完成）</a:t>
            </a:r>
            <a:endParaRPr lang="en-US" altLang="zh-CN" dirty="0"/>
          </a:p>
          <a:p>
            <a:pPr lvl="1"/>
            <a:r>
              <a:rPr lang="zh-CN" altLang="en-US" dirty="0"/>
              <a:t>提供查询界面</a:t>
            </a:r>
            <a:endParaRPr lang="en-US" altLang="zh-CN" dirty="0"/>
          </a:p>
          <a:p>
            <a:pPr lvl="1"/>
            <a:r>
              <a:rPr lang="zh-CN" altLang="en-US" dirty="0"/>
              <a:t>显示从域名或</a:t>
            </a:r>
            <a:r>
              <a:rPr lang="en-US" altLang="zh-CN" dirty="0"/>
              <a:t>IP</a:t>
            </a:r>
            <a:r>
              <a:rPr lang="zh-CN" altLang="en-US" dirty="0"/>
              <a:t>处获得的证书，显示链接错误信息等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956F-C4E8-47E4-8A13-A8BD4AD8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证书扫描设计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3489-E539-4091-9040-14B5D696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支持三种扫描方式：</a:t>
            </a:r>
            <a:endParaRPr lang="en-US" altLang="zh-CN" dirty="0"/>
          </a:p>
          <a:p>
            <a:pPr lvl="1"/>
            <a:r>
              <a:rPr lang="zh-CN" altLang="en-US" dirty="0"/>
              <a:t>提供域名列表扫描</a:t>
            </a:r>
            <a:endParaRPr lang="en-US" altLang="zh-CN" dirty="0"/>
          </a:p>
          <a:p>
            <a:pPr lvl="1"/>
            <a:r>
              <a:rPr lang="zh-CN" altLang="en-US" dirty="0"/>
              <a:t>提供</a:t>
            </a:r>
            <a:r>
              <a:rPr lang="en-US" altLang="zh-CN" dirty="0"/>
              <a:t>IPv4</a:t>
            </a:r>
            <a:r>
              <a:rPr lang="zh-CN" altLang="en-US" dirty="0"/>
              <a:t>区域扫描</a:t>
            </a:r>
            <a:endParaRPr lang="en-US" altLang="zh-CN" dirty="0"/>
          </a:p>
          <a:p>
            <a:pPr lvl="1"/>
            <a:r>
              <a:rPr lang="zh-CN" altLang="en-US" dirty="0"/>
              <a:t>提供</a:t>
            </a:r>
            <a:r>
              <a:rPr lang="en-US" altLang="zh-CN" dirty="0"/>
              <a:t>CT</a:t>
            </a:r>
            <a:r>
              <a:rPr lang="zh-CN" altLang="en-US" dirty="0"/>
              <a:t>日志扫描</a:t>
            </a:r>
            <a:endParaRPr lang="en-US" altLang="zh-CN" dirty="0"/>
          </a:p>
          <a:p>
            <a:pPr lvl="1"/>
            <a:r>
              <a:rPr lang="zh-CN" altLang="en-US" dirty="0"/>
              <a:t>（目前阶段仅支持域名扫描）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可自定义扫描参数，支持多个扫描进程同时运行（开发模式中只允许同时存在一个进程）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可实时观察到所有扫描进程的状态，并随时终止扫描进程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1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0C3A-F751-4558-AA87-9E8C8A6F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证书查询设计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0B14-DC7B-4996-9041-E5B22CD1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提供多种查询参数，如</a:t>
            </a:r>
            <a:r>
              <a:rPr lang="en-US" altLang="zh-CN" dirty="0"/>
              <a:t>SHA256</a:t>
            </a:r>
            <a:r>
              <a:rPr lang="zh-CN" altLang="en-US" dirty="0"/>
              <a:t>、域名、有效期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选择证书可以查看具体信息：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证书基本内容解析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证书的历史扫描记录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证书验证所有可能的证书链（暂未实现）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证书的吊销状态历史记录（暂未实现）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330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2DDD-7A1D-44FF-BB7A-235FC03E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6360-B57F-4688-8DA4-B4325980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由于后期的整体数据量会比较庞大，数据存储的设计需要满足以下几个要求：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对于证书、域名、</a:t>
            </a:r>
            <a:r>
              <a:rPr lang="en-US" altLang="zh-CN" dirty="0"/>
              <a:t>CA</a:t>
            </a:r>
            <a:r>
              <a:rPr lang="zh-CN" altLang="en-US" dirty="0"/>
              <a:t>等信息的查询要尽可能快速；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尽可能节省存储空间，不重复存放大量的数据，比如证书的原始</a:t>
            </a:r>
            <a:r>
              <a:rPr lang="en-US" altLang="zh-CN" dirty="0"/>
              <a:t>PEM</a:t>
            </a:r>
            <a:r>
              <a:rPr lang="zh-CN" altLang="en-US" dirty="0"/>
              <a:t>数据等；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数据方便导出，且导出时尽量不做大量的查询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46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2AC5-C698-48E2-AE0B-62639AE1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D053-C87C-415E-89CC-46A2C8AF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BD362-3F83-45E5-88DD-CE5E3D055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17012"/>
              </p:ext>
            </p:extLst>
          </p:nvPr>
        </p:nvGraphicFramePr>
        <p:xfrm>
          <a:off x="1097046" y="2062528"/>
          <a:ext cx="8925012" cy="4263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62506">
                  <a:extLst>
                    <a:ext uri="{9D8B030D-6E8A-4147-A177-3AD203B41FA5}">
                      <a16:colId xmlns:a16="http://schemas.microsoft.com/office/drawing/2014/main" val="2729999856"/>
                    </a:ext>
                  </a:extLst>
                </a:gridCol>
                <a:gridCol w="4462506">
                  <a:extLst>
                    <a:ext uri="{9D8B030D-6E8A-4147-A177-3AD203B41FA5}">
                      <a16:colId xmlns:a16="http://schemas.microsoft.com/office/drawing/2014/main" val="1671063565"/>
                    </a:ext>
                  </a:extLst>
                </a:gridCol>
              </a:tblGrid>
              <a:tr h="7759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需要存储数据类别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数据举例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978033"/>
                  </a:ext>
                </a:extLst>
              </a:tr>
              <a:tr h="7877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扫描进程状态信息、扫描原始数据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扫描进度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扫描错误信息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365525"/>
                  </a:ext>
                </a:extLst>
              </a:tr>
              <a:tr h="1124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证书相关数据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证书原始数据</a:t>
                      </a:r>
                    </a:p>
                    <a:p>
                      <a:pPr algn="ctr"/>
                      <a:r>
                        <a:rPr lang="zh-CN" altLang="en-US" sz="2000" dirty="0"/>
                        <a:t>证书解析后基本信息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证书何时何处被扫描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275966"/>
                  </a:ext>
                </a:extLst>
              </a:tr>
              <a:tr h="7874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每一次扫描的证书、</a:t>
                      </a:r>
                      <a:r>
                        <a:rPr lang="en-US" altLang="zh-CN" sz="2000" dirty="0"/>
                        <a:t>CA</a:t>
                      </a:r>
                      <a:r>
                        <a:rPr lang="zh-CN" altLang="en-US" sz="2000" dirty="0"/>
                        <a:t>数据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单次扫描获得证书集合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统计分析结果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9049"/>
                  </a:ext>
                </a:extLst>
              </a:tr>
              <a:tr h="78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CA</a:t>
                      </a:r>
                      <a:r>
                        <a:rPr lang="zh-CN" altLang="en-US" sz="2000" dirty="0"/>
                        <a:t>整体分析</a:t>
                      </a:r>
                      <a:endParaRPr lang="en-US" altLang="zh-C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CA</a:t>
                      </a:r>
                      <a:r>
                        <a:rPr lang="zh-CN" altLang="en-US" sz="2000" dirty="0"/>
                        <a:t>签发证书的数量、质量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en-US" altLang="zh-CN" sz="2000" dirty="0"/>
                        <a:t>CA</a:t>
                      </a:r>
                      <a:r>
                        <a:rPr lang="zh-CN" altLang="en-US" sz="2000" dirty="0"/>
                        <a:t>之间的关系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71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55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2D94-006C-4423-98F2-7F1A793B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快速查询设计理念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4524-215F-49FA-9F65-4B1CEAE1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在存储单次扫描证书数据的基础上，建立证书总表，以方便证书的查询：</a:t>
            </a:r>
            <a:endParaRPr lang="en-US" altLang="zh-CN" dirty="0"/>
          </a:p>
          <a:p>
            <a:pPr lvl="1"/>
            <a:r>
              <a:rPr lang="zh-CN" altLang="en-US" dirty="0"/>
              <a:t>有两个总表，名称为</a:t>
            </a:r>
            <a:r>
              <a:rPr lang="en-US" altLang="zh-CN" dirty="0" err="1"/>
              <a:t>cert_store_content</a:t>
            </a:r>
            <a:r>
              <a:rPr lang="zh-CN" altLang="en-US" dirty="0"/>
              <a:t>和</a:t>
            </a:r>
            <a:r>
              <a:rPr lang="en-US" altLang="zh-CN" dirty="0" err="1"/>
              <a:t>cert_store_raw</a:t>
            </a:r>
            <a:endParaRPr lang="en-US" altLang="zh-CN" dirty="0"/>
          </a:p>
          <a:p>
            <a:pPr lvl="1"/>
            <a:r>
              <a:rPr lang="en-US" altLang="zh-CN" dirty="0" err="1"/>
              <a:t>cert_store_content</a:t>
            </a:r>
            <a:r>
              <a:rPr lang="zh-CN" altLang="en-US" dirty="0"/>
              <a:t>存放证书的部分解析信息，如域名、有效期、签发者等，方便用户查询定位</a:t>
            </a:r>
            <a:endParaRPr lang="en-US" altLang="zh-CN" dirty="0"/>
          </a:p>
          <a:p>
            <a:pPr lvl="1"/>
            <a:r>
              <a:rPr lang="en-US" altLang="zh-CN" dirty="0" err="1"/>
              <a:t>cert_store_raw</a:t>
            </a:r>
            <a:r>
              <a:rPr lang="zh-CN" altLang="en-US" dirty="0"/>
              <a:t>存放证书原始数据，如果用户想查看具体内容，可以返回给前端进行内容显示</a:t>
            </a:r>
            <a:endParaRPr lang="en-US" altLang="zh-CN" dirty="0"/>
          </a:p>
          <a:p>
            <a:pPr lvl="1"/>
            <a:r>
              <a:rPr lang="zh-CN" altLang="en-US" dirty="0"/>
              <a:t>使用证书的唯一</a:t>
            </a:r>
            <a:r>
              <a:rPr lang="en-US" altLang="zh-CN" dirty="0"/>
              <a:t>SHA256</a:t>
            </a:r>
            <a:r>
              <a:rPr lang="zh-CN" altLang="en-US" dirty="0"/>
              <a:t>设立数据库索引，加快查询速度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存储所有的原始的扫描数据，以方便域名查询：</a:t>
            </a:r>
            <a:endParaRPr lang="en-US" altLang="zh-CN" dirty="0"/>
          </a:p>
          <a:p>
            <a:pPr lvl="1"/>
            <a:r>
              <a:rPr lang="en-US" sz="1600" dirty="0" err="1"/>
              <a:t>scan_data</a:t>
            </a:r>
            <a:r>
              <a:rPr lang="zh-CN" altLang="en-US" sz="1600" dirty="0"/>
              <a:t>表存放了所有扫描日志，包括扫描日期、扫描网站域名以及返回的证书链</a:t>
            </a:r>
            <a:endParaRPr lang="en-US" altLang="zh-CN" sz="1600" dirty="0"/>
          </a:p>
          <a:p>
            <a:pPr lvl="1"/>
            <a:r>
              <a:rPr lang="zh-CN" altLang="en-US" dirty="0"/>
              <a:t>该表后期会非常庞大，所以</a:t>
            </a:r>
            <a:r>
              <a:rPr lang="zh-CN" altLang="en-US" sz="1600" dirty="0"/>
              <a:t>按照扫描的日期进行分区，每一个月会进行一次分区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185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2D63-3B6E-44E5-B6AA-5C2B16BD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减小存储空间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FE73-8BB1-47DD-B9C3-8B13EE42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区分证书固有信息和非固有信息：</a:t>
            </a:r>
            <a:endParaRPr lang="en-US" altLang="zh-CN" dirty="0"/>
          </a:p>
          <a:p>
            <a:pPr lvl="1"/>
            <a:r>
              <a:rPr lang="zh-CN" altLang="en-US" sz="1800" dirty="0"/>
              <a:t>固有信息：一个特定证书的原始数据和解析内容</a:t>
            </a:r>
            <a:endParaRPr lang="en-US" altLang="zh-CN" sz="1800" dirty="0"/>
          </a:p>
          <a:p>
            <a:pPr lvl="1"/>
            <a:r>
              <a:rPr lang="zh-CN" altLang="en-US" sz="1800" dirty="0"/>
              <a:t>非固有信息：该证书被扫描到的时间、返回证书的网站等</a:t>
            </a:r>
            <a:endParaRPr lang="en-US" altLang="zh-CN" sz="1800" dirty="0"/>
          </a:p>
          <a:p>
            <a:pPr lvl="1"/>
            <a:r>
              <a:rPr lang="zh-CN" altLang="en-US" sz="1800" dirty="0"/>
              <a:t>只存储一次固有信息，用证书的唯一</a:t>
            </a:r>
            <a:r>
              <a:rPr lang="en-US" altLang="zh-CN" sz="1800" dirty="0"/>
              <a:t>SHA256</a:t>
            </a:r>
            <a:r>
              <a:rPr lang="zh-CN" altLang="en-US" sz="1800" dirty="0"/>
              <a:t>来关联证书的固有与非固有信息</a:t>
            </a:r>
            <a:endParaRPr lang="en-US" altLang="zh-CN" sz="1800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lvl="1"/>
            <a:r>
              <a:rPr lang="zh-CN" altLang="en-US" dirty="0"/>
              <a:t>上文提到的 </a:t>
            </a:r>
            <a:r>
              <a:rPr lang="en-US" altLang="zh-CN" dirty="0" err="1"/>
              <a:t>cert_store_raw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cert_store_content</a:t>
            </a:r>
            <a:r>
              <a:rPr lang="en-US" altLang="zh-CN" dirty="0"/>
              <a:t>  </a:t>
            </a:r>
            <a:r>
              <a:rPr lang="zh-CN" altLang="en-US" dirty="0"/>
              <a:t>属于证书的固有信息，一个特定的证书只会有一条记录</a:t>
            </a:r>
            <a:endParaRPr lang="en-US" altLang="zh-CN" dirty="0"/>
          </a:p>
          <a:p>
            <a:pPr lvl="1"/>
            <a:r>
              <a:rPr lang="en-US" altLang="zh-CN" dirty="0" err="1"/>
              <a:t>cert_scan_metadata</a:t>
            </a:r>
            <a:r>
              <a:rPr lang="en-US" altLang="zh-CN" dirty="0"/>
              <a:t>  </a:t>
            </a:r>
            <a:r>
              <a:rPr lang="zh-CN" altLang="en-US" dirty="0"/>
              <a:t>统计所有证书的扫描出现时间，以及扫描来源域名；</a:t>
            </a:r>
            <a:r>
              <a:rPr lang="en-US" altLang="zh-CN" dirty="0" err="1"/>
              <a:t>cert_issuer_relation</a:t>
            </a:r>
            <a:r>
              <a:rPr lang="en-US" altLang="zh-CN" dirty="0"/>
              <a:t>  </a:t>
            </a:r>
            <a:r>
              <a:rPr lang="zh-CN" altLang="en-US" dirty="0"/>
              <a:t>统计证书之间的父子关系</a:t>
            </a:r>
            <a:br>
              <a:rPr lang="en-US" altLang="zh-CN" dirty="0"/>
            </a:br>
            <a:r>
              <a:rPr lang="zh-CN" altLang="en-US" dirty="0"/>
              <a:t>这两类属于非固有信息，一个证书会有多条记录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805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3256</TotalTime>
  <Words>1187</Words>
  <Application>Microsoft Office PowerPoint</Application>
  <PresentationFormat>Widescreen</PresentationFormat>
  <Paragraphs>145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证书测绘系统开发进度</vt:lpstr>
      <vt:lpstr>系统模块设计</vt:lpstr>
      <vt:lpstr>系统模块设计</vt:lpstr>
      <vt:lpstr>证书扫描设计</vt:lpstr>
      <vt:lpstr>证书查询设计</vt:lpstr>
      <vt:lpstr>数据存储设计</vt:lpstr>
      <vt:lpstr>数据存储设计</vt:lpstr>
      <vt:lpstr>快速查询设计理念</vt:lpstr>
      <vt:lpstr>减小存储空间</vt:lpstr>
      <vt:lpstr>数据方便导出</vt:lpstr>
      <vt:lpstr>数据存储设计</vt:lpstr>
      <vt:lpstr>数据存储设计</vt:lpstr>
      <vt:lpstr>数据存储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证书测绘系统开发进度</dc:title>
  <dc:creator>张 天宇</dc:creator>
  <cp:lastModifiedBy>张 天宇</cp:lastModifiedBy>
  <cp:revision>40</cp:revision>
  <dcterms:created xsi:type="dcterms:W3CDTF">2024-01-29T12:08:21Z</dcterms:created>
  <dcterms:modified xsi:type="dcterms:W3CDTF">2024-02-26T10:40:50Z</dcterms:modified>
</cp:coreProperties>
</file>