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tiff" ContentType="image/tiff"/>
  <Default Extension="emf" ContentType="image/x-emf"/>
  <Default Extension="xlsx" ContentType="application/vnd.openxmlformats-officedocument.spreadsheetml.sheet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56" r:id="rId2"/>
    <p:sldId id="277" r:id="rId3"/>
    <p:sldId id="280" r:id="rId4"/>
    <p:sldId id="325" r:id="rId5"/>
    <p:sldId id="326" r:id="rId6"/>
    <p:sldId id="281" r:id="rId7"/>
    <p:sldId id="327" r:id="rId8"/>
    <p:sldId id="328" r:id="rId9"/>
    <p:sldId id="300" r:id="rId10"/>
    <p:sldId id="323" r:id="rId11"/>
    <p:sldId id="324" r:id="rId12"/>
    <p:sldId id="322" r:id="rId13"/>
    <p:sldId id="301" r:id="rId14"/>
    <p:sldId id="305" r:id="rId15"/>
    <p:sldId id="329" r:id="rId16"/>
    <p:sldId id="330" r:id="rId17"/>
    <p:sldId id="331" r:id="rId18"/>
    <p:sldId id="332" r:id="rId19"/>
    <p:sldId id="333" r:id="rId20"/>
    <p:sldId id="338" r:id="rId21"/>
    <p:sldId id="335" r:id="rId22"/>
    <p:sldId id="337" r:id="rId23"/>
    <p:sldId id="336" r:id="rId24"/>
    <p:sldId id="287" r:id="rId25"/>
    <p:sldId id="297" r:id="rId26"/>
    <p:sldId id="307" r:id="rId27"/>
    <p:sldId id="308" r:id="rId28"/>
    <p:sldId id="309" r:id="rId29"/>
    <p:sldId id="314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>
          <p15:clr>
            <a:srgbClr val="A4A3A4"/>
          </p15:clr>
        </p15:guide>
        <p15:guide id="2" pos="130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47" autoAdjust="0"/>
    <p:restoredTop sz="94133" autoAdjust="0"/>
  </p:normalViewPr>
  <p:slideViewPr>
    <p:cSldViewPr snapToGrid="0">
      <p:cViewPr>
        <p:scale>
          <a:sx n="72" d="100"/>
          <a:sy n="72" d="100"/>
        </p:scale>
        <p:origin x="-2128" y="-296"/>
      </p:cViewPr>
      <p:guideLst>
        <p:guide orient="horz"/>
        <p:guide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327" d="100"/>
        <a:sy n="327" d="100"/>
      </p:scale>
      <p:origin x="0" y="3604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notesMaster" Target="notesMasters/notesMaster1.xml"/><Relationship Id="rId32" Type="http://schemas.openxmlformats.org/officeDocument/2006/relationships/handoutMaster" Target="handoutMasters/handout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interSettings" Target="printerSettings/printerSettings1.bin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sz="1800" b="0" dirty="0" smtClean="0"/>
              <a:t>TID Probability Distribution</a:t>
            </a:r>
            <a:endParaRPr lang="en-US" sz="1800" b="0" dirty="0"/>
          </a:p>
        </c:rich>
      </c:tx>
      <c:layout>
        <c:manualLayout>
          <c:xMode val="edge"/>
          <c:yMode val="edge"/>
          <c:x val="0.339047040240006"/>
          <c:y val="0.0788356136872355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0660096857977572"/>
          <c:y val="0.2244496295566"/>
          <c:w val="0.913529630317206"/>
          <c:h val="0.534298056313239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0"/>
          <c:cat>
            <c:numRef>
              <c:f>Sheet1!$A$2:$A$6</c:f>
              <c:numCache>
                <c:formatCode>General</c:formatCode>
                <c:ptCount val="5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  <c:pt idx="4">
                  <c:v>4.0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30.0</c:v>
                </c:pt>
                <c:pt idx="1">
                  <c:v>30.0</c:v>
                </c:pt>
                <c:pt idx="2">
                  <c:v>20.0</c:v>
                </c:pt>
                <c:pt idx="3">
                  <c:v>10.0</c:v>
                </c:pt>
                <c:pt idx="4">
                  <c:v>10.0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33001544"/>
        <c:axId val="233004520"/>
      </c:barChart>
      <c:catAx>
        <c:axId val="23300154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233004520"/>
        <c:crosses val="autoZero"/>
        <c:auto val="1"/>
        <c:lblAlgn val="ctr"/>
        <c:lblOffset val="100"/>
        <c:noMultiLvlLbl val="0"/>
      </c:catAx>
      <c:valAx>
        <c:axId val="23300452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23300154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300A020-8E48-4648-8E03-E3B9260442CA}" type="doc">
      <dgm:prSet loTypeId="urn:microsoft.com/office/officeart/2005/8/layout/hierarchy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B8A601F-C762-554E-91BC-3D877886DD53}">
      <dgm:prSet custT="1"/>
      <dgm:spPr>
        <a:solidFill>
          <a:srgbClr val="C0504D"/>
        </a:solidFill>
      </dgm:spPr>
      <dgm:t>
        <a:bodyPr/>
        <a:lstStyle/>
        <a:p>
          <a:pPr rtl="0"/>
          <a:r>
            <a:rPr lang="en-US" sz="2400" dirty="0" smtClean="0"/>
            <a:t>“When was your last negative HIV test?”</a:t>
          </a:r>
          <a:endParaRPr lang="en-US" sz="2400" dirty="0"/>
        </a:p>
      </dgm:t>
    </dgm:pt>
    <dgm:pt modelId="{09FB2715-B174-5D46-90DE-708D81011035}" type="parTrans" cxnId="{EA73812B-DCF0-C844-9E55-2D13E03184A6}">
      <dgm:prSet/>
      <dgm:spPr/>
      <dgm:t>
        <a:bodyPr/>
        <a:lstStyle/>
        <a:p>
          <a:endParaRPr lang="en-US"/>
        </a:p>
      </dgm:t>
    </dgm:pt>
    <dgm:pt modelId="{E457C128-D030-8E4C-BFF7-5A18394475D6}" type="sibTrans" cxnId="{EA73812B-DCF0-C844-9E55-2D13E03184A6}">
      <dgm:prSet/>
      <dgm:spPr/>
      <dgm:t>
        <a:bodyPr/>
        <a:lstStyle/>
        <a:p>
          <a:endParaRPr lang="en-US"/>
        </a:p>
      </dgm:t>
    </dgm:pt>
    <dgm:pt modelId="{5AB598E8-FAD6-AD4D-A189-ACBD7E058256}">
      <dgm:prSet/>
      <dgm:spPr/>
      <dgm:t>
        <a:bodyPr/>
        <a:lstStyle/>
        <a:p>
          <a:pPr rtl="0"/>
          <a:r>
            <a:rPr lang="en-US" dirty="0" smtClean="0"/>
            <a:t>Previous test exists</a:t>
          </a:r>
          <a:endParaRPr lang="en-US" dirty="0"/>
        </a:p>
      </dgm:t>
    </dgm:pt>
    <dgm:pt modelId="{CDB4B2AB-5C04-E444-A5CD-DA20454191A7}" type="parTrans" cxnId="{875F253C-5EA3-6C4C-843D-AC53D2308BC1}">
      <dgm:prSet/>
      <dgm:spPr/>
      <dgm:t>
        <a:bodyPr/>
        <a:lstStyle/>
        <a:p>
          <a:endParaRPr lang="en-US"/>
        </a:p>
      </dgm:t>
    </dgm:pt>
    <dgm:pt modelId="{E1115372-E135-8F4E-8D56-D60D5A45649A}" type="sibTrans" cxnId="{875F253C-5EA3-6C4C-843D-AC53D2308BC1}">
      <dgm:prSet/>
      <dgm:spPr/>
      <dgm:t>
        <a:bodyPr/>
        <a:lstStyle/>
        <a:p>
          <a:endParaRPr lang="en-US"/>
        </a:p>
      </dgm:t>
    </dgm:pt>
    <dgm:pt modelId="{729813E2-C7B5-D54F-BBEC-A943A6E165DF}">
      <dgm:prSet/>
      <dgm:spPr/>
      <dgm:t>
        <a:bodyPr/>
        <a:lstStyle/>
        <a:p>
          <a:pPr rtl="0"/>
          <a:r>
            <a:rPr lang="en-US" dirty="0" smtClean="0"/>
            <a:t>No previous test</a:t>
          </a:r>
          <a:endParaRPr lang="en-US" dirty="0"/>
        </a:p>
      </dgm:t>
    </dgm:pt>
    <dgm:pt modelId="{FB2EC30B-93D5-A646-A9A4-AE8AF909C6C7}" type="parTrans" cxnId="{B56731BF-1C33-9A49-8077-875FB7117564}">
      <dgm:prSet/>
      <dgm:spPr/>
      <dgm:t>
        <a:bodyPr/>
        <a:lstStyle/>
        <a:p>
          <a:endParaRPr lang="en-US"/>
        </a:p>
      </dgm:t>
    </dgm:pt>
    <dgm:pt modelId="{E14ED673-B3AE-3840-BE30-2091D4F8E3B4}" type="sibTrans" cxnId="{B56731BF-1C33-9A49-8077-875FB7117564}">
      <dgm:prSet/>
      <dgm:spPr/>
      <dgm:t>
        <a:bodyPr/>
        <a:lstStyle/>
        <a:p>
          <a:endParaRPr lang="en-US"/>
        </a:p>
      </dgm:t>
    </dgm:pt>
    <dgm:pt modelId="{3D7D12C0-C8AE-9141-B63D-0A807FB0025D}">
      <dgm:prSet/>
      <dgm:spPr/>
      <dgm:t>
        <a:bodyPr/>
        <a:lstStyle/>
        <a:p>
          <a:pPr rtl="0"/>
          <a:r>
            <a:rPr lang="en-US" dirty="0" smtClean="0"/>
            <a:t>Missing</a:t>
          </a:r>
          <a:endParaRPr lang="en-US" dirty="0"/>
        </a:p>
      </dgm:t>
    </dgm:pt>
    <dgm:pt modelId="{4F2CD394-0636-8B46-92F6-1BEA21CBB1BB}" type="parTrans" cxnId="{F98B517A-0A57-964C-A5A7-A24188FE9105}">
      <dgm:prSet/>
      <dgm:spPr/>
      <dgm:t>
        <a:bodyPr/>
        <a:lstStyle/>
        <a:p>
          <a:endParaRPr lang="en-US"/>
        </a:p>
      </dgm:t>
    </dgm:pt>
    <dgm:pt modelId="{9866EF6E-6CC3-9848-A399-2D9ADB6CFA7A}" type="sibTrans" cxnId="{F98B517A-0A57-964C-A5A7-A24188FE9105}">
      <dgm:prSet/>
      <dgm:spPr/>
      <dgm:t>
        <a:bodyPr/>
        <a:lstStyle/>
        <a:p>
          <a:endParaRPr lang="en-US"/>
        </a:p>
      </dgm:t>
    </dgm:pt>
    <dgm:pt modelId="{289AFCCF-EAD4-F949-9C59-20B11F954E4F}">
      <dgm:prSet/>
      <dgm:spPr/>
      <dgm:t>
        <a:bodyPr/>
        <a:lstStyle/>
        <a:p>
          <a:pPr rtl="0"/>
          <a:r>
            <a:rPr lang="en-US" dirty="0" smtClean="0"/>
            <a:t>Start date = date provided</a:t>
          </a:r>
          <a:endParaRPr lang="en-US" dirty="0"/>
        </a:p>
      </dgm:t>
    </dgm:pt>
    <dgm:pt modelId="{C432F85A-77E1-7748-A775-BE172F944931}" type="parTrans" cxnId="{42533354-AB05-6348-8565-88920521557E}">
      <dgm:prSet/>
      <dgm:spPr/>
      <dgm:t>
        <a:bodyPr/>
        <a:lstStyle/>
        <a:p>
          <a:endParaRPr lang="en-US"/>
        </a:p>
      </dgm:t>
    </dgm:pt>
    <dgm:pt modelId="{966DC6BE-9366-F84A-B4A5-C71D4D3AED35}" type="sibTrans" cxnId="{42533354-AB05-6348-8565-88920521557E}">
      <dgm:prSet/>
      <dgm:spPr/>
      <dgm:t>
        <a:bodyPr/>
        <a:lstStyle/>
        <a:p>
          <a:endParaRPr lang="en-US"/>
        </a:p>
      </dgm:t>
    </dgm:pt>
    <dgm:pt modelId="{0322BF2C-699C-424F-98FB-9EC021979CA7}">
      <dgm:prSet/>
      <dgm:spPr/>
      <dgm:t>
        <a:bodyPr/>
        <a:lstStyle/>
        <a:p>
          <a:pPr rtl="0"/>
          <a:r>
            <a:rPr lang="en-US" dirty="0" smtClean="0"/>
            <a:t>Start date = age 16 or age-18 </a:t>
          </a:r>
          <a:r>
            <a:rPr lang="en-US" dirty="0" err="1" smtClean="0"/>
            <a:t>yrs</a:t>
          </a:r>
          <a:endParaRPr lang="en-US" dirty="0"/>
        </a:p>
      </dgm:t>
    </dgm:pt>
    <dgm:pt modelId="{F70BB6B2-B675-854F-9FEF-D09C81627A1B}" type="parTrans" cxnId="{D0D86A9B-1EB7-6242-9090-A0DA9726D2AC}">
      <dgm:prSet/>
      <dgm:spPr/>
      <dgm:t>
        <a:bodyPr/>
        <a:lstStyle/>
        <a:p>
          <a:endParaRPr lang="en-US"/>
        </a:p>
      </dgm:t>
    </dgm:pt>
    <dgm:pt modelId="{6072BE6B-E810-6842-969A-66366C8EF793}" type="sibTrans" cxnId="{D0D86A9B-1EB7-6242-9090-A0DA9726D2AC}">
      <dgm:prSet/>
      <dgm:spPr/>
      <dgm:t>
        <a:bodyPr/>
        <a:lstStyle/>
        <a:p>
          <a:endParaRPr lang="en-US"/>
        </a:p>
      </dgm:t>
    </dgm:pt>
    <dgm:pt modelId="{467DA529-B2D2-5142-8F6C-0D954124DB58}">
      <dgm:prSet/>
      <dgm:spPr/>
      <dgm:t>
        <a:bodyPr/>
        <a:lstStyle/>
        <a:p>
          <a:pPr rtl="0"/>
          <a:r>
            <a:rPr lang="en-US" dirty="0" smtClean="0"/>
            <a:t>2 data inclusion options</a:t>
          </a:r>
          <a:endParaRPr lang="en-US" dirty="0"/>
        </a:p>
      </dgm:t>
    </dgm:pt>
    <dgm:pt modelId="{95B9E49F-626E-5D4C-B9EF-4700DE7D39BA}" type="parTrans" cxnId="{0AE87C78-40E8-1F4E-94D7-A4283C68E31E}">
      <dgm:prSet/>
      <dgm:spPr/>
      <dgm:t>
        <a:bodyPr/>
        <a:lstStyle/>
        <a:p>
          <a:endParaRPr lang="en-US"/>
        </a:p>
      </dgm:t>
    </dgm:pt>
    <dgm:pt modelId="{4B09271C-2E81-C648-AE7A-0C86E911A423}" type="sibTrans" cxnId="{0AE87C78-40E8-1F4E-94D7-A4283C68E31E}">
      <dgm:prSet/>
      <dgm:spPr/>
      <dgm:t>
        <a:bodyPr/>
        <a:lstStyle/>
        <a:p>
          <a:endParaRPr lang="en-US"/>
        </a:p>
      </dgm:t>
    </dgm:pt>
    <dgm:pt modelId="{E098FCC8-395E-7745-969F-9C9150FE5613}" type="pres">
      <dgm:prSet presAssocID="{2300A020-8E48-4648-8E03-E3B9260442CA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DAFBA88-501C-B54B-86CD-428F228E2CBE}" type="pres">
      <dgm:prSet presAssocID="{CB8A601F-C762-554E-91BC-3D877886DD53}" presName="root1" presStyleCnt="0"/>
      <dgm:spPr/>
    </dgm:pt>
    <dgm:pt modelId="{48724216-7DBA-4345-B77E-7129B9A53DED}" type="pres">
      <dgm:prSet presAssocID="{CB8A601F-C762-554E-91BC-3D877886DD53}" presName="LevelOneTextNode" presStyleLbl="node0" presStyleIdx="0" presStyleCnt="1" custScaleX="123166" custScaleY="18915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9A1D829-CFDC-B041-910F-D3286A6F3297}" type="pres">
      <dgm:prSet presAssocID="{CB8A601F-C762-554E-91BC-3D877886DD53}" presName="level2hierChild" presStyleCnt="0"/>
      <dgm:spPr/>
    </dgm:pt>
    <dgm:pt modelId="{4CADBC67-79A9-5948-8CC2-B05341564A5D}" type="pres">
      <dgm:prSet presAssocID="{CDB4B2AB-5C04-E444-A5CD-DA20454191A7}" presName="conn2-1" presStyleLbl="parChTrans1D2" presStyleIdx="0" presStyleCnt="3"/>
      <dgm:spPr/>
      <dgm:t>
        <a:bodyPr/>
        <a:lstStyle/>
        <a:p>
          <a:endParaRPr lang="en-US"/>
        </a:p>
      </dgm:t>
    </dgm:pt>
    <dgm:pt modelId="{5CACF793-A35D-2348-A968-2C9154F6301C}" type="pres">
      <dgm:prSet presAssocID="{CDB4B2AB-5C04-E444-A5CD-DA20454191A7}" presName="connTx" presStyleLbl="parChTrans1D2" presStyleIdx="0" presStyleCnt="3"/>
      <dgm:spPr/>
      <dgm:t>
        <a:bodyPr/>
        <a:lstStyle/>
        <a:p>
          <a:endParaRPr lang="en-US"/>
        </a:p>
      </dgm:t>
    </dgm:pt>
    <dgm:pt modelId="{3295C64F-7BA5-DF47-A876-3D0DB40A4149}" type="pres">
      <dgm:prSet presAssocID="{5AB598E8-FAD6-AD4D-A189-ACBD7E058256}" presName="root2" presStyleCnt="0"/>
      <dgm:spPr/>
    </dgm:pt>
    <dgm:pt modelId="{97C8C7CE-6BCF-DE41-8963-D4F8B6F119E1}" type="pres">
      <dgm:prSet presAssocID="{5AB598E8-FAD6-AD4D-A189-ACBD7E058256}" presName="LevelTwoTextNode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F138171-C8E8-FC4E-8E62-67D4B02A7F7A}" type="pres">
      <dgm:prSet presAssocID="{5AB598E8-FAD6-AD4D-A189-ACBD7E058256}" presName="level3hierChild" presStyleCnt="0"/>
      <dgm:spPr/>
    </dgm:pt>
    <dgm:pt modelId="{89933335-5380-5548-AF5E-2BDBB47AA9C7}" type="pres">
      <dgm:prSet presAssocID="{C432F85A-77E1-7748-A775-BE172F944931}" presName="conn2-1" presStyleLbl="parChTrans1D3" presStyleIdx="0" presStyleCnt="3"/>
      <dgm:spPr/>
      <dgm:t>
        <a:bodyPr/>
        <a:lstStyle/>
        <a:p>
          <a:endParaRPr lang="en-US"/>
        </a:p>
      </dgm:t>
    </dgm:pt>
    <dgm:pt modelId="{E39A9B29-32EA-0147-8F0D-9156D0AED883}" type="pres">
      <dgm:prSet presAssocID="{C432F85A-77E1-7748-A775-BE172F944931}" presName="connTx" presStyleLbl="parChTrans1D3" presStyleIdx="0" presStyleCnt="3"/>
      <dgm:spPr/>
      <dgm:t>
        <a:bodyPr/>
        <a:lstStyle/>
        <a:p>
          <a:endParaRPr lang="en-US"/>
        </a:p>
      </dgm:t>
    </dgm:pt>
    <dgm:pt modelId="{D99BBBE5-CDB8-A34A-8F6B-EFCC6F172047}" type="pres">
      <dgm:prSet presAssocID="{289AFCCF-EAD4-F949-9C59-20B11F954E4F}" presName="root2" presStyleCnt="0"/>
      <dgm:spPr/>
    </dgm:pt>
    <dgm:pt modelId="{91B53274-9A45-4641-8FEB-A11DCB55611D}" type="pres">
      <dgm:prSet presAssocID="{289AFCCF-EAD4-F949-9C59-20B11F954E4F}" presName="LevelTwoTextNode" presStyleLbl="node3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3679631-18B9-464E-B9AA-632D0D2D4F70}" type="pres">
      <dgm:prSet presAssocID="{289AFCCF-EAD4-F949-9C59-20B11F954E4F}" presName="level3hierChild" presStyleCnt="0"/>
      <dgm:spPr/>
    </dgm:pt>
    <dgm:pt modelId="{FC40337B-1EB3-E54E-AD6F-E09CE66D573C}" type="pres">
      <dgm:prSet presAssocID="{FB2EC30B-93D5-A646-A9A4-AE8AF909C6C7}" presName="conn2-1" presStyleLbl="parChTrans1D2" presStyleIdx="1" presStyleCnt="3"/>
      <dgm:spPr/>
      <dgm:t>
        <a:bodyPr/>
        <a:lstStyle/>
        <a:p>
          <a:endParaRPr lang="en-US"/>
        </a:p>
      </dgm:t>
    </dgm:pt>
    <dgm:pt modelId="{2C4A35C8-C4EF-AB45-BD6C-85DEA7118C26}" type="pres">
      <dgm:prSet presAssocID="{FB2EC30B-93D5-A646-A9A4-AE8AF909C6C7}" presName="connTx" presStyleLbl="parChTrans1D2" presStyleIdx="1" presStyleCnt="3"/>
      <dgm:spPr/>
      <dgm:t>
        <a:bodyPr/>
        <a:lstStyle/>
        <a:p>
          <a:endParaRPr lang="en-US"/>
        </a:p>
      </dgm:t>
    </dgm:pt>
    <dgm:pt modelId="{4EF00CCD-527F-8E48-AAE0-81D5200529E3}" type="pres">
      <dgm:prSet presAssocID="{729813E2-C7B5-D54F-BBEC-A943A6E165DF}" presName="root2" presStyleCnt="0"/>
      <dgm:spPr/>
    </dgm:pt>
    <dgm:pt modelId="{3C38C0D2-C324-C449-AF47-D48692CDCEF4}" type="pres">
      <dgm:prSet presAssocID="{729813E2-C7B5-D54F-BBEC-A943A6E165DF}" presName="LevelTwoTextNode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FD2B9F0-0F4A-EB42-A9D5-155D73544911}" type="pres">
      <dgm:prSet presAssocID="{729813E2-C7B5-D54F-BBEC-A943A6E165DF}" presName="level3hierChild" presStyleCnt="0"/>
      <dgm:spPr/>
    </dgm:pt>
    <dgm:pt modelId="{C2342209-4826-5C46-A29D-BE1410C7CF25}" type="pres">
      <dgm:prSet presAssocID="{F70BB6B2-B675-854F-9FEF-D09C81627A1B}" presName="conn2-1" presStyleLbl="parChTrans1D3" presStyleIdx="1" presStyleCnt="3"/>
      <dgm:spPr/>
      <dgm:t>
        <a:bodyPr/>
        <a:lstStyle/>
        <a:p>
          <a:endParaRPr lang="en-US"/>
        </a:p>
      </dgm:t>
    </dgm:pt>
    <dgm:pt modelId="{6567DDAC-2EC9-3340-9989-AFEDD60FE2A4}" type="pres">
      <dgm:prSet presAssocID="{F70BB6B2-B675-854F-9FEF-D09C81627A1B}" presName="connTx" presStyleLbl="parChTrans1D3" presStyleIdx="1" presStyleCnt="3"/>
      <dgm:spPr/>
      <dgm:t>
        <a:bodyPr/>
        <a:lstStyle/>
        <a:p>
          <a:endParaRPr lang="en-US"/>
        </a:p>
      </dgm:t>
    </dgm:pt>
    <dgm:pt modelId="{3B57DC67-7595-A342-8682-9EA9FEE12097}" type="pres">
      <dgm:prSet presAssocID="{0322BF2C-699C-424F-98FB-9EC021979CA7}" presName="root2" presStyleCnt="0"/>
      <dgm:spPr/>
    </dgm:pt>
    <dgm:pt modelId="{BADDF472-BF3E-6741-AA8B-16EF46821CA5}" type="pres">
      <dgm:prSet presAssocID="{0322BF2C-699C-424F-98FB-9EC021979CA7}" presName="LevelTwoTextNode" presStyleLbl="node3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FF2A7FC-2DAA-BB48-B480-2F03E86D9040}" type="pres">
      <dgm:prSet presAssocID="{0322BF2C-699C-424F-98FB-9EC021979CA7}" presName="level3hierChild" presStyleCnt="0"/>
      <dgm:spPr/>
    </dgm:pt>
    <dgm:pt modelId="{0409CDCD-72B8-494D-A5EE-10CE3A83F796}" type="pres">
      <dgm:prSet presAssocID="{4F2CD394-0636-8B46-92F6-1BEA21CBB1BB}" presName="conn2-1" presStyleLbl="parChTrans1D2" presStyleIdx="2" presStyleCnt="3"/>
      <dgm:spPr/>
      <dgm:t>
        <a:bodyPr/>
        <a:lstStyle/>
        <a:p>
          <a:endParaRPr lang="en-US"/>
        </a:p>
      </dgm:t>
    </dgm:pt>
    <dgm:pt modelId="{F3764F5D-6CFE-6E4F-89D8-855B61570E06}" type="pres">
      <dgm:prSet presAssocID="{4F2CD394-0636-8B46-92F6-1BEA21CBB1BB}" presName="connTx" presStyleLbl="parChTrans1D2" presStyleIdx="2" presStyleCnt="3"/>
      <dgm:spPr/>
      <dgm:t>
        <a:bodyPr/>
        <a:lstStyle/>
        <a:p>
          <a:endParaRPr lang="en-US"/>
        </a:p>
      </dgm:t>
    </dgm:pt>
    <dgm:pt modelId="{EE067576-440F-8E47-8F1D-095B741B1A5D}" type="pres">
      <dgm:prSet presAssocID="{3D7D12C0-C8AE-9141-B63D-0A807FB0025D}" presName="root2" presStyleCnt="0"/>
      <dgm:spPr/>
    </dgm:pt>
    <dgm:pt modelId="{CEAA8D19-FA51-9841-B69E-1E382B23EEAE}" type="pres">
      <dgm:prSet presAssocID="{3D7D12C0-C8AE-9141-B63D-0A807FB0025D}" presName="LevelTwoTextNode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CF9A915-6FC6-2C4A-9B4C-B2AAD3E8C1E7}" type="pres">
      <dgm:prSet presAssocID="{3D7D12C0-C8AE-9141-B63D-0A807FB0025D}" presName="level3hierChild" presStyleCnt="0"/>
      <dgm:spPr/>
    </dgm:pt>
    <dgm:pt modelId="{68429ACE-B803-E14A-9AB0-1359587BF63D}" type="pres">
      <dgm:prSet presAssocID="{95B9E49F-626E-5D4C-B9EF-4700DE7D39BA}" presName="conn2-1" presStyleLbl="parChTrans1D3" presStyleIdx="2" presStyleCnt="3"/>
      <dgm:spPr/>
      <dgm:t>
        <a:bodyPr/>
        <a:lstStyle/>
        <a:p>
          <a:endParaRPr lang="en-US"/>
        </a:p>
      </dgm:t>
    </dgm:pt>
    <dgm:pt modelId="{7121D1F9-3E1F-0A4A-9D55-6B54DCB7AA32}" type="pres">
      <dgm:prSet presAssocID="{95B9E49F-626E-5D4C-B9EF-4700DE7D39BA}" presName="connTx" presStyleLbl="parChTrans1D3" presStyleIdx="2" presStyleCnt="3"/>
      <dgm:spPr/>
      <dgm:t>
        <a:bodyPr/>
        <a:lstStyle/>
        <a:p>
          <a:endParaRPr lang="en-US"/>
        </a:p>
      </dgm:t>
    </dgm:pt>
    <dgm:pt modelId="{48A4BB74-E850-4446-B4C4-6C75A9AEA64C}" type="pres">
      <dgm:prSet presAssocID="{467DA529-B2D2-5142-8F6C-0D954124DB58}" presName="root2" presStyleCnt="0"/>
      <dgm:spPr/>
    </dgm:pt>
    <dgm:pt modelId="{B0BBB8CF-072A-F64C-B2A9-B0F573B7F3AB}" type="pres">
      <dgm:prSet presAssocID="{467DA529-B2D2-5142-8F6C-0D954124DB58}" presName="LevelTwoTextNode" presStyleLbl="node3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F7D6EFC-163E-0C4D-8CEF-45363BD30404}" type="pres">
      <dgm:prSet presAssocID="{467DA529-B2D2-5142-8F6C-0D954124DB58}" presName="level3hierChild" presStyleCnt="0"/>
      <dgm:spPr/>
    </dgm:pt>
  </dgm:ptLst>
  <dgm:cxnLst>
    <dgm:cxn modelId="{B26396A5-1C3C-D146-911D-B63F04499BB1}" type="presOf" srcId="{289AFCCF-EAD4-F949-9C59-20B11F954E4F}" destId="{91B53274-9A45-4641-8FEB-A11DCB55611D}" srcOrd="0" destOrd="0" presId="urn:microsoft.com/office/officeart/2005/8/layout/hierarchy2"/>
    <dgm:cxn modelId="{F98B517A-0A57-964C-A5A7-A24188FE9105}" srcId="{CB8A601F-C762-554E-91BC-3D877886DD53}" destId="{3D7D12C0-C8AE-9141-B63D-0A807FB0025D}" srcOrd="2" destOrd="0" parTransId="{4F2CD394-0636-8B46-92F6-1BEA21CBB1BB}" sibTransId="{9866EF6E-6CC3-9848-A399-2D9ADB6CFA7A}"/>
    <dgm:cxn modelId="{8BB8176C-7939-9841-B61B-90EFA731B2EE}" type="presOf" srcId="{5AB598E8-FAD6-AD4D-A189-ACBD7E058256}" destId="{97C8C7CE-6BCF-DE41-8963-D4F8B6F119E1}" srcOrd="0" destOrd="0" presId="urn:microsoft.com/office/officeart/2005/8/layout/hierarchy2"/>
    <dgm:cxn modelId="{584F49F8-DB44-ED41-AA60-C7DCE00726EA}" type="presOf" srcId="{CDB4B2AB-5C04-E444-A5CD-DA20454191A7}" destId="{4CADBC67-79A9-5948-8CC2-B05341564A5D}" srcOrd="0" destOrd="0" presId="urn:microsoft.com/office/officeart/2005/8/layout/hierarchy2"/>
    <dgm:cxn modelId="{B2A53778-6C99-F84B-8EA7-493DB07891FC}" type="presOf" srcId="{C432F85A-77E1-7748-A775-BE172F944931}" destId="{89933335-5380-5548-AF5E-2BDBB47AA9C7}" srcOrd="0" destOrd="0" presId="urn:microsoft.com/office/officeart/2005/8/layout/hierarchy2"/>
    <dgm:cxn modelId="{3D28202E-7B50-0048-A371-F142601B4DA3}" type="presOf" srcId="{CB8A601F-C762-554E-91BC-3D877886DD53}" destId="{48724216-7DBA-4345-B77E-7129B9A53DED}" srcOrd="0" destOrd="0" presId="urn:microsoft.com/office/officeart/2005/8/layout/hierarchy2"/>
    <dgm:cxn modelId="{A366D592-E427-A841-BEDA-3D0E6A447D1B}" type="presOf" srcId="{467DA529-B2D2-5142-8F6C-0D954124DB58}" destId="{B0BBB8CF-072A-F64C-B2A9-B0F573B7F3AB}" srcOrd="0" destOrd="0" presId="urn:microsoft.com/office/officeart/2005/8/layout/hierarchy2"/>
    <dgm:cxn modelId="{B9366697-AB5F-1F42-BA80-CB1A90B71816}" type="presOf" srcId="{F70BB6B2-B675-854F-9FEF-D09C81627A1B}" destId="{C2342209-4826-5C46-A29D-BE1410C7CF25}" srcOrd="0" destOrd="0" presId="urn:microsoft.com/office/officeart/2005/8/layout/hierarchy2"/>
    <dgm:cxn modelId="{E89479B4-78FB-C14E-9CA7-1B31E0AE07A5}" type="presOf" srcId="{4F2CD394-0636-8B46-92F6-1BEA21CBB1BB}" destId="{F3764F5D-6CFE-6E4F-89D8-855B61570E06}" srcOrd="1" destOrd="0" presId="urn:microsoft.com/office/officeart/2005/8/layout/hierarchy2"/>
    <dgm:cxn modelId="{EA73812B-DCF0-C844-9E55-2D13E03184A6}" srcId="{2300A020-8E48-4648-8E03-E3B9260442CA}" destId="{CB8A601F-C762-554E-91BC-3D877886DD53}" srcOrd="0" destOrd="0" parTransId="{09FB2715-B174-5D46-90DE-708D81011035}" sibTransId="{E457C128-D030-8E4C-BFF7-5A18394475D6}"/>
    <dgm:cxn modelId="{1FC85764-A3BA-6D40-B1D0-E33209C8EEFF}" type="presOf" srcId="{C432F85A-77E1-7748-A775-BE172F944931}" destId="{E39A9B29-32EA-0147-8F0D-9156D0AED883}" srcOrd="1" destOrd="0" presId="urn:microsoft.com/office/officeart/2005/8/layout/hierarchy2"/>
    <dgm:cxn modelId="{D0D86A9B-1EB7-6242-9090-A0DA9726D2AC}" srcId="{729813E2-C7B5-D54F-BBEC-A943A6E165DF}" destId="{0322BF2C-699C-424F-98FB-9EC021979CA7}" srcOrd="0" destOrd="0" parTransId="{F70BB6B2-B675-854F-9FEF-D09C81627A1B}" sibTransId="{6072BE6B-E810-6842-969A-66366C8EF793}"/>
    <dgm:cxn modelId="{646EB8C2-B3A0-B248-942C-53A26188814A}" type="presOf" srcId="{95B9E49F-626E-5D4C-B9EF-4700DE7D39BA}" destId="{68429ACE-B803-E14A-9AB0-1359587BF63D}" srcOrd="0" destOrd="0" presId="urn:microsoft.com/office/officeart/2005/8/layout/hierarchy2"/>
    <dgm:cxn modelId="{95A791F3-FCEC-C749-82BA-05B35A9B1656}" type="presOf" srcId="{CDB4B2AB-5C04-E444-A5CD-DA20454191A7}" destId="{5CACF793-A35D-2348-A968-2C9154F6301C}" srcOrd="1" destOrd="0" presId="urn:microsoft.com/office/officeart/2005/8/layout/hierarchy2"/>
    <dgm:cxn modelId="{BDE6EDFA-5BE0-3B43-9AEE-9D440FEF5CD3}" type="presOf" srcId="{F70BB6B2-B675-854F-9FEF-D09C81627A1B}" destId="{6567DDAC-2EC9-3340-9989-AFEDD60FE2A4}" srcOrd="1" destOrd="0" presId="urn:microsoft.com/office/officeart/2005/8/layout/hierarchy2"/>
    <dgm:cxn modelId="{0AE87C78-40E8-1F4E-94D7-A4283C68E31E}" srcId="{3D7D12C0-C8AE-9141-B63D-0A807FB0025D}" destId="{467DA529-B2D2-5142-8F6C-0D954124DB58}" srcOrd="0" destOrd="0" parTransId="{95B9E49F-626E-5D4C-B9EF-4700DE7D39BA}" sibTransId="{4B09271C-2E81-C648-AE7A-0C86E911A423}"/>
    <dgm:cxn modelId="{7AFF3881-B832-2047-B396-14069399D76E}" type="presOf" srcId="{0322BF2C-699C-424F-98FB-9EC021979CA7}" destId="{BADDF472-BF3E-6741-AA8B-16EF46821CA5}" srcOrd="0" destOrd="0" presId="urn:microsoft.com/office/officeart/2005/8/layout/hierarchy2"/>
    <dgm:cxn modelId="{B56731BF-1C33-9A49-8077-875FB7117564}" srcId="{CB8A601F-C762-554E-91BC-3D877886DD53}" destId="{729813E2-C7B5-D54F-BBEC-A943A6E165DF}" srcOrd="1" destOrd="0" parTransId="{FB2EC30B-93D5-A646-A9A4-AE8AF909C6C7}" sibTransId="{E14ED673-B3AE-3840-BE30-2091D4F8E3B4}"/>
    <dgm:cxn modelId="{875F253C-5EA3-6C4C-843D-AC53D2308BC1}" srcId="{CB8A601F-C762-554E-91BC-3D877886DD53}" destId="{5AB598E8-FAD6-AD4D-A189-ACBD7E058256}" srcOrd="0" destOrd="0" parTransId="{CDB4B2AB-5C04-E444-A5CD-DA20454191A7}" sibTransId="{E1115372-E135-8F4E-8D56-D60D5A45649A}"/>
    <dgm:cxn modelId="{1A0C0BEC-BD99-AA47-AFA3-2E499C5F5A8C}" type="presOf" srcId="{3D7D12C0-C8AE-9141-B63D-0A807FB0025D}" destId="{CEAA8D19-FA51-9841-B69E-1E382B23EEAE}" srcOrd="0" destOrd="0" presId="urn:microsoft.com/office/officeart/2005/8/layout/hierarchy2"/>
    <dgm:cxn modelId="{38B5E66D-A7DA-8845-842A-E64D002F4D8A}" type="presOf" srcId="{FB2EC30B-93D5-A646-A9A4-AE8AF909C6C7}" destId="{FC40337B-1EB3-E54E-AD6F-E09CE66D573C}" srcOrd="0" destOrd="0" presId="urn:microsoft.com/office/officeart/2005/8/layout/hierarchy2"/>
    <dgm:cxn modelId="{967E2B6C-4057-644E-A136-6061D4864D06}" type="presOf" srcId="{FB2EC30B-93D5-A646-A9A4-AE8AF909C6C7}" destId="{2C4A35C8-C4EF-AB45-BD6C-85DEA7118C26}" srcOrd="1" destOrd="0" presId="urn:microsoft.com/office/officeart/2005/8/layout/hierarchy2"/>
    <dgm:cxn modelId="{049B2F51-B416-D046-89E2-BB26E7E48092}" type="presOf" srcId="{4F2CD394-0636-8B46-92F6-1BEA21CBB1BB}" destId="{0409CDCD-72B8-494D-A5EE-10CE3A83F796}" srcOrd="0" destOrd="0" presId="urn:microsoft.com/office/officeart/2005/8/layout/hierarchy2"/>
    <dgm:cxn modelId="{42533354-AB05-6348-8565-88920521557E}" srcId="{5AB598E8-FAD6-AD4D-A189-ACBD7E058256}" destId="{289AFCCF-EAD4-F949-9C59-20B11F954E4F}" srcOrd="0" destOrd="0" parTransId="{C432F85A-77E1-7748-A775-BE172F944931}" sibTransId="{966DC6BE-9366-F84A-B4A5-C71D4D3AED35}"/>
    <dgm:cxn modelId="{02388434-BA69-0E4B-AC6B-8C6EBF29FA01}" type="presOf" srcId="{729813E2-C7B5-D54F-BBEC-A943A6E165DF}" destId="{3C38C0D2-C324-C449-AF47-D48692CDCEF4}" srcOrd="0" destOrd="0" presId="urn:microsoft.com/office/officeart/2005/8/layout/hierarchy2"/>
    <dgm:cxn modelId="{9E896308-4DF8-0847-983A-C94A8A9A411F}" type="presOf" srcId="{2300A020-8E48-4648-8E03-E3B9260442CA}" destId="{E098FCC8-395E-7745-969F-9C9150FE5613}" srcOrd="0" destOrd="0" presId="urn:microsoft.com/office/officeart/2005/8/layout/hierarchy2"/>
    <dgm:cxn modelId="{C98BFF55-17D4-7944-A3FD-0C8324B5BF1B}" type="presOf" srcId="{95B9E49F-626E-5D4C-B9EF-4700DE7D39BA}" destId="{7121D1F9-3E1F-0A4A-9D55-6B54DCB7AA32}" srcOrd="1" destOrd="0" presId="urn:microsoft.com/office/officeart/2005/8/layout/hierarchy2"/>
    <dgm:cxn modelId="{50A0D548-CF9F-CC44-9956-B003AC35031D}" type="presParOf" srcId="{E098FCC8-395E-7745-969F-9C9150FE5613}" destId="{5DAFBA88-501C-B54B-86CD-428F228E2CBE}" srcOrd="0" destOrd="0" presId="urn:microsoft.com/office/officeart/2005/8/layout/hierarchy2"/>
    <dgm:cxn modelId="{60141A03-D9D4-B349-85D1-AB1D3E040BAF}" type="presParOf" srcId="{5DAFBA88-501C-B54B-86CD-428F228E2CBE}" destId="{48724216-7DBA-4345-B77E-7129B9A53DED}" srcOrd="0" destOrd="0" presId="urn:microsoft.com/office/officeart/2005/8/layout/hierarchy2"/>
    <dgm:cxn modelId="{F51E425A-B62C-B844-BF32-2C84168F2184}" type="presParOf" srcId="{5DAFBA88-501C-B54B-86CD-428F228E2CBE}" destId="{B9A1D829-CFDC-B041-910F-D3286A6F3297}" srcOrd="1" destOrd="0" presId="urn:microsoft.com/office/officeart/2005/8/layout/hierarchy2"/>
    <dgm:cxn modelId="{45AF87F1-AAFE-4C46-BB30-83869BE64CB1}" type="presParOf" srcId="{B9A1D829-CFDC-B041-910F-D3286A6F3297}" destId="{4CADBC67-79A9-5948-8CC2-B05341564A5D}" srcOrd="0" destOrd="0" presId="urn:microsoft.com/office/officeart/2005/8/layout/hierarchy2"/>
    <dgm:cxn modelId="{BC601BA5-3AF8-504F-AF07-E4F1A934D9D7}" type="presParOf" srcId="{4CADBC67-79A9-5948-8CC2-B05341564A5D}" destId="{5CACF793-A35D-2348-A968-2C9154F6301C}" srcOrd="0" destOrd="0" presId="urn:microsoft.com/office/officeart/2005/8/layout/hierarchy2"/>
    <dgm:cxn modelId="{D2DEB554-01B9-1F40-BE8F-5CA6F2A09079}" type="presParOf" srcId="{B9A1D829-CFDC-B041-910F-D3286A6F3297}" destId="{3295C64F-7BA5-DF47-A876-3D0DB40A4149}" srcOrd="1" destOrd="0" presId="urn:microsoft.com/office/officeart/2005/8/layout/hierarchy2"/>
    <dgm:cxn modelId="{300369E9-A413-984F-B2E2-234FC167D66F}" type="presParOf" srcId="{3295C64F-7BA5-DF47-A876-3D0DB40A4149}" destId="{97C8C7CE-6BCF-DE41-8963-D4F8B6F119E1}" srcOrd="0" destOrd="0" presId="urn:microsoft.com/office/officeart/2005/8/layout/hierarchy2"/>
    <dgm:cxn modelId="{F9505EE8-F320-2349-B5A7-6FCAD449CEC3}" type="presParOf" srcId="{3295C64F-7BA5-DF47-A876-3D0DB40A4149}" destId="{2F138171-C8E8-FC4E-8E62-67D4B02A7F7A}" srcOrd="1" destOrd="0" presId="urn:microsoft.com/office/officeart/2005/8/layout/hierarchy2"/>
    <dgm:cxn modelId="{EB84C24B-3146-9F4A-BDFA-B97379080630}" type="presParOf" srcId="{2F138171-C8E8-FC4E-8E62-67D4B02A7F7A}" destId="{89933335-5380-5548-AF5E-2BDBB47AA9C7}" srcOrd="0" destOrd="0" presId="urn:microsoft.com/office/officeart/2005/8/layout/hierarchy2"/>
    <dgm:cxn modelId="{50E29ADA-1AEE-FE48-8323-D7665BF89B53}" type="presParOf" srcId="{89933335-5380-5548-AF5E-2BDBB47AA9C7}" destId="{E39A9B29-32EA-0147-8F0D-9156D0AED883}" srcOrd="0" destOrd="0" presId="urn:microsoft.com/office/officeart/2005/8/layout/hierarchy2"/>
    <dgm:cxn modelId="{C7508393-9F1A-AC4A-8E2A-54C4B20EC263}" type="presParOf" srcId="{2F138171-C8E8-FC4E-8E62-67D4B02A7F7A}" destId="{D99BBBE5-CDB8-A34A-8F6B-EFCC6F172047}" srcOrd="1" destOrd="0" presId="urn:microsoft.com/office/officeart/2005/8/layout/hierarchy2"/>
    <dgm:cxn modelId="{A645C7AF-8145-CA4D-9E5B-32BB1752CF6B}" type="presParOf" srcId="{D99BBBE5-CDB8-A34A-8F6B-EFCC6F172047}" destId="{91B53274-9A45-4641-8FEB-A11DCB55611D}" srcOrd="0" destOrd="0" presId="urn:microsoft.com/office/officeart/2005/8/layout/hierarchy2"/>
    <dgm:cxn modelId="{8E7D218D-FD02-A849-B1ED-5A031AE11A33}" type="presParOf" srcId="{D99BBBE5-CDB8-A34A-8F6B-EFCC6F172047}" destId="{D3679631-18B9-464E-B9AA-632D0D2D4F70}" srcOrd="1" destOrd="0" presId="urn:microsoft.com/office/officeart/2005/8/layout/hierarchy2"/>
    <dgm:cxn modelId="{DC2805EC-17F1-1248-BCE4-6D607EC29635}" type="presParOf" srcId="{B9A1D829-CFDC-B041-910F-D3286A6F3297}" destId="{FC40337B-1EB3-E54E-AD6F-E09CE66D573C}" srcOrd="2" destOrd="0" presId="urn:microsoft.com/office/officeart/2005/8/layout/hierarchy2"/>
    <dgm:cxn modelId="{12AEE10D-3ADA-5048-8139-483537C479B6}" type="presParOf" srcId="{FC40337B-1EB3-E54E-AD6F-E09CE66D573C}" destId="{2C4A35C8-C4EF-AB45-BD6C-85DEA7118C26}" srcOrd="0" destOrd="0" presId="urn:microsoft.com/office/officeart/2005/8/layout/hierarchy2"/>
    <dgm:cxn modelId="{4E4BDBE1-ADD8-9B40-A1CE-96375EF59385}" type="presParOf" srcId="{B9A1D829-CFDC-B041-910F-D3286A6F3297}" destId="{4EF00CCD-527F-8E48-AAE0-81D5200529E3}" srcOrd="3" destOrd="0" presId="urn:microsoft.com/office/officeart/2005/8/layout/hierarchy2"/>
    <dgm:cxn modelId="{73C8BD4F-4DC9-2A48-BCCB-C8E183877660}" type="presParOf" srcId="{4EF00CCD-527F-8E48-AAE0-81D5200529E3}" destId="{3C38C0D2-C324-C449-AF47-D48692CDCEF4}" srcOrd="0" destOrd="0" presId="urn:microsoft.com/office/officeart/2005/8/layout/hierarchy2"/>
    <dgm:cxn modelId="{C9542284-C479-0F45-B1F4-36D35CA593D0}" type="presParOf" srcId="{4EF00CCD-527F-8E48-AAE0-81D5200529E3}" destId="{8FD2B9F0-0F4A-EB42-A9D5-155D73544911}" srcOrd="1" destOrd="0" presId="urn:microsoft.com/office/officeart/2005/8/layout/hierarchy2"/>
    <dgm:cxn modelId="{A215E2A0-3B8C-D04F-893B-A093A7A22F6F}" type="presParOf" srcId="{8FD2B9F0-0F4A-EB42-A9D5-155D73544911}" destId="{C2342209-4826-5C46-A29D-BE1410C7CF25}" srcOrd="0" destOrd="0" presId="urn:microsoft.com/office/officeart/2005/8/layout/hierarchy2"/>
    <dgm:cxn modelId="{B6ADB16F-5820-564B-9E47-C0A4AD5FAD2C}" type="presParOf" srcId="{C2342209-4826-5C46-A29D-BE1410C7CF25}" destId="{6567DDAC-2EC9-3340-9989-AFEDD60FE2A4}" srcOrd="0" destOrd="0" presId="urn:microsoft.com/office/officeart/2005/8/layout/hierarchy2"/>
    <dgm:cxn modelId="{2496A3DB-7F97-6049-9008-5E2F1A1581DF}" type="presParOf" srcId="{8FD2B9F0-0F4A-EB42-A9D5-155D73544911}" destId="{3B57DC67-7595-A342-8682-9EA9FEE12097}" srcOrd="1" destOrd="0" presId="urn:microsoft.com/office/officeart/2005/8/layout/hierarchy2"/>
    <dgm:cxn modelId="{A888664B-AA91-B54D-A990-7287B78EBB26}" type="presParOf" srcId="{3B57DC67-7595-A342-8682-9EA9FEE12097}" destId="{BADDF472-BF3E-6741-AA8B-16EF46821CA5}" srcOrd="0" destOrd="0" presId="urn:microsoft.com/office/officeart/2005/8/layout/hierarchy2"/>
    <dgm:cxn modelId="{C3798CC1-102F-1F44-8491-117780C63F78}" type="presParOf" srcId="{3B57DC67-7595-A342-8682-9EA9FEE12097}" destId="{0FF2A7FC-2DAA-BB48-B480-2F03E86D9040}" srcOrd="1" destOrd="0" presId="urn:microsoft.com/office/officeart/2005/8/layout/hierarchy2"/>
    <dgm:cxn modelId="{FE89DD3C-20A1-B54B-8B9F-010BDB98F451}" type="presParOf" srcId="{B9A1D829-CFDC-B041-910F-D3286A6F3297}" destId="{0409CDCD-72B8-494D-A5EE-10CE3A83F796}" srcOrd="4" destOrd="0" presId="urn:microsoft.com/office/officeart/2005/8/layout/hierarchy2"/>
    <dgm:cxn modelId="{2242C773-3A4B-2246-819F-680126AA3093}" type="presParOf" srcId="{0409CDCD-72B8-494D-A5EE-10CE3A83F796}" destId="{F3764F5D-6CFE-6E4F-89D8-855B61570E06}" srcOrd="0" destOrd="0" presId="urn:microsoft.com/office/officeart/2005/8/layout/hierarchy2"/>
    <dgm:cxn modelId="{A1C30FD6-CBA6-714E-8E42-0EF6D2E1D5E4}" type="presParOf" srcId="{B9A1D829-CFDC-B041-910F-D3286A6F3297}" destId="{EE067576-440F-8E47-8F1D-095B741B1A5D}" srcOrd="5" destOrd="0" presId="urn:microsoft.com/office/officeart/2005/8/layout/hierarchy2"/>
    <dgm:cxn modelId="{484DF941-87D8-AE46-91CE-35433267349C}" type="presParOf" srcId="{EE067576-440F-8E47-8F1D-095B741B1A5D}" destId="{CEAA8D19-FA51-9841-B69E-1E382B23EEAE}" srcOrd="0" destOrd="0" presId="urn:microsoft.com/office/officeart/2005/8/layout/hierarchy2"/>
    <dgm:cxn modelId="{EB39BC48-3CFE-1840-B78B-0D774E66C523}" type="presParOf" srcId="{EE067576-440F-8E47-8F1D-095B741B1A5D}" destId="{0CF9A915-6FC6-2C4A-9B4C-B2AAD3E8C1E7}" srcOrd="1" destOrd="0" presId="urn:microsoft.com/office/officeart/2005/8/layout/hierarchy2"/>
    <dgm:cxn modelId="{1A135DE2-C70C-864B-A40B-009EC3708C4D}" type="presParOf" srcId="{0CF9A915-6FC6-2C4A-9B4C-B2AAD3E8C1E7}" destId="{68429ACE-B803-E14A-9AB0-1359587BF63D}" srcOrd="0" destOrd="0" presId="urn:microsoft.com/office/officeart/2005/8/layout/hierarchy2"/>
    <dgm:cxn modelId="{C176F69B-8100-394B-984B-7876F91FA93C}" type="presParOf" srcId="{68429ACE-B803-E14A-9AB0-1359587BF63D}" destId="{7121D1F9-3E1F-0A4A-9D55-6B54DCB7AA32}" srcOrd="0" destOrd="0" presId="urn:microsoft.com/office/officeart/2005/8/layout/hierarchy2"/>
    <dgm:cxn modelId="{4FD9BC03-AFFA-8244-8D7E-12028E159434}" type="presParOf" srcId="{0CF9A915-6FC6-2C4A-9B4C-B2AAD3E8C1E7}" destId="{48A4BB74-E850-4446-B4C4-6C75A9AEA64C}" srcOrd="1" destOrd="0" presId="urn:microsoft.com/office/officeart/2005/8/layout/hierarchy2"/>
    <dgm:cxn modelId="{1BDE1821-C768-5A4C-8CCC-3E1A105A1FD9}" type="presParOf" srcId="{48A4BB74-E850-4446-B4C4-6C75A9AEA64C}" destId="{B0BBB8CF-072A-F64C-B2A9-B0F573B7F3AB}" srcOrd="0" destOrd="0" presId="urn:microsoft.com/office/officeart/2005/8/layout/hierarchy2"/>
    <dgm:cxn modelId="{E8BEBE89-C4C3-7E42-A619-637EFD975D41}" type="presParOf" srcId="{48A4BB74-E850-4446-B4C4-6C75A9AEA64C}" destId="{7F7D6EFC-163E-0C4D-8CEF-45363BD30404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724216-7DBA-4345-B77E-7129B9A53DED}">
      <dsp:nvSpPr>
        <dsp:cNvPr id="0" name=""/>
        <dsp:cNvSpPr/>
      </dsp:nvSpPr>
      <dsp:spPr>
        <a:xfrm>
          <a:off x="308924" y="508946"/>
          <a:ext cx="1772143" cy="1360811"/>
        </a:xfrm>
        <a:prstGeom prst="roundRect">
          <a:avLst>
            <a:gd name="adj" fmla="val 10000"/>
          </a:avLst>
        </a:prstGeom>
        <a:solidFill>
          <a:srgbClr val="C0504D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“When was your last negative HIV test?”</a:t>
          </a:r>
          <a:endParaRPr lang="en-US" sz="2400" kern="1200" dirty="0"/>
        </a:p>
      </dsp:txBody>
      <dsp:txXfrm>
        <a:off x="348781" y="548803"/>
        <a:ext cx="1692429" cy="1281097"/>
      </dsp:txXfrm>
    </dsp:sp>
    <dsp:sp modelId="{4CADBC67-79A9-5948-8CC2-B05341564A5D}">
      <dsp:nvSpPr>
        <dsp:cNvPr id="0" name=""/>
        <dsp:cNvSpPr/>
      </dsp:nvSpPr>
      <dsp:spPr>
        <a:xfrm rot="18289469">
          <a:off x="1864922" y="748470"/>
          <a:ext cx="1007819" cy="54438"/>
        </a:xfrm>
        <a:custGeom>
          <a:avLst/>
          <a:gdLst/>
          <a:ahLst/>
          <a:cxnLst/>
          <a:rect l="0" t="0" r="0" b="0"/>
          <a:pathLst>
            <a:path>
              <a:moveTo>
                <a:pt x="0" y="27219"/>
              </a:moveTo>
              <a:lnTo>
                <a:pt x="1007819" y="27219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343637" y="750494"/>
        <a:ext cx="50390" cy="50390"/>
      </dsp:txXfrm>
    </dsp:sp>
    <dsp:sp modelId="{97C8C7CE-6BCF-DE41-8963-D4F8B6F119E1}">
      <dsp:nvSpPr>
        <dsp:cNvPr id="0" name=""/>
        <dsp:cNvSpPr/>
      </dsp:nvSpPr>
      <dsp:spPr>
        <a:xfrm>
          <a:off x="2656597" y="2321"/>
          <a:ext cx="1438825" cy="71941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Previous test exists</a:t>
          </a:r>
          <a:endParaRPr lang="en-US" sz="1600" kern="1200" dirty="0"/>
        </a:p>
      </dsp:txBody>
      <dsp:txXfrm>
        <a:off x="2677668" y="23392"/>
        <a:ext cx="1396683" cy="677270"/>
      </dsp:txXfrm>
    </dsp:sp>
    <dsp:sp modelId="{89933335-5380-5548-AF5E-2BDBB47AA9C7}">
      <dsp:nvSpPr>
        <dsp:cNvPr id="0" name=""/>
        <dsp:cNvSpPr/>
      </dsp:nvSpPr>
      <dsp:spPr>
        <a:xfrm>
          <a:off x="4095422" y="334808"/>
          <a:ext cx="575530" cy="54438"/>
        </a:xfrm>
        <a:custGeom>
          <a:avLst/>
          <a:gdLst/>
          <a:ahLst/>
          <a:cxnLst/>
          <a:rect l="0" t="0" r="0" b="0"/>
          <a:pathLst>
            <a:path>
              <a:moveTo>
                <a:pt x="0" y="27219"/>
              </a:moveTo>
              <a:lnTo>
                <a:pt x="575530" y="27219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368799" y="347639"/>
        <a:ext cx="28776" cy="28776"/>
      </dsp:txXfrm>
    </dsp:sp>
    <dsp:sp modelId="{91B53274-9A45-4641-8FEB-A11DCB55611D}">
      <dsp:nvSpPr>
        <dsp:cNvPr id="0" name=""/>
        <dsp:cNvSpPr/>
      </dsp:nvSpPr>
      <dsp:spPr>
        <a:xfrm>
          <a:off x="4670952" y="2321"/>
          <a:ext cx="1438825" cy="71941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Start date = date provided</a:t>
          </a:r>
          <a:endParaRPr lang="en-US" sz="1600" kern="1200" dirty="0"/>
        </a:p>
      </dsp:txBody>
      <dsp:txXfrm>
        <a:off x="4692023" y="23392"/>
        <a:ext cx="1396683" cy="677270"/>
      </dsp:txXfrm>
    </dsp:sp>
    <dsp:sp modelId="{FC40337B-1EB3-E54E-AD6F-E09CE66D573C}">
      <dsp:nvSpPr>
        <dsp:cNvPr id="0" name=""/>
        <dsp:cNvSpPr/>
      </dsp:nvSpPr>
      <dsp:spPr>
        <a:xfrm>
          <a:off x="2081067" y="1162133"/>
          <a:ext cx="575530" cy="54438"/>
        </a:xfrm>
        <a:custGeom>
          <a:avLst/>
          <a:gdLst/>
          <a:ahLst/>
          <a:cxnLst/>
          <a:rect l="0" t="0" r="0" b="0"/>
          <a:pathLst>
            <a:path>
              <a:moveTo>
                <a:pt x="0" y="27219"/>
              </a:moveTo>
              <a:lnTo>
                <a:pt x="575530" y="27219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354444" y="1174964"/>
        <a:ext cx="28776" cy="28776"/>
      </dsp:txXfrm>
    </dsp:sp>
    <dsp:sp modelId="{3C38C0D2-C324-C449-AF47-D48692CDCEF4}">
      <dsp:nvSpPr>
        <dsp:cNvPr id="0" name=""/>
        <dsp:cNvSpPr/>
      </dsp:nvSpPr>
      <dsp:spPr>
        <a:xfrm>
          <a:off x="2656597" y="829646"/>
          <a:ext cx="1438825" cy="71941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No previous test</a:t>
          </a:r>
          <a:endParaRPr lang="en-US" sz="1600" kern="1200" dirty="0"/>
        </a:p>
      </dsp:txBody>
      <dsp:txXfrm>
        <a:off x="2677668" y="850717"/>
        <a:ext cx="1396683" cy="677270"/>
      </dsp:txXfrm>
    </dsp:sp>
    <dsp:sp modelId="{C2342209-4826-5C46-A29D-BE1410C7CF25}">
      <dsp:nvSpPr>
        <dsp:cNvPr id="0" name=""/>
        <dsp:cNvSpPr/>
      </dsp:nvSpPr>
      <dsp:spPr>
        <a:xfrm>
          <a:off x="4095422" y="1162133"/>
          <a:ext cx="575530" cy="54438"/>
        </a:xfrm>
        <a:custGeom>
          <a:avLst/>
          <a:gdLst/>
          <a:ahLst/>
          <a:cxnLst/>
          <a:rect l="0" t="0" r="0" b="0"/>
          <a:pathLst>
            <a:path>
              <a:moveTo>
                <a:pt x="0" y="27219"/>
              </a:moveTo>
              <a:lnTo>
                <a:pt x="575530" y="27219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368799" y="1174964"/>
        <a:ext cx="28776" cy="28776"/>
      </dsp:txXfrm>
    </dsp:sp>
    <dsp:sp modelId="{BADDF472-BF3E-6741-AA8B-16EF46821CA5}">
      <dsp:nvSpPr>
        <dsp:cNvPr id="0" name=""/>
        <dsp:cNvSpPr/>
      </dsp:nvSpPr>
      <dsp:spPr>
        <a:xfrm>
          <a:off x="4670952" y="829646"/>
          <a:ext cx="1438825" cy="71941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Start date = age 16 or age-18 </a:t>
          </a:r>
          <a:r>
            <a:rPr lang="en-US" sz="1600" kern="1200" dirty="0" err="1" smtClean="0"/>
            <a:t>yrs</a:t>
          </a:r>
          <a:endParaRPr lang="en-US" sz="1600" kern="1200" dirty="0"/>
        </a:p>
      </dsp:txBody>
      <dsp:txXfrm>
        <a:off x="4692023" y="850717"/>
        <a:ext cx="1396683" cy="677270"/>
      </dsp:txXfrm>
    </dsp:sp>
    <dsp:sp modelId="{0409CDCD-72B8-494D-A5EE-10CE3A83F796}">
      <dsp:nvSpPr>
        <dsp:cNvPr id="0" name=""/>
        <dsp:cNvSpPr/>
      </dsp:nvSpPr>
      <dsp:spPr>
        <a:xfrm rot="3310531">
          <a:off x="1864922" y="1575795"/>
          <a:ext cx="1007819" cy="54438"/>
        </a:xfrm>
        <a:custGeom>
          <a:avLst/>
          <a:gdLst/>
          <a:ahLst/>
          <a:cxnLst/>
          <a:rect l="0" t="0" r="0" b="0"/>
          <a:pathLst>
            <a:path>
              <a:moveTo>
                <a:pt x="0" y="27219"/>
              </a:moveTo>
              <a:lnTo>
                <a:pt x="1007819" y="27219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343637" y="1577819"/>
        <a:ext cx="50390" cy="50390"/>
      </dsp:txXfrm>
    </dsp:sp>
    <dsp:sp modelId="{CEAA8D19-FA51-9841-B69E-1E382B23EEAE}">
      <dsp:nvSpPr>
        <dsp:cNvPr id="0" name=""/>
        <dsp:cNvSpPr/>
      </dsp:nvSpPr>
      <dsp:spPr>
        <a:xfrm>
          <a:off x="2656597" y="1656970"/>
          <a:ext cx="1438825" cy="71941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Missing</a:t>
          </a:r>
          <a:endParaRPr lang="en-US" sz="1600" kern="1200" dirty="0"/>
        </a:p>
      </dsp:txBody>
      <dsp:txXfrm>
        <a:off x="2677668" y="1678041"/>
        <a:ext cx="1396683" cy="677270"/>
      </dsp:txXfrm>
    </dsp:sp>
    <dsp:sp modelId="{68429ACE-B803-E14A-9AB0-1359587BF63D}">
      <dsp:nvSpPr>
        <dsp:cNvPr id="0" name=""/>
        <dsp:cNvSpPr/>
      </dsp:nvSpPr>
      <dsp:spPr>
        <a:xfrm>
          <a:off x="4095422" y="1989457"/>
          <a:ext cx="575530" cy="54438"/>
        </a:xfrm>
        <a:custGeom>
          <a:avLst/>
          <a:gdLst/>
          <a:ahLst/>
          <a:cxnLst/>
          <a:rect l="0" t="0" r="0" b="0"/>
          <a:pathLst>
            <a:path>
              <a:moveTo>
                <a:pt x="0" y="27219"/>
              </a:moveTo>
              <a:lnTo>
                <a:pt x="575530" y="27219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368799" y="2002288"/>
        <a:ext cx="28776" cy="28776"/>
      </dsp:txXfrm>
    </dsp:sp>
    <dsp:sp modelId="{B0BBB8CF-072A-F64C-B2A9-B0F573B7F3AB}">
      <dsp:nvSpPr>
        <dsp:cNvPr id="0" name=""/>
        <dsp:cNvSpPr/>
      </dsp:nvSpPr>
      <dsp:spPr>
        <a:xfrm>
          <a:off x="4670952" y="1656970"/>
          <a:ext cx="1438825" cy="71941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2 data inclusion options</a:t>
          </a:r>
          <a:endParaRPr lang="en-US" sz="1600" kern="1200" dirty="0"/>
        </a:p>
      </dsp:txBody>
      <dsp:txXfrm>
        <a:off x="4692023" y="1678041"/>
        <a:ext cx="1396683" cy="6772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45202E-FCE6-3D44-BE65-E70096CBCE2D}" type="datetimeFigureOut">
              <a:rPr lang="en-US" smtClean="0"/>
              <a:t>2/3/15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8AF949-60DB-C945-BB5C-80BC520FD0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04557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B585F6-DA4B-480D-B56D-381B8C761CEE}" type="datetimeFigureOut">
              <a:rPr lang="en-US" smtClean="0"/>
              <a:t>2/3/15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358D96-A564-469A-A936-209304AB9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45770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Update on</a:t>
            </a:r>
            <a:r>
              <a:rPr lang="en-US" baseline="0" dirty="0" smtClean="0"/>
              <a:t> this project about …</a:t>
            </a:r>
          </a:p>
          <a:p>
            <a:endParaRPr lang="en-US" baseline="0" dirty="0" smtClean="0"/>
          </a:p>
          <a:p>
            <a:r>
              <a:rPr lang="en-US" baseline="0" dirty="0" smtClean="0"/>
              <a:t>Notes: just 4 slides on </a:t>
            </a:r>
            <a:r>
              <a:rPr lang="en-US" baseline="0" dirty="0" err="1" smtClean="0"/>
              <a:t>backcalculation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358D96-A564-469A-A936-209304AB9C2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896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Fairly</a:t>
            </a:r>
            <a:r>
              <a:rPr lang="en-US" baseline="0" dirty="0" smtClean="0"/>
              <a:t> constant incidence…precede by % missing by race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358D96-A564-469A-A936-209304AB9C2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8812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358D96-A564-469A-A936-209304AB9C2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225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>
            <a:lumMod val="75000"/>
            <a:alpha val="6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12/17/2014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UW CFAR SPRC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132FD-503A-49A6-A673-3132DBB9A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532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12/17/2014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UW CFAR SPRC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132FD-503A-49A6-A673-3132DBB9A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261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12/17/2014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UW CFAR SPRC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132FD-503A-49A6-A673-3132DBB9A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4798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12/17/2014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UW CFAR SPRC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132FD-503A-49A6-A673-3132DBB9A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643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12/17/2014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UW CFAR SPRC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132FD-503A-49A6-A673-3132DBB9A05B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44843" y="1433384"/>
            <a:ext cx="82419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7409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12/17/2014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UW CFAR SPRC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132FD-503A-49A6-A673-3132DBB9A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348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bg>
      <p:bgPr>
        <a:solidFill>
          <a:schemeClr val="accent1">
            <a:lumMod val="75000"/>
            <a:alpha val="6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5450" y="2667000"/>
            <a:ext cx="8229600" cy="1143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12/17/2014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UW CFAR SPRC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132FD-503A-49A6-A673-3132DBB9A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458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12/17/2014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UW CFAR SPRC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132FD-503A-49A6-A673-3132DBB9A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384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12/17/2014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UW CFAR SPRC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132FD-503A-49A6-A673-3132DBB9A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983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12/17/2014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UW CFAR SPRC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132FD-503A-49A6-A673-3132DBB9A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150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12/17/2014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UW CFAR SPRC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132FD-503A-49A6-A673-3132DBB9A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883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12/17/2014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UW CFAR SPRC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132FD-503A-49A6-A673-3132DBB9A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326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12/17/2014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UW CFAR SPRC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132FD-503A-49A6-A673-3132DBB9A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08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4.png"/><Relationship Id="rId9" Type="http://schemas.openxmlformats.org/officeDocument/2006/relationships/image" Target="../media/image5.png"/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8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e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tif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6" Type="http://schemas.openxmlformats.org/officeDocument/2006/relationships/image" Target="../media/image22.png"/><Relationship Id="rId7" Type="http://schemas.openxmlformats.org/officeDocument/2006/relationships/image" Target="../media/image23.png"/><Relationship Id="rId8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image" Target="../media/image21.png"/><Relationship Id="rId6" Type="http://schemas.openxmlformats.org/officeDocument/2006/relationships/image" Target="../media/image22.png"/><Relationship Id="rId7" Type="http://schemas.openxmlformats.org/officeDocument/2006/relationships/image" Target="../media/image23.png"/><Relationship Id="rId8" Type="http://schemas.openxmlformats.org/officeDocument/2006/relationships/image" Target="../media/image24.png"/><Relationship Id="rId9" Type="http://schemas.openxmlformats.org/officeDocument/2006/relationships/image" Target="../media/image28.png"/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25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6375" y="1527175"/>
            <a:ext cx="8778875" cy="1470025"/>
          </a:xfrm>
        </p:spPr>
        <p:txBody>
          <a:bodyPr>
            <a:normAutofit fontScale="90000"/>
          </a:bodyPr>
          <a:lstStyle/>
          <a:p>
            <a:r>
              <a:rPr lang="en-US" sz="4900" dirty="0" smtClean="0">
                <a:solidFill>
                  <a:srgbClr val="FFFFFF"/>
                </a:solidFill>
              </a:rPr>
              <a:t>Estimating the Undiagnosed Fraction:</a:t>
            </a: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74800" y="4479924"/>
            <a:ext cx="5994400" cy="1524636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Martina, Jeanette &amp; </a:t>
            </a:r>
            <a:r>
              <a:rPr lang="en-US" dirty="0" err="1" smtClean="0">
                <a:solidFill>
                  <a:schemeClr val="tx1"/>
                </a:solidFill>
              </a:rPr>
              <a:t>Deven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12/17/2014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UW CFAR SPRC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132FD-503A-49A6-A673-3132DBB9A05B}" type="slidenum">
              <a:rPr lang="en-US" smtClean="0"/>
              <a:t>1</a:t>
            </a:fld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603250" y="2752725"/>
            <a:ext cx="7985125" cy="11620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800" i="1" dirty="0" smtClean="0">
                <a:solidFill>
                  <a:srgbClr val="FFFFFF"/>
                </a:solidFill>
              </a:rPr>
              <a:t>The “Testing History” Method of </a:t>
            </a:r>
            <a:r>
              <a:rPr lang="en-US" sz="3800" i="1" dirty="0" err="1" smtClean="0">
                <a:solidFill>
                  <a:srgbClr val="FFFFFF"/>
                </a:solidFill>
              </a:rPr>
              <a:t>Backcalculation</a:t>
            </a:r>
            <a:endParaRPr lang="en-US" sz="3800" i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54415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dirty="0" smtClean="0"/>
              <a:t>1</a:t>
            </a:r>
            <a:r>
              <a:rPr lang="en-US" sz="3600" baseline="30000" dirty="0" smtClean="0"/>
              <a:t>st</a:t>
            </a:r>
            <a:r>
              <a:rPr lang="en-US" sz="3600" dirty="0" smtClean="0"/>
              <a:t> key </a:t>
            </a:r>
            <a:r>
              <a:rPr lang="en-US" sz="3600" dirty="0" smtClean="0"/>
              <a:t>assumption:  If no previous test</a:t>
            </a:r>
            <a:endParaRPr lang="en-US" sz="36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We set the </a:t>
            </a:r>
            <a:r>
              <a:rPr lang="en-US" dirty="0" smtClean="0">
                <a:solidFill>
                  <a:srgbClr val="C00000"/>
                </a:solidFill>
              </a:rPr>
              <a:t>start date</a:t>
            </a:r>
            <a:r>
              <a:rPr lang="en-US" dirty="0" smtClean="0"/>
              <a:t> of the possible infection window to a maximum value</a:t>
            </a:r>
          </a:p>
          <a:p>
            <a:endParaRPr lang="en-US" dirty="0"/>
          </a:p>
          <a:p>
            <a:r>
              <a:rPr lang="en-US" dirty="0"/>
              <a:t>E</a:t>
            </a:r>
            <a:r>
              <a:rPr lang="en-US" dirty="0" smtClean="0"/>
              <a:t>ither:</a:t>
            </a:r>
            <a:endParaRPr lang="en-US" dirty="0"/>
          </a:p>
          <a:p>
            <a:pPr lvl="1"/>
            <a:r>
              <a:rPr lang="en-US" dirty="0" smtClean="0"/>
              <a:t>18 years ago  OR</a:t>
            </a:r>
          </a:p>
          <a:p>
            <a:pPr lvl="1"/>
            <a:r>
              <a:rPr lang="en-US" dirty="0" smtClean="0"/>
              <a:t>Age 16, as the earliest age of infection</a:t>
            </a:r>
          </a:p>
          <a:p>
            <a:pPr lvl="1"/>
            <a:endParaRPr lang="en-US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3200" b="1" dirty="0" smtClean="0"/>
              <a:t>IMPACT</a:t>
            </a:r>
            <a:r>
              <a:rPr lang="en-US" sz="3200" dirty="0" smtClean="0"/>
              <a:t>:  This </a:t>
            </a:r>
            <a:r>
              <a:rPr lang="en-US" sz="3200" dirty="0"/>
              <a:t>gives a conservative </a:t>
            </a:r>
            <a:r>
              <a:rPr lang="en-US" sz="3200" dirty="0" smtClean="0"/>
              <a:t>(longer) estimate </a:t>
            </a:r>
            <a:r>
              <a:rPr lang="en-US" sz="3200" dirty="0"/>
              <a:t>of the time spent undiagnosed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12/17/2014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UW CFAR SPRC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132FD-503A-49A6-A673-3132DBB9A05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2068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2</a:t>
            </a:r>
            <a:r>
              <a:rPr lang="en-US" sz="3600" baseline="30000" dirty="0" smtClean="0"/>
              <a:t>nd</a:t>
            </a:r>
            <a:r>
              <a:rPr lang="en-US" sz="3600" dirty="0" smtClean="0"/>
              <a:t> key </a:t>
            </a:r>
            <a:r>
              <a:rPr lang="en-US" sz="3600" dirty="0" smtClean="0"/>
              <a:t>assumption:  If missing test data</a:t>
            </a:r>
            <a:endParaRPr lang="en-US" sz="36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615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Two options:</a:t>
            </a:r>
          </a:p>
          <a:p>
            <a:pPr lvl="2"/>
            <a:endParaRPr lang="en-US" dirty="0"/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Exclude</a:t>
            </a:r>
            <a:r>
              <a:rPr lang="en-US" dirty="0" smtClean="0"/>
              <a:t> these when estimating the TID distribution</a:t>
            </a:r>
          </a:p>
          <a:p>
            <a:pPr lvl="2">
              <a:spcBef>
                <a:spcPts val="1800"/>
              </a:spcBef>
            </a:pPr>
            <a:r>
              <a:rPr lang="en-US" dirty="0" smtClean="0"/>
              <a:t>They are still included in the </a:t>
            </a:r>
            <a:r>
              <a:rPr lang="en-US" dirty="0" err="1" smtClean="0"/>
              <a:t>backcalculation</a:t>
            </a:r>
            <a:endParaRPr lang="en-US" dirty="0" smtClean="0"/>
          </a:p>
          <a:p>
            <a:pPr lvl="2"/>
            <a:r>
              <a:rPr lang="en-US" b="1" dirty="0" smtClean="0"/>
              <a:t>IMPACT</a:t>
            </a:r>
            <a:r>
              <a:rPr lang="en-US" dirty="0" smtClean="0"/>
              <a:t>:  Assumes these cases are “missing at random”</a:t>
            </a:r>
          </a:p>
          <a:p>
            <a:pPr marL="914400" lvl="2" indent="0">
              <a:buNone/>
            </a:pPr>
            <a:endParaRPr lang="en-US" dirty="0" smtClean="0"/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Include</a:t>
            </a:r>
            <a:r>
              <a:rPr lang="en-US" dirty="0" smtClean="0"/>
              <a:t> these when estimating the TID distribution</a:t>
            </a:r>
          </a:p>
          <a:p>
            <a:pPr lvl="2">
              <a:spcBef>
                <a:spcPts val="1800"/>
              </a:spcBef>
            </a:pPr>
            <a:r>
              <a:rPr lang="en-US" dirty="0" smtClean="0"/>
              <a:t>Assuming the maximum possible infection window of age-18 or 16 </a:t>
            </a:r>
            <a:r>
              <a:rPr lang="en-US" dirty="0" err="1" smtClean="0"/>
              <a:t>yrs</a:t>
            </a:r>
            <a:r>
              <a:rPr lang="en-US" dirty="0" smtClean="0"/>
              <a:t> old.</a:t>
            </a:r>
          </a:p>
          <a:p>
            <a:pPr lvl="2"/>
            <a:r>
              <a:rPr lang="en-US" b="1" dirty="0" smtClean="0"/>
              <a:t>IMPACT</a:t>
            </a:r>
            <a:r>
              <a:rPr lang="en-US" dirty="0" smtClean="0"/>
              <a:t>:  Assumes “worst case”, so a conservative (longer) estimate of the time spent undiagnosed.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12/17/2014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UW CFAR SPRC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132FD-503A-49A6-A673-3132DBB9A05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9788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Picture 77"/>
          <p:cNvPicPr>
            <a:picLocks noChangeAspect="1"/>
          </p:cNvPicPr>
          <p:nvPr/>
        </p:nvPicPr>
        <p:blipFill rotWithShape="1">
          <a:blip r:embed="rId2"/>
          <a:srcRect l="30422" r="37954"/>
          <a:stretch/>
        </p:blipFill>
        <p:spPr>
          <a:xfrm>
            <a:off x="2851483" y="1465949"/>
            <a:ext cx="2803359" cy="49938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74638"/>
            <a:ext cx="8547381" cy="1143000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/>
              <a:t>3</a:t>
            </a:r>
            <a:r>
              <a:rPr lang="en-US" sz="3600" baseline="30000" dirty="0" smtClean="0"/>
              <a:t>rd</a:t>
            </a:r>
            <a:r>
              <a:rPr lang="en-US" sz="3600" dirty="0" smtClean="0"/>
              <a:t> key </a:t>
            </a:r>
            <a:r>
              <a:rPr lang="en-US" sz="3600" dirty="0" smtClean="0"/>
              <a:t>assumption:  Time of </a:t>
            </a:r>
            <a:r>
              <a:rPr lang="en-US" sz="3600" dirty="0" smtClean="0"/>
              <a:t>infection</a:t>
            </a:r>
            <a:endParaRPr lang="en-US" sz="3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12/17/2014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UW CFAR SPRC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132FD-503A-49A6-A673-3132DBB9A05B}" type="slidenum">
              <a:rPr lang="en-US" smtClean="0"/>
              <a:t>12</a:t>
            </a:fld>
            <a:endParaRPr lang="en-US"/>
          </a:p>
        </p:txBody>
      </p:sp>
      <p:grpSp>
        <p:nvGrpSpPr>
          <p:cNvPr id="95" name="Group 94"/>
          <p:cNvGrpSpPr/>
          <p:nvPr/>
        </p:nvGrpSpPr>
        <p:grpSpPr>
          <a:xfrm>
            <a:off x="2884420" y="2041770"/>
            <a:ext cx="2403024" cy="2023254"/>
            <a:chOff x="2884420" y="2041770"/>
            <a:chExt cx="2403024" cy="2023254"/>
          </a:xfrm>
        </p:grpSpPr>
        <p:grpSp>
          <p:nvGrpSpPr>
            <p:cNvPr id="46" name="Group 45"/>
            <p:cNvGrpSpPr/>
            <p:nvPr/>
          </p:nvGrpSpPr>
          <p:grpSpPr>
            <a:xfrm>
              <a:off x="2884420" y="2041770"/>
              <a:ext cx="2403024" cy="2023254"/>
              <a:chOff x="1254657" y="2159001"/>
              <a:chExt cx="3231516" cy="2023254"/>
            </a:xfrm>
          </p:grpSpPr>
          <p:grpSp>
            <p:nvGrpSpPr>
              <p:cNvPr id="32" name="Group 31"/>
              <p:cNvGrpSpPr/>
              <p:nvPr/>
            </p:nvGrpSpPr>
            <p:grpSpPr>
              <a:xfrm>
                <a:off x="1254657" y="2159001"/>
                <a:ext cx="3231516" cy="2023254"/>
                <a:chOff x="1254657" y="2159001"/>
                <a:chExt cx="3231516" cy="2023254"/>
              </a:xfrm>
            </p:grpSpPr>
            <p:sp>
              <p:nvSpPr>
                <p:cNvPr id="31" name="TextBox 30"/>
                <p:cNvSpPr txBox="1"/>
                <p:nvPr/>
              </p:nvSpPr>
              <p:spPr>
                <a:xfrm>
                  <a:off x="2285998" y="2159001"/>
                  <a:ext cx="114271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/>
                    <a:t>UNIFORM</a:t>
                  </a:r>
                  <a:endParaRPr lang="en-US" b="1" dirty="0"/>
                </a:p>
              </p:txBody>
            </p:sp>
            <p:grpSp>
              <p:nvGrpSpPr>
                <p:cNvPr id="23" name="Group 22"/>
                <p:cNvGrpSpPr/>
                <p:nvPr/>
              </p:nvGrpSpPr>
              <p:grpSpPr>
                <a:xfrm>
                  <a:off x="1254657" y="2587973"/>
                  <a:ext cx="3231516" cy="1594282"/>
                  <a:chOff x="1254657" y="2587973"/>
                  <a:chExt cx="3231516" cy="1594282"/>
                </a:xfrm>
              </p:grpSpPr>
              <p:cxnSp>
                <p:nvCxnSpPr>
                  <p:cNvPr id="11" name="Straight Connector 10"/>
                  <p:cNvCxnSpPr/>
                  <p:nvPr/>
                </p:nvCxnSpPr>
                <p:spPr>
                  <a:xfrm>
                    <a:off x="1670538" y="2930772"/>
                    <a:ext cx="2874" cy="850496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" name="Straight Connector 12"/>
                  <p:cNvCxnSpPr/>
                  <p:nvPr/>
                </p:nvCxnSpPr>
                <p:spPr>
                  <a:xfrm flipV="1">
                    <a:off x="1668240" y="3790466"/>
                    <a:ext cx="2552068" cy="572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8" name="TextBox 17"/>
                  <p:cNvSpPr txBox="1"/>
                  <p:nvPr/>
                </p:nvSpPr>
                <p:spPr>
                  <a:xfrm>
                    <a:off x="1254657" y="2587973"/>
                    <a:ext cx="1512433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i="1" dirty="0" err="1" smtClean="0"/>
                      <a:t>Pr</a:t>
                    </a:r>
                    <a:r>
                      <a:rPr lang="en-US" sz="1400" i="1" dirty="0" smtClean="0"/>
                      <a:t>(infection)</a:t>
                    </a:r>
                    <a:endParaRPr lang="en-US" sz="1400" i="1" dirty="0"/>
                  </a:p>
                </p:txBody>
              </p:sp>
              <p:sp>
                <p:nvSpPr>
                  <p:cNvPr id="21" name="TextBox 20"/>
                  <p:cNvSpPr txBox="1"/>
                  <p:nvPr/>
                </p:nvSpPr>
                <p:spPr>
                  <a:xfrm>
                    <a:off x="1666631" y="3874478"/>
                    <a:ext cx="1551217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i="1" dirty="0" smtClean="0"/>
                      <a:t>Last </a:t>
                    </a:r>
                    <a:r>
                      <a:rPr lang="en-US" sz="1400" i="1" dirty="0" err="1" smtClean="0"/>
                      <a:t>neg</a:t>
                    </a:r>
                    <a:r>
                      <a:rPr lang="en-US" sz="1400" i="1" dirty="0" smtClean="0"/>
                      <a:t> test</a:t>
                    </a:r>
                    <a:endParaRPr lang="en-US" sz="1400" i="1" dirty="0"/>
                  </a:p>
                </p:txBody>
              </p:sp>
              <p:sp>
                <p:nvSpPr>
                  <p:cNvPr id="22" name="TextBox 21"/>
                  <p:cNvSpPr txBox="1"/>
                  <p:nvPr/>
                </p:nvSpPr>
                <p:spPr>
                  <a:xfrm>
                    <a:off x="3235570" y="3870570"/>
                    <a:ext cx="1250603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i="1" dirty="0" smtClean="0"/>
                      <a:t>Diagnosis</a:t>
                    </a:r>
                    <a:endParaRPr lang="en-US" sz="1400" i="1" dirty="0"/>
                  </a:p>
                </p:txBody>
              </p:sp>
            </p:grpSp>
          </p:grpSp>
          <p:cxnSp>
            <p:nvCxnSpPr>
              <p:cNvPr id="44" name="Straight Connector 43"/>
              <p:cNvCxnSpPr/>
              <p:nvPr/>
            </p:nvCxnSpPr>
            <p:spPr>
              <a:xfrm>
                <a:off x="2227385" y="3790462"/>
                <a:ext cx="0" cy="18288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>
                <a:off x="3679093" y="3786554"/>
                <a:ext cx="0" cy="18288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59" name="Rectangle 58"/>
            <p:cNvSpPr/>
            <p:nvPr/>
          </p:nvSpPr>
          <p:spPr>
            <a:xfrm>
              <a:off x="3592201" y="3194539"/>
              <a:ext cx="1080504" cy="449384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3051949" y="4284785"/>
            <a:ext cx="2353867" cy="2023254"/>
            <a:chOff x="3051949" y="4284785"/>
            <a:chExt cx="2353867" cy="2023254"/>
          </a:xfrm>
        </p:grpSpPr>
        <p:grpSp>
          <p:nvGrpSpPr>
            <p:cNvPr id="47" name="Group 46"/>
            <p:cNvGrpSpPr/>
            <p:nvPr/>
          </p:nvGrpSpPr>
          <p:grpSpPr>
            <a:xfrm>
              <a:off x="3051949" y="4284785"/>
              <a:ext cx="2353867" cy="2023254"/>
              <a:chOff x="1445846" y="2159001"/>
              <a:chExt cx="2958629" cy="2023254"/>
            </a:xfrm>
          </p:grpSpPr>
          <p:grpSp>
            <p:nvGrpSpPr>
              <p:cNvPr id="48" name="Group 47"/>
              <p:cNvGrpSpPr/>
              <p:nvPr/>
            </p:nvGrpSpPr>
            <p:grpSpPr>
              <a:xfrm>
                <a:off x="1445846" y="2159001"/>
                <a:ext cx="2958629" cy="2023254"/>
                <a:chOff x="1445846" y="2159001"/>
                <a:chExt cx="2958629" cy="2023254"/>
              </a:xfrm>
            </p:grpSpPr>
            <p:sp>
              <p:nvSpPr>
                <p:cNvPr id="51" name="TextBox 50"/>
                <p:cNvSpPr txBox="1"/>
                <p:nvPr/>
              </p:nvSpPr>
              <p:spPr>
                <a:xfrm>
                  <a:off x="1841864" y="2159001"/>
                  <a:ext cx="191827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/>
                    <a:t>AT LAST NEG TEST</a:t>
                  </a:r>
                  <a:endParaRPr lang="en-US" b="1" dirty="0"/>
                </a:p>
              </p:txBody>
            </p:sp>
            <p:grpSp>
              <p:nvGrpSpPr>
                <p:cNvPr id="52" name="Group 51"/>
                <p:cNvGrpSpPr/>
                <p:nvPr/>
              </p:nvGrpSpPr>
              <p:grpSpPr>
                <a:xfrm>
                  <a:off x="1445846" y="2559541"/>
                  <a:ext cx="2958629" cy="1622714"/>
                  <a:chOff x="1445846" y="2559541"/>
                  <a:chExt cx="2958629" cy="1622714"/>
                </a:xfrm>
              </p:grpSpPr>
              <p:cxnSp>
                <p:nvCxnSpPr>
                  <p:cNvPr id="53" name="Straight Connector 52"/>
                  <p:cNvCxnSpPr/>
                  <p:nvPr/>
                </p:nvCxnSpPr>
                <p:spPr>
                  <a:xfrm>
                    <a:off x="1670538" y="2930772"/>
                    <a:ext cx="2874" cy="850496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" name="Straight Connector 53"/>
                  <p:cNvCxnSpPr/>
                  <p:nvPr/>
                </p:nvCxnSpPr>
                <p:spPr>
                  <a:xfrm flipV="1">
                    <a:off x="1668240" y="3790466"/>
                    <a:ext cx="2552068" cy="572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5" name="TextBox 54"/>
                  <p:cNvSpPr txBox="1"/>
                  <p:nvPr/>
                </p:nvSpPr>
                <p:spPr>
                  <a:xfrm>
                    <a:off x="1445846" y="2559541"/>
                    <a:ext cx="1413632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i="1" dirty="0" err="1" smtClean="0"/>
                      <a:t>Pr</a:t>
                    </a:r>
                    <a:r>
                      <a:rPr lang="en-US" sz="1400" i="1" dirty="0" smtClean="0"/>
                      <a:t>(infection)</a:t>
                    </a:r>
                    <a:endParaRPr lang="en-US" sz="1400" i="1" dirty="0"/>
                  </a:p>
                </p:txBody>
              </p:sp>
              <p:sp>
                <p:nvSpPr>
                  <p:cNvPr id="56" name="TextBox 55"/>
                  <p:cNvSpPr txBox="1"/>
                  <p:nvPr/>
                </p:nvSpPr>
                <p:spPr>
                  <a:xfrm>
                    <a:off x="1666631" y="3874478"/>
                    <a:ext cx="1449883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i="1" dirty="0" smtClean="0"/>
                      <a:t>Last </a:t>
                    </a:r>
                    <a:r>
                      <a:rPr lang="en-US" sz="1400" i="1" dirty="0" err="1" smtClean="0"/>
                      <a:t>neg</a:t>
                    </a:r>
                    <a:r>
                      <a:rPr lang="en-US" sz="1400" i="1" dirty="0" smtClean="0"/>
                      <a:t> test</a:t>
                    </a:r>
                    <a:endParaRPr lang="en-US" sz="1400" i="1" dirty="0"/>
                  </a:p>
                </p:txBody>
              </p:sp>
              <p:sp>
                <p:nvSpPr>
                  <p:cNvPr id="57" name="TextBox 56"/>
                  <p:cNvSpPr txBox="1"/>
                  <p:nvPr/>
                </p:nvSpPr>
                <p:spPr>
                  <a:xfrm>
                    <a:off x="3235568" y="3870570"/>
                    <a:ext cx="1168907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i="1" dirty="0" smtClean="0"/>
                      <a:t>Diagnosis</a:t>
                    </a:r>
                    <a:endParaRPr lang="en-US" sz="1400" i="1" dirty="0"/>
                  </a:p>
                </p:txBody>
              </p:sp>
            </p:grpSp>
          </p:grpSp>
          <p:cxnSp>
            <p:nvCxnSpPr>
              <p:cNvPr id="49" name="Straight Connector 48"/>
              <p:cNvCxnSpPr/>
              <p:nvPr/>
            </p:nvCxnSpPr>
            <p:spPr>
              <a:xfrm>
                <a:off x="2227385" y="3790462"/>
                <a:ext cx="0" cy="18288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>
                <a:off x="3679093" y="3786554"/>
                <a:ext cx="0" cy="18288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60" name="Rectangle 59"/>
            <p:cNvSpPr/>
            <p:nvPr/>
          </p:nvSpPr>
          <p:spPr>
            <a:xfrm>
              <a:off x="3518164" y="5100113"/>
              <a:ext cx="306753" cy="806939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602591" y="1792225"/>
            <a:ext cx="222469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Uniform</a:t>
            </a:r>
            <a:r>
              <a:rPr lang="en-US" sz="2400" dirty="0" smtClean="0"/>
              <a:t>:</a:t>
            </a:r>
          </a:p>
          <a:p>
            <a:endParaRPr lang="en-US" sz="2400" dirty="0"/>
          </a:p>
          <a:p>
            <a:r>
              <a:rPr lang="en-US" sz="2400" dirty="0" smtClean="0"/>
              <a:t>Distributes the probability of infection uniformly across the possible interval</a:t>
            </a:r>
            <a:endParaRPr lang="en-US" sz="2400" dirty="0"/>
          </a:p>
        </p:txBody>
      </p:sp>
      <p:sp>
        <p:nvSpPr>
          <p:cNvPr id="72" name="TextBox 71"/>
          <p:cNvSpPr txBox="1"/>
          <p:nvPr/>
        </p:nvSpPr>
        <p:spPr>
          <a:xfrm>
            <a:off x="5774829" y="4078898"/>
            <a:ext cx="310447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At last </a:t>
            </a:r>
            <a:r>
              <a:rPr lang="en-US" sz="2400" b="1" dirty="0" err="1" smtClean="0"/>
              <a:t>neg</a:t>
            </a:r>
            <a:r>
              <a:rPr lang="en-US" sz="2400" b="1" dirty="0" smtClean="0"/>
              <a:t> test (ALNT)</a:t>
            </a:r>
            <a:r>
              <a:rPr lang="en-US" sz="2400" dirty="0" smtClean="0"/>
              <a:t>:</a:t>
            </a:r>
          </a:p>
          <a:p>
            <a:endParaRPr lang="en-US" sz="2400" dirty="0"/>
          </a:p>
          <a:p>
            <a:r>
              <a:rPr lang="en-US" sz="2400" dirty="0" smtClean="0"/>
              <a:t>Probability=1 that infection occurred on the day after the last negative test</a:t>
            </a:r>
            <a:endParaRPr lang="en-US" sz="2400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081463" y="2041770"/>
            <a:ext cx="709757" cy="428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5649465" y="4469451"/>
            <a:ext cx="149260" cy="215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92976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Picture 7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641" y="1341717"/>
            <a:ext cx="8864600" cy="51181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Impact of TID Assumptions on TID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12/17/2014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UW CFAR SPRC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132FD-503A-49A6-A673-3132DBB9A05B}" type="slidenum">
              <a:rPr lang="en-US" smtClean="0"/>
              <a:t>13</a:t>
            </a:fld>
            <a:endParaRPr lang="en-US"/>
          </a:p>
        </p:txBody>
      </p:sp>
      <p:grpSp>
        <p:nvGrpSpPr>
          <p:cNvPr id="95" name="Group 94"/>
          <p:cNvGrpSpPr/>
          <p:nvPr/>
        </p:nvGrpSpPr>
        <p:grpSpPr>
          <a:xfrm>
            <a:off x="2884420" y="2041770"/>
            <a:ext cx="2403024" cy="2023254"/>
            <a:chOff x="2884420" y="2041770"/>
            <a:chExt cx="2403024" cy="2023254"/>
          </a:xfrm>
        </p:grpSpPr>
        <p:grpSp>
          <p:nvGrpSpPr>
            <p:cNvPr id="46" name="Group 45"/>
            <p:cNvGrpSpPr/>
            <p:nvPr/>
          </p:nvGrpSpPr>
          <p:grpSpPr>
            <a:xfrm>
              <a:off x="2884420" y="2041770"/>
              <a:ext cx="2403024" cy="2023254"/>
              <a:chOff x="1254657" y="2159001"/>
              <a:chExt cx="3231516" cy="2023254"/>
            </a:xfrm>
          </p:grpSpPr>
          <p:grpSp>
            <p:nvGrpSpPr>
              <p:cNvPr id="32" name="Group 31"/>
              <p:cNvGrpSpPr/>
              <p:nvPr/>
            </p:nvGrpSpPr>
            <p:grpSpPr>
              <a:xfrm>
                <a:off x="1254657" y="2159001"/>
                <a:ext cx="3231516" cy="2023254"/>
                <a:chOff x="1254657" y="2159001"/>
                <a:chExt cx="3231516" cy="2023254"/>
              </a:xfrm>
            </p:grpSpPr>
            <p:sp>
              <p:nvSpPr>
                <p:cNvPr id="31" name="TextBox 30"/>
                <p:cNvSpPr txBox="1"/>
                <p:nvPr/>
              </p:nvSpPr>
              <p:spPr>
                <a:xfrm>
                  <a:off x="2285998" y="2159001"/>
                  <a:ext cx="114271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/>
                    <a:t>UNIFORM</a:t>
                  </a:r>
                  <a:endParaRPr lang="en-US" b="1" dirty="0"/>
                </a:p>
              </p:txBody>
            </p:sp>
            <p:grpSp>
              <p:nvGrpSpPr>
                <p:cNvPr id="23" name="Group 22"/>
                <p:cNvGrpSpPr/>
                <p:nvPr/>
              </p:nvGrpSpPr>
              <p:grpSpPr>
                <a:xfrm>
                  <a:off x="1254657" y="2587973"/>
                  <a:ext cx="3231516" cy="1594282"/>
                  <a:chOff x="1254657" y="2587973"/>
                  <a:chExt cx="3231516" cy="1594282"/>
                </a:xfrm>
              </p:grpSpPr>
              <p:cxnSp>
                <p:nvCxnSpPr>
                  <p:cNvPr id="11" name="Straight Connector 10"/>
                  <p:cNvCxnSpPr/>
                  <p:nvPr/>
                </p:nvCxnSpPr>
                <p:spPr>
                  <a:xfrm>
                    <a:off x="1670538" y="2930772"/>
                    <a:ext cx="2874" cy="850496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" name="Straight Connector 12"/>
                  <p:cNvCxnSpPr/>
                  <p:nvPr/>
                </p:nvCxnSpPr>
                <p:spPr>
                  <a:xfrm flipV="1">
                    <a:off x="1668240" y="3790466"/>
                    <a:ext cx="2552068" cy="572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8" name="TextBox 17"/>
                  <p:cNvSpPr txBox="1"/>
                  <p:nvPr/>
                </p:nvSpPr>
                <p:spPr>
                  <a:xfrm>
                    <a:off x="1254657" y="2587973"/>
                    <a:ext cx="1512433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i="1" dirty="0" err="1" smtClean="0"/>
                      <a:t>Pr</a:t>
                    </a:r>
                    <a:r>
                      <a:rPr lang="en-US" sz="1400" i="1" dirty="0" smtClean="0"/>
                      <a:t>(infection)</a:t>
                    </a:r>
                    <a:endParaRPr lang="en-US" sz="1400" i="1" dirty="0"/>
                  </a:p>
                </p:txBody>
              </p:sp>
              <p:sp>
                <p:nvSpPr>
                  <p:cNvPr id="21" name="TextBox 20"/>
                  <p:cNvSpPr txBox="1"/>
                  <p:nvPr/>
                </p:nvSpPr>
                <p:spPr>
                  <a:xfrm>
                    <a:off x="1666631" y="3874478"/>
                    <a:ext cx="1551217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i="1" dirty="0" smtClean="0"/>
                      <a:t>Last </a:t>
                    </a:r>
                    <a:r>
                      <a:rPr lang="en-US" sz="1400" i="1" dirty="0" err="1" smtClean="0"/>
                      <a:t>neg</a:t>
                    </a:r>
                    <a:r>
                      <a:rPr lang="en-US" sz="1400" i="1" dirty="0" smtClean="0"/>
                      <a:t> test</a:t>
                    </a:r>
                    <a:endParaRPr lang="en-US" sz="1400" i="1" dirty="0"/>
                  </a:p>
                </p:txBody>
              </p:sp>
              <p:sp>
                <p:nvSpPr>
                  <p:cNvPr id="22" name="TextBox 21"/>
                  <p:cNvSpPr txBox="1"/>
                  <p:nvPr/>
                </p:nvSpPr>
                <p:spPr>
                  <a:xfrm>
                    <a:off x="3235570" y="3870570"/>
                    <a:ext cx="1250603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i="1" dirty="0" smtClean="0"/>
                      <a:t>Diagnosis</a:t>
                    </a:r>
                    <a:endParaRPr lang="en-US" sz="1400" i="1" dirty="0"/>
                  </a:p>
                </p:txBody>
              </p:sp>
            </p:grpSp>
          </p:grpSp>
          <p:cxnSp>
            <p:nvCxnSpPr>
              <p:cNvPr id="44" name="Straight Connector 43"/>
              <p:cNvCxnSpPr/>
              <p:nvPr/>
            </p:nvCxnSpPr>
            <p:spPr>
              <a:xfrm>
                <a:off x="2227385" y="3790462"/>
                <a:ext cx="0" cy="18288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>
                <a:off x="3679093" y="3786554"/>
                <a:ext cx="0" cy="18288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59" name="Rectangle 58"/>
            <p:cNvSpPr/>
            <p:nvPr/>
          </p:nvSpPr>
          <p:spPr>
            <a:xfrm>
              <a:off x="3592201" y="3194539"/>
              <a:ext cx="1080504" cy="449384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3051949" y="4284785"/>
            <a:ext cx="2353866" cy="2023254"/>
            <a:chOff x="3051949" y="4284785"/>
            <a:chExt cx="2353866" cy="2023254"/>
          </a:xfrm>
        </p:grpSpPr>
        <p:grpSp>
          <p:nvGrpSpPr>
            <p:cNvPr id="47" name="Group 46"/>
            <p:cNvGrpSpPr/>
            <p:nvPr/>
          </p:nvGrpSpPr>
          <p:grpSpPr>
            <a:xfrm>
              <a:off x="3051949" y="4284785"/>
              <a:ext cx="2353866" cy="2023254"/>
              <a:chOff x="1445846" y="2159001"/>
              <a:chExt cx="2958628" cy="2023254"/>
            </a:xfrm>
          </p:grpSpPr>
          <p:grpSp>
            <p:nvGrpSpPr>
              <p:cNvPr id="48" name="Group 47"/>
              <p:cNvGrpSpPr/>
              <p:nvPr/>
            </p:nvGrpSpPr>
            <p:grpSpPr>
              <a:xfrm>
                <a:off x="1445846" y="2159001"/>
                <a:ext cx="2958628" cy="2023254"/>
                <a:chOff x="1445846" y="2159001"/>
                <a:chExt cx="2958628" cy="2023254"/>
              </a:xfrm>
            </p:grpSpPr>
            <p:sp>
              <p:nvSpPr>
                <p:cNvPr id="51" name="TextBox 50"/>
                <p:cNvSpPr txBox="1"/>
                <p:nvPr/>
              </p:nvSpPr>
              <p:spPr>
                <a:xfrm>
                  <a:off x="1841864" y="2159001"/>
                  <a:ext cx="191827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/>
                    <a:t>AT LAST NEG TEST</a:t>
                  </a:r>
                  <a:endParaRPr lang="en-US" b="1" dirty="0"/>
                </a:p>
              </p:txBody>
            </p:sp>
            <p:grpSp>
              <p:nvGrpSpPr>
                <p:cNvPr id="52" name="Group 51"/>
                <p:cNvGrpSpPr/>
                <p:nvPr/>
              </p:nvGrpSpPr>
              <p:grpSpPr>
                <a:xfrm>
                  <a:off x="1445846" y="2559541"/>
                  <a:ext cx="2958628" cy="1622714"/>
                  <a:chOff x="1445846" y="2559541"/>
                  <a:chExt cx="2958628" cy="1622714"/>
                </a:xfrm>
              </p:grpSpPr>
              <p:cxnSp>
                <p:nvCxnSpPr>
                  <p:cNvPr id="53" name="Straight Connector 52"/>
                  <p:cNvCxnSpPr/>
                  <p:nvPr/>
                </p:nvCxnSpPr>
                <p:spPr>
                  <a:xfrm>
                    <a:off x="1670538" y="2930772"/>
                    <a:ext cx="2874" cy="850496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" name="Straight Connector 53"/>
                  <p:cNvCxnSpPr/>
                  <p:nvPr/>
                </p:nvCxnSpPr>
                <p:spPr>
                  <a:xfrm flipV="1">
                    <a:off x="1668240" y="3790466"/>
                    <a:ext cx="2552068" cy="572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5" name="TextBox 54"/>
                  <p:cNvSpPr txBox="1"/>
                  <p:nvPr/>
                </p:nvSpPr>
                <p:spPr>
                  <a:xfrm>
                    <a:off x="1445846" y="2559541"/>
                    <a:ext cx="1413632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i="1" dirty="0" err="1" smtClean="0"/>
                      <a:t>Pr</a:t>
                    </a:r>
                    <a:r>
                      <a:rPr lang="en-US" sz="1400" i="1" dirty="0" smtClean="0"/>
                      <a:t>(infection)</a:t>
                    </a:r>
                    <a:endParaRPr lang="en-US" sz="1400" i="1" dirty="0"/>
                  </a:p>
                </p:txBody>
              </p:sp>
              <p:sp>
                <p:nvSpPr>
                  <p:cNvPr id="56" name="TextBox 55"/>
                  <p:cNvSpPr txBox="1"/>
                  <p:nvPr/>
                </p:nvSpPr>
                <p:spPr>
                  <a:xfrm>
                    <a:off x="1666631" y="3874478"/>
                    <a:ext cx="1449883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i="1" dirty="0" smtClean="0"/>
                      <a:t>Last </a:t>
                    </a:r>
                    <a:r>
                      <a:rPr lang="en-US" sz="1400" i="1" dirty="0" err="1" smtClean="0"/>
                      <a:t>neg</a:t>
                    </a:r>
                    <a:r>
                      <a:rPr lang="en-US" sz="1400" i="1" dirty="0" smtClean="0"/>
                      <a:t> test</a:t>
                    </a:r>
                    <a:endParaRPr lang="en-US" sz="1400" i="1" dirty="0"/>
                  </a:p>
                </p:txBody>
              </p:sp>
              <p:sp>
                <p:nvSpPr>
                  <p:cNvPr id="57" name="TextBox 56"/>
                  <p:cNvSpPr txBox="1"/>
                  <p:nvPr/>
                </p:nvSpPr>
                <p:spPr>
                  <a:xfrm>
                    <a:off x="3235567" y="3870570"/>
                    <a:ext cx="1168907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i="1" dirty="0" smtClean="0"/>
                      <a:t>Diagnosis</a:t>
                    </a:r>
                    <a:endParaRPr lang="en-US" sz="1400" i="1" dirty="0"/>
                  </a:p>
                </p:txBody>
              </p:sp>
            </p:grpSp>
          </p:grpSp>
          <p:cxnSp>
            <p:nvCxnSpPr>
              <p:cNvPr id="49" name="Straight Connector 48"/>
              <p:cNvCxnSpPr/>
              <p:nvPr/>
            </p:nvCxnSpPr>
            <p:spPr>
              <a:xfrm>
                <a:off x="2227385" y="3790462"/>
                <a:ext cx="0" cy="18288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>
                <a:off x="3679093" y="3786554"/>
                <a:ext cx="0" cy="18288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60" name="Rectangle 59"/>
            <p:cNvSpPr/>
            <p:nvPr/>
          </p:nvSpPr>
          <p:spPr>
            <a:xfrm>
              <a:off x="3532704" y="5089768"/>
              <a:ext cx="306753" cy="806939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8" name="Group 127"/>
          <p:cNvGrpSpPr/>
          <p:nvPr/>
        </p:nvGrpSpPr>
        <p:grpSpPr>
          <a:xfrm>
            <a:off x="104587" y="2051963"/>
            <a:ext cx="2800287" cy="2902744"/>
            <a:chOff x="104587" y="2051963"/>
            <a:chExt cx="2800287" cy="2902744"/>
          </a:xfrm>
        </p:grpSpPr>
        <p:sp>
          <p:nvSpPr>
            <p:cNvPr id="61" name="TextBox 60"/>
            <p:cNvSpPr txBox="1"/>
            <p:nvPr/>
          </p:nvSpPr>
          <p:spPr>
            <a:xfrm>
              <a:off x="517315" y="2051963"/>
              <a:ext cx="18004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OBSERVED ONLY</a:t>
              </a:r>
              <a:endParaRPr lang="en-US" b="1" dirty="0"/>
            </a:p>
          </p:txBody>
        </p:sp>
        <p:grpSp>
          <p:nvGrpSpPr>
            <p:cNvPr id="79" name="Group 78"/>
            <p:cNvGrpSpPr/>
            <p:nvPr/>
          </p:nvGrpSpPr>
          <p:grpSpPr>
            <a:xfrm>
              <a:off x="104587" y="2665410"/>
              <a:ext cx="2800287" cy="2289297"/>
              <a:chOff x="0" y="1768936"/>
              <a:chExt cx="2800287" cy="2289297"/>
            </a:xfrm>
          </p:grpSpPr>
          <p:grpSp>
            <p:nvGrpSpPr>
              <p:cNvPr id="63" name="Group 62"/>
              <p:cNvGrpSpPr/>
              <p:nvPr/>
            </p:nvGrpSpPr>
            <p:grpSpPr>
              <a:xfrm>
                <a:off x="140722" y="1768936"/>
                <a:ext cx="2659565" cy="2289297"/>
                <a:chOff x="1615913" y="1877915"/>
                <a:chExt cx="3011341" cy="2302162"/>
              </a:xfrm>
            </p:grpSpPr>
            <p:grpSp>
              <p:nvGrpSpPr>
                <p:cNvPr id="68" name="Group 67"/>
                <p:cNvGrpSpPr/>
                <p:nvPr/>
              </p:nvGrpSpPr>
              <p:grpSpPr>
                <a:xfrm>
                  <a:off x="1615913" y="1877915"/>
                  <a:ext cx="3011341" cy="2302162"/>
                  <a:chOff x="1615913" y="1877915"/>
                  <a:chExt cx="3011341" cy="2302162"/>
                </a:xfrm>
              </p:grpSpPr>
              <p:cxnSp>
                <p:nvCxnSpPr>
                  <p:cNvPr id="69" name="Straight Connector 68"/>
                  <p:cNvCxnSpPr/>
                  <p:nvPr/>
                </p:nvCxnSpPr>
                <p:spPr>
                  <a:xfrm>
                    <a:off x="1659588" y="2247630"/>
                    <a:ext cx="13824" cy="1533637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" name="Straight Connector 69"/>
                  <p:cNvCxnSpPr/>
                  <p:nvPr/>
                </p:nvCxnSpPr>
                <p:spPr>
                  <a:xfrm flipV="1">
                    <a:off x="1668240" y="3790466"/>
                    <a:ext cx="2552068" cy="572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1" name="TextBox 70"/>
                  <p:cNvSpPr txBox="1"/>
                  <p:nvPr/>
                </p:nvSpPr>
                <p:spPr>
                  <a:xfrm>
                    <a:off x="1615913" y="1877915"/>
                    <a:ext cx="2621577" cy="30950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i="1" dirty="0" smtClean="0"/>
                      <a:t>Density of last negative tests</a:t>
                    </a:r>
                    <a:endParaRPr lang="en-US" sz="1400" i="1" dirty="0"/>
                  </a:p>
                </p:txBody>
              </p:sp>
              <p:sp>
                <p:nvSpPr>
                  <p:cNvPr id="73" name="TextBox 72"/>
                  <p:cNvSpPr txBox="1"/>
                  <p:nvPr/>
                </p:nvSpPr>
                <p:spPr>
                  <a:xfrm>
                    <a:off x="3675419" y="3870570"/>
                    <a:ext cx="951835" cy="30950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i="1" dirty="0" smtClean="0"/>
                      <a:t>18 years</a:t>
                    </a:r>
                    <a:endParaRPr lang="en-US" sz="1400" i="1" dirty="0"/>
                  </a:p>
                </p:txBody>
              </p:sp>
            </p:grpSp>
            <p:cxnSp>
              <p:nvCxnSpPr>
                <p:cNvPr id="66" name="Straight Connector 65"/>
                <p:cNvCxnSpPr/>
                <p:nvPr/>
              </p:nvCxnSpPr>
              <p:spPr>
                <a:xfrm>
                  <a:off x="4118937" y="3786554"/>
                  <a:ext cx="0" cy="18288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4" name="TextBox 73"/>
              <p:cNvSpPr txBox="1"/>
              <p:nvPr/>
            </p:nvSpPr>
            <p:spPr>
              <a:xfrm>
                <a:off x="0" y="3742104"/>
                <a:ext cx="74964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i="1" dirty="0" smtClean="0"/>
                  <a:t>0 years</a:t>
                </a:r>
                <a:endParaRPr lang="en-US" sz="1400" i="1" dirty="0"/>
              </a:p>
            </p:txBody>
          </p:sp>
          <p:cxnSp>
            <p:nvCxnSpPr>
              <p:cNvPr id="75" name="Straight Connector 74"/>
              <p:cNvCxnSpPr/>
              <p:nvPr/>
            </p:nvCxnSpPr>
            <p:spPr>
              <a:xfrm>
                <a:off x="197350" y="3643616"/>
                <a:ext cx="0" cy="18185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pic>
          <p:nvPicPr>
            <p:cNvPr id="92" name="Picture 9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0312" y="3084480"/>
              <a:ext cx="2173980" cy="1468800"/>
            </a:xfrm>
            <a:prstGeom prst="rect">
              <a:avLst/>
            </a:prstGeom>
          </p:spPr>
        </p:pic>
        <p:pic>
          <p:nvPicPr>
            <p:cNvPr id="93" name="Picture 9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57033" y="3160324"/>
              <a:ext cx="767035" cy="493636"/>
            </a:xfrm>
            <a:prstGeom prst="rect">
              <a:avLst/>
            </a:prstGeom>
          </p:spPr>
        </p:pic>
      </p:grpSp>
      <p:grpSp>
        <p:nvGrpSpPr>
          <p:cNvPr id="127" name="Group 126"/>
          <p:cNvGrpSpPr/>
          <p:nvPr/>
        </p:nvGrpSpPr>
        <p:grpSpPr>
          <a:xfrm>
            <a:off x="5578776" y="2065893"/>
            <a:ext cx="3350381" cy="2010273"/>
            <a:chOff x="5578776" y="2065893"/>
            <a:chExt cx="3350381" cy="2010273"/>
          </a:xfrm>
        </p:grpSpPr>
        <p:pic>
          <p:nvPicPr>
            <p:cNvPr id="109" name="Picture 10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025087" y="2613842"/>
              <a:ext cx="2526626" cy="1054875"/>
            </a:xfrm>
            <a:prstGeom prst="rect">
              <a:avLst/>
            </a:prstGeom>
          </p:spPr>
        </p:pic>
        <p:grpSp>
          <p:nvGrpSpPr>
            <p:cNvPr id="113" name="Group 112"/>
            <p:cNvGrpSpPr/>
            <p:nvPr/>
          </p:nvGrpSpPr>
          <p:grpSpPr>
            <a:xfrm>
              <a:off x="5578776" y="2350276"/>
              <a:ext cx="3350381" cy="1725890"/>
              <a:chOff x="5578776" y="2350276"/>
              <a:chExt cx="3350381" cy="1725890"/>
            </a:xfrm>
          </p:grpSpPr>
          <p:cxnSp>
            <p:nvCxnSpPr>
              <p:cNvPr id="97" name="Straight Connector 96"/>
              <p:cNvCxnSpPr/>
              <p:nvPr/>
            </p:nvCxnSpPr>
            <p:spPr>
              <a:xfrm>
                <a:off x="5961442" y="3689302"/>
                <a:ext cx="2678782" cy="116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8" name="TextBox 97"/>
              <p:cNvSpPr txBox="1"/>
              <p:nvPr/>
            </p:nvSpPr>
            <p:spPr>
              <a:xfrm>
                <a:off x="8088513" y="3768389"/>
                <a:ext cx="84064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i="1" dirty="0" smtClean="0"/>
                  <a:t>18 years</a:t>
                </a:r>
                <a:endParaRPr lang="en-US" sz="1400" i="1" dirty="0"/>
              </a:p>
            </p:txBody>
          </p:sp>
          <p:cxnSp>
            <p:nvCxnSpPr>
              <p:cNvPr id="99" name="Straight Connector 98"/>
              <p:cNvCxnSpPr/>
              <p:nvPr/>
            </p:nvCxnSpPr>
            <p:spPr>
              <a:xfrm>
                <a:off x="8411694" y="3684842"/>
                <a:ext cx="0" cy="18185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3" name="TextBox 102"/>
              <p:cNvSpPr txBox="1"/>
              <p:nvPr/>
            </p:nvSpPr>
            <p:spPr>
              <a:xfrm>
                <a:off x="5578776" y="2350276"/>
                <a:ext cx="133235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i="1" dirty="0" smtClean="0"/>
                  <a:t>%</a:t>
                </a:r>
                <a:r>
                  <a:rPr lang="en-US" sz="1400" i="1" dirty="0"/>
                  <a:t> </a:t>
                </a:r>
                <a:r>
                  <a:rPr lang="en-US" sz="1400" i="1" dirty="0" smtClean="0"/>
                  <a:t>undiagnosed</a:t>
                </a:r>
                <a:endParaRPr lang="en-US" sz="1400" i="1" dirty="0"/>
              </a:p>
            </p:txBody>
          </p:sp>
          <p:cxnSp>
            <p:nvCxnSpPr>
              <p:cNvPr id="112" name="Straight Connector 111"/>
              <p:cNvCxnSpPr/>
              <p:nvPr/>
            </p:nvCxnSpPr>
            <p:spPr>
              <a:xfrm flipH="1" flipV="1">
                <a:off x="5965570" y="2616848"/>
                <a:ext cx="12829" cy="1077525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21" name="TextBox 120"/>
            <p:cNvSpPr txBox="1"/>
            <p:nvPr/>
          </p:nvSpPr>
          <p:spPr>
            <a:xfrm>
              <a:off x="6574856" y="2065893"/>
              <a:ext cx="1413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“BASE CASE”</a:t>
              </a:r>
              <a:endParaRPr lang="en-US" b="1" dirty="0"/>
            </a:p>
          </p:txBody>
        </p:sp>
      </p:grpSp>
      <p:grpSp>
        <p:nvGrpSpPr>
          <p:cNvPr id="126" name="Group 125"/>
          <p:cNvGrpSpPr/>
          <p:nvPr/>
        </p:nvGrpSpPr>
        <p:grpSpPr>
          <a:xfrm>
            <a:off x="5615713" y="4270723"/>
            <a:ext cx="3388868" cy="2048755"/>
            <a:chOff x="5615713" y="4270723"/>
            <a:chExt cx="3388868" cy="2048755"/>
          </a:xfrm>
        </p:grpSpPr>
        <p:pic>
          <p:nvPicPr>
            <p:cNvPr id="120" name="Picture 119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013528" y="4840599"/>
              <a:ext cx="2505049" cy="1085396"/>
            </a:xfrm>
            <a:prstGeom prst="rect">
              <a:avLst/>
            </a:prstGeom>
          </p:spPr>
        </p:pic>
        <p:grpSp>
          <p:nvGrpSpPr>
            <p:cNvPr id="125" name="Group 124"/>
            <p:cNvGrpSpPr/>
            <p:nvPr/>
          </p:nvGrpSpPr>
          <p:grpSpPr>
            <a:xfrm>
              <a:off x="5615713" y="4270723"/>
              <a:ext cx="3388868" cy="2048755"/>
              <a:chOff x="5615713" y="4270723"/>
              <a:chExt cx="3388868" cy="2048755"/>
            </a:xfrm>
          </p:grpSpPr>
          <p:grpSp>
            <p:nvGrpSpPr>
              <p:cNvPr id="114" name="Group 113"/>
              <p:cNvGrpSpPr/>
              <p:nvPr/>
            </p:nvGrpSpPr>
            <p:grpSpPr>
              <a:xfrm>
                <a:off x="5615713" y="4567934"/>
                <a:ext cx="3388868" cy="1751544"/>
                <a:chOff x="5540289" y="2324622"/>
                <a:chExt cx="3388868" cy="1751544"/>
              </a:xfrm>
            </p:grpSpPr>
            <p:cxnSp>
              <p:nvCxnSpPr>
                <p:cNvPr id="115" name="Straight Connector 114"/>
                <p:cNvCxnSpPr/>
                <p:nvPr/>
              </p:nvCxnSpPr>
              <p:spPr>
                <a:xfrm>
                  <a:off x="5910126" y="3689302"/>
                  <a:ext cx="2678782" cy="116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16" name="TextBox 115"/>
                <p:cNvSpPr txBox="1"/>
                <p:nvPr/>
              </p:nvSpPr>
              <p:spPr>
                <a:xfrm>
                  <a:off x="8088513" y="3768389"/>
                  <a:ext cx="84064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i="1" dirty="0" smtClean="0"/>
                    <a:t>18 years</a:t>
                  </a:r>
                  <a:endParaRPr lang="en-US" sz="1400" i="1" dirty="0"/>
                </a:p>
              </p:txBody>
            </p:sp>
            <p:cxnSp>
              <p:nvCxnSpPr>
                <p:cNvPr id="117" name="Straight Connector 116"/>
                <p:cNvCxnSpPr/>
                <p:nvPr/>
              </p:nvCxnSpPr>
              <p:spPr>
                <a:xfrm>
                  <a:off x="8373207" y="3684842"/>
                  <a:ext cx="0" cy="181858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18" name="TextBox 117"/>
                <p:cNvSpPr txBox="1"/>
                <p:nvPr/>
              </p:nvSpPr>
              <p:spPr>
                <a:xfrm>
                  <a:off x="5540289" y="2324622"/>
                  <a:ext cx="1332353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i="1" dirty="0" smtClean="0"/>
                    <a:t>%</a:t>
                  </a:r>
                  <a:r>
                    <a:rPr lang="en-US" sz="1400" i="1" dirty="0"/>
                    <a:t> </a:t>
                  </a:r>
                  <a:r>
                    <a:rPr lang="en-US" sz="1400" i="1" dirty="0" smtClean="0"/>
                    <a:t>undiagnosed</a:t>
                  </a:r>
                  <a:endParaRPr lang="en-US" sz="1400" i="1" dirty="0"/>
                </a:p>
              </p:txBody>
            </p:sp>
            <p:cxnSp>
              <p:nvCxnSpPr>
                <p:cNvPr id="119" name="Straight Connector 118"/>
                <p:cNvCxnSpPr/>
                <p:nvPr/>
              </p:nvCxnSpPr>
              <p:spPr>
                <a:xfrm flipH="1" flipV="1">
                  <a:off x="5901425" y="2616848"/>
                  <a:ext cx="12829" cy="1077525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2" name="TextBox 121"/>
              <p:cNvSpPr txBox="1"/>
              <p:nvPr/>
            </p:nvSpPr>
            <p:spPr>
              <a:xfrm>
                <a:off x="6239747" y="4270723"/>
                <a:ext cx="22315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“WORST CASE (OBS)”</a:t>
                </a:r>
                <a:endParaRPr lang="en-US" b="1" dirty="0"/>
              </a:p>
            </p:txBody>
          </p:sp>
        </p:grpSp>
      </p:grpSp>
      <p:sp>
        <p:nvSpPr>
          <p:cNvPr id="124" name="Rectangle 123"/>
          <p:cNvSpPr/>
          <p:nvPr/>
        </p:nvSpPr>
        <p:spPr>
          <a:xfrm>
            <a:off x="2846926" y="1827577"/>
            <a:ext cx="6158007" cy="2398777"/>
          </a:xfrm>
          <a:prstGeom prst="rect">
            <a:avLst/>
          </a:prstGeom>
          <a:solidFill>
            <a:schemeClr val="bg1">
              <a:lumMod val="65000"/>
              <a:alpha val="4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39878" y="5394990"/>
            <a:ext cx="1870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We use this for the KC analysis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8604021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" grpId="0" animBg="1"/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12/17/2014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UW CFAR SPRC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132FD-503A-49A6-A673-3132DBB9A05B}" type="slidenum">
              <a:rPr lang="en-US" smtClean="0"/>
              <a:t>14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00" y="177800"/>
            <a:ext cx="8851900" cy="6502400"/>
          </a:xfrm>
          <a:prstGeom prst="rect">
            <a:avLst/>
          </a:prstGeom>
        </p:spPr>
      </p:pic>
      <p:grpSp>
        <p:nvGrpSpPr>
          <p:cNvPr id="133" name="Group 132"/>
          <p:cNvGrpSpPr/>
          <p:nvPr/>
        </p:nvGrpSpPr>
        <p:grpSpPr>
          <a:xfrm>
            <a:off x="134469" y="4328781"/>
            <a:ext cx="2800287" cy="2529217"/>
            <a:chOff x="134469" y="4328781"/>
            <a:chExt cx="2800287" cy="2529217"/>
          </a:xfrm>
        </p:grpSpPr>
        <p:sp>
          <p:nvSpPr>
            <p:cNvPr id="9" name="TextBox 8"/>
            <p:cNvSpPr txBox="1"/>
            <p:nvPr/>
          </p:nvSpPr>
          <p:spPr>
            <a:xfrm>
              <a:off x="382846" y="4328781"/>
              <a:ext cx="21692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INCLUDING MISSING</a:t>
              </a:r>
              <a:endParaRPr lang="en-US" b="1" dirty="0"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134469" y="4641067"/>
              <a:ext cx="2800287" cy="2216931"/>
              <a:chOff x="0" y="1841300"/>
              <a:chExt cx="2800287" cy="2216931"/>
            </a:xfrm>
          </p:grpSpPr>
          <p:grpSp>
            <p:nvGrpSpPr>
              <p:cNvPr id="11" name="Group 10"/>
              <p:cNvGrpSpPr/>
              <p:nvPr/>
            </p:nvGrpSpPr>
            <p:grpSpPr>
              <a:xfrm>
                <a:off x="140722" y="1841300"/>
                <a:ext cx="2659565" cy="2216931"/>
                <a:chOff x="1615913" y="1950687"/>
                <a:chExt cx="3011341" cy="2229390"/>
              </a:xfrm>
            </p:grpSpPr>
            <p:grpSp>
              <p:nvGrpSpPr>
                <p:cNvPr id="14" name="Group 13"/>
                <p:cNvGrpSpPr/>
                <p:nvPr/>
              </p:nvGrpSpPr>
              <p:grpSpPr>
                <a:xfrm>
                  <a:off x="1615913" y="1950687"/>
                  <a:ext cx="3011341" cy="2229390"/>
                  <a:chOff x="1615913" y="1950687"/>
                  <a:chExt cx="3011341" cy="2229390"/>
                </a:xfrm>
              </p:grpSpPr>
              <p:cxnSp>
                <p:nvCxnSpPr>
                  <p:cNvPr id="16" name="Straight Connector 15"/>
                  <p:cNvCxnSpPr/>
                  <p:nvPr/>
                </p:nvCxnSpPr>
                <p:spPr>
                  <a:xfrm>
                    <a:off x="1659588" y="2247630"/>
                    <a:ext cx="13824" cy="1533637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" name="Straight Connector 16"/>
                  <p:cNvCxnSpPr/>
                  <p:nvPr/>
                </p:nvCxnSpPr>
                <p:spPr>
                  <a:xfrm flipV="1">
                    <a:off x="1668240" y="3790466"/>
                    <a:ext cx="2552068" cy="572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8" name="TextBox 17"/>
                  <p:cNvSpPr txBox="1"/>
                  <p:nvPr/>
                </p:nvSpPr>
                <p:spPr>
                  <a:xfrm>
                    <a:off x="1615913" y="1950687"/>
                    <a:ext cx="2621577" cy="30950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i="1" dirty="0" smtClean="0"/>
                      <a:t>Density of last negative tests</a:t>
                    </a:r>
                    <a:endParaRPr lang="en-US" sz="1400" i="1" dirty="0"/>
                  </a:p>
                </p:txBody>
              </p:sp>
              <p:sp>
                <p:nvSpPr>
                  <p:cNvPr id="19" name="TextBox 18"/>
                  <p:cNvSpPr txBox="1"/>
                  <p:nvPr/>
                </p:nvSpPr>
                <p:spPr>
                  <a:xfrm>
                    <a:off x="3675419" y="3870570"/>
                    <a:ext cx="951835" cy="30950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i="1" dirty="0" smtClean="0"/>
                      <a:t>18 years</a:t>
                    </a:r>
                    <a:endParaRPr lang="en-US" sz="1400" i="1" dirty="0"/>
                  </a:p>
                </p:txBody>
              </p:sp>
            </p:grpSp>
            <p:cxnSp>
              <p:nvCxnSpPr>
                <p:cNvPr id="15" name="Straight Connector 14"/>
                <p:cNvCxnSpPr/>
                <p:nvPr/>
              </p:nvCxnSpPr>
              <p:spPr>
                <a:xfrm>
                  <a:off x="4118937" y="3786554"/>
                  <a:ext cx="0" cy="18288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" name="TextBox 11"/>
              <p:cNvSpPr txBox="1"/>
              <p:nvPr/>
            </p:nvSpPr>
            <p:spPr>
              <a:xfrm>
                <a:off x="0" y="3742104"/>
                <a:ext cx="74964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i="1" dirty="0" smtClean="0"/>
                  <a:t>0 years</a:t>
                </a:r>
                <a:endParaRPr lang="en-US" sz="1400" i="1" dirty="0"/>
              </a:p>
            </p:txBody>
          </p:sp>
          <p:cxnSp>
            <p:nvCxnSpPr>
              <p:cNvPr id="13" name="Straight Connector 12"/>
              <p:cNvCxnSpPr/>
              <p:nvPr/>
            </p:nvCxnSpPr>
            <p:spPr>
              <a:xfrm>
                <a:off x="188710" y="3643616"/>
                <a:ext cx="0" cy="18185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43552" y="4904766"/>
              <a:ext cx="2129856" cy="1541182"/>
            </a:xfrm>
            <a:prstGeom prst="rect">
              <a:avLst/>
            </a:prstGeom>
          </p:spPr>
        </p:pic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73705" y="4982940"/>
              <a:ext cx="1029373" cy="681203"/>
            </a:xfrm>
            <a:prstGeom prst="rect">
              <a:avLst/>
            </a:prstGeom>
          </p:spPr>
        </p:pic>
      </p:grpSp>
      <p:grpSp>
        <p:nvGrpSpPr>
          <p:cNvPr id="24" name="Group 23"/>
          <p:cNvGrpSpPr/>
          <p:nvPr/>
        </p:nvGrpSpPr>
        <p:grpSpPr>
          <a:xfrm>
            <a:off x="3051949" y="4319622"/>
            <a:ext cx="2353866" cy="2209359"/>
            <a:chOff x="3051949" y="4261330"/>
            <a:chExt cx="2353866" cy="2020384"/>
          </a:xfrm>
        </p:grpSpPr>
        <p:grpSp>
          <p:nvGrpSpPr>
            <p:cNvPr id="25" name="Group 24"/>
            <p:cNvGrpSpPr/>
            <p:nvPr/>
          </p:nvGrpSpPr>
          <p:grpSpPr>
            <a:xfrm>
              <a:off x="3051949" y="4261330"/>
              <a:ext cx="2353866" cy="2020384"/>
              <a:chOff x="1445846" y="2135546"/>
              <a:chExt cx="2958628" cy="2020384"/>
            </a:xfrm>
          </p:grpSpPr>
          <p:grpSp>
            <p:nvGrpSpPr>
              <p:cNvPr id="27" name="Group 26"/>
              <p:cNvGrpSpPr/>
              <p:nvPr/>
            </p:nvGrpSpPr>
            <p:grpSpPr>
              <a:xfrm>
                <a:off x="1445846" y="2135546"/>
                <a:ext cx="2958628" cy="2020384"/>
                <a:chOff x="1445846" y="2135546"/>
                <a:chExt cx="2958628" cy="2020384"/>
              </a:xfrm>
            </p:grpSpPr>
            <p:sp>
              <p:nvSpPr>
                <p:cNvPr id="30" name="TextBox 29"/>
                <p:cNvSpPr txBox="1"/>
                <p:nvPr/>
              </p:nvSpPr>
              <p:spPr>
                <a:xfrm>
                  <a:off x="1841863" y="2135546"/>
                  <a:ext cx="191827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/>
                    <a:t>AT LAST NEG TEST</a:t>
                  </a:r>
                  <a:endParaRPr lang="en-US" b="1" dirty="0"/>
                </a:p>
              </p:txBody>
            </p:sp>
            <p:grpSp>
              <p:nvGrpSpPr>
                <p:cNvPr id="31" name="Group 30"/>
                <p:cNvGrpSpPr/>
                <p:nvPr/>
              </p:nvGrpSpPr>
              <p:grpSpPr>
                <a:xfrm>
                  <a:off x="1445846" y="2559541"/>
                  <a:ext cx="2958628" cy="1596389"/>
                  <a:chOff x="1445846" y="2559541"/>
                  <a:chExt cx="2958628" cy="1596389"/>
                </a:xfrm>
              </p:grpSpPr>
              <p:cxnSp>
                <p:nvCxnSpPr>
                  <p:cNvPr id="32" name="Straight Connector 31"/>
                  <p:cNvCxnSpPr/>
                  <p:nvPr/>
                </p:nvCxnSpPr>
                <p:spPr>
                  <a:xfrm>
                    <a:off x="1670538" y="2930772"/>
                    <a:ext cx="2874" cy="850496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" name="Straight Connector 32"/>
                  <p:cNvCxnSpPr/>
                  <p:nvPr/>
                </p:nvCxnSpPr>
                <p:spPr>
                  <a:xfrm flipV="1">
                    <a:off x="1668240" y="3790466"/>
                    <a:ext cx="2552068" cy="572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4" name="TextBox 33"/>
                  <p:cNvSpPr txBox="1"/>
                  <p:nvPr/>
                </p:nvSpPr>
                <p:spPr>
                  <a:xfrm>
                    <a:off x="1445846" y="2559541"/>
                    <a:ext cx="1413632" cy="28145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i="1" dirty="0" err="1" smtClean="0"/>
                      <a:t>Pr</a:t>
                    </a:r>
                    <a:r>
                      <a:rPr lang="en-US" sz="1400" i="1" dirty="0" smtClean="0"/>
                      <a:t>(infection)</a:t>
                    </a:r>
                    <a:endParaRPr lang="en-US" sz="1400" i="1" dirty="0"/>
                  </a:p>
                </p:txBody>
              </p:sp>
              <p:sp>
                <p:nvSpPr>
                  <p:cNvPr id="35" name="TextBox 34"/>
                  <p:cNvSpPr txBox="1"/>
                  <p:nvPr/>
                </p:nvSpPr>
                <p:spPr>
                  <a:xfrm>
                    <a:off x="1666631" y="3874478"/>
                    <a:ext cx="1449883" cy="28145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i="1" dirty="0" smtClean="0"/>
                      <a:t>Last </a:t>
                    </a:r>
                    <a:r>
                      <a:rPr lang="en-US" sz="1400" i="1" dirty="0" err="1" smtClean="0"/>
                      <a:t>neg</a:t>
                    </a:r>
                    <a:r>
                      <a:rPr lang="en-US" sz="1400" i="1" dirty="0" smtClean="0"/>
                      <a:t> test</a:t>
                    </a:r>
                    <a:endParaRPr lang="en-US" sz="1400" i="1" dirty="0"/>
                  </a:p>
                </p:txBody>
              </p:sp>
              <p:sp>
                <p:nvSpPr>
                  <p:cNvPr id="36" name="TextBox 35"/>
                  <p:cNvSpPr txBox="1"/>
                  <p:nvPr/>
                </p:nvSpPr>
                <p:spPr>
                  <a:xfrm>
                    <a:off x="3235567" y="3870570"/>
                    <a:ext cx="1168907" cy="28145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i="1" dirty="0" smtClean="0"/>
                      <a:t>Diagnosis</a:t>
                    </a:r>
                    <a:endParaRPr lang="en-US" sz="1400" i="1" dirty="0"/>
                  </a:p>
                </p:txBody>
              </p:sp>
            </p:grpSp>
          </p:grpSp>
          <p:cxnSp>
            <p:nvCxnSpPr>
              <p:cNvPr id="28" name="Straight Connector 27"/>
              <p:cNvCxnSpPr/>
              <p:nvPr/>
            </p:nvCxnSpPr>
            <p:spPr>
              <a:xfrm>
                <a:off x="2227385" y="3790462"/>
                <a:ext cx="0" cy="18288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>
                <a:off x="3679093" y="3786554"/>
                <a:ext cx="0" cy="18288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6" name="Rectangle 25"/>
            <p:cNvSpPr/>
            <p:nvPr/>
          </p:nvSpPr>
          <p:spPr>
            <a:xfrm>
              <a:off x="3507735" y="5089768"/>
              <a:ext cx="306753" cy="806939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2" name="Group 131"/>
          <p:cNvGrpSpPr/>
          <p:nvPr/>
        </p:nvGrpSpPr>
        <p:grpSpPr>
          <a:xfrm>
            <a:off x="5615713" y="4322035"/>
            <a:ext cx="3388868" cy="2215519"/>
            <a:chOff x="5615713" y="4322035"/>
            <a:chExt cx="3388868" cy="2215519"/>
          </a:xfrm>
        </p:grpSpPr>
        <p:grpSp>
          <p:nvGrpSpPr>
            <p:cNvPr id="64" name="Group 63"/>
            <p:cNvGrpSpPr/>
            <p:nvPr/>
          </p:nvGrpSpPr>
          <p:grpSpPr>
            <a:xfrm>
              <a:off x="5615713" y="4786010"/>
              <a:ext cx="3388868" cy="1751544"/>
              <a:chOff x="5540289" y="2324622"/>
              <a:chExt cx="3388868" cy="1751544"/>
            </a:xfrm>
          </p:grpSpPr>
          <p:cxnSp>
            <p:nvCxnSpPr>
              <p:cNvPr id="65" name="Straight Connector 64"/>
              <p:cNvCxnSpPr/>
              <p:nvPr/>
            </p:nvCxnSpPr>
            <p:spPr>
              <a:xfrm>
                <a:off x="5910126" y="3689302"/>
                <a:ext cx="2678782" cy="116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6" name="TextBox 65"/>
              <p:cNvSpPr txBox="1"/>
              <p:nvPr/>
            </p:nvSpPr>
            <p:spPr>
              <a:xfrm>
                <a:off x="8088513" y="3768389"/>
                <a:ext cx="84064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i="1" dirty="0" smtClean="0"/>
                  <a:t>18 years</a:t>
                </a:r>
                <a:endParaRPr lang="en-US" sz="1400" i="1" dirty="0"/>
              </a:p>
            </p:txBody>
          </p:sp>
          <p:cxnSp>
            <p:nvCxnSpPr>
              <p:cNvPr id="67" name="Straight Connector 66"/>
              <p:cNvCxnSpPr/>
              <p:nvPr/>
            </p:nvCxnSpPr>
            <p:spPr>
              <a:xfrm>
                <a:off x="8373207" y="3684842"/>
                <a:ext cx="0" cy="18185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8" name="TextBox 67"/>
              <p:cNvSpPr txBox="1"/>
              <p:nvPr/>
            </p:nvSpPr>
            <p:spPr>
              <a:xfrm>
                <a:off x="5540289" y="2324622"/>
                <a:ext cx="133235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i="1" dirty="0" smtClean="0"/>
                  <a:t>%</a:t>
                </a:r>
                <a:r>
                  <a:rPr lang="en-US" sz="1400" i="1" dirty="0"/>
                  <a:t> </a:t>
                </a:r>
                <a:r>
                  <a:rPr lang="en-US" sz="1400" i="1" dirty="0" smtClean="0"/>
                  <a:t>undiagnosed</a:t>
                </a:r>
                <a:endParaRPr lang="en-US" sz="1400" i="1" dirty="0"/>
              </a:p>
            </p:txBody>
          </p:sp>
          <p:cxnSp>
            <p:nvCxnSpPr>
              <p:cNvPr id="69" name="Straight Connector 68"/>
              <p:cNvCxnSpPr/>
              <p:nvPr/>
            </p:nvCxnSpPr>
            <p:spPr>
              <a:xfrm flipH="1" flipV="1">
                <a:off x="5901425" y="2616848"/>
                <a:ext cx="12829" cy="1077525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70" name="TextBox 69"/>
            <p:cNvSpPr txBox="1"/>
            <p:nvPr/>
          </p:nvSpPr>
          <p:spPr>
            <a:xfrm>
              <a:off x="6239747" y="4322035"/>
              <a:ext cx="23176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“WORST CASE (MISS)”</a:t>
              </a:r>
              <a:endParaRPr lang="en-US" b="1" dirty="0"/>
            </a:p>
          </p:txBody>
        </p:sp>
        <p:pic>
          <p:nvPicPr>
            <p:cNvPr id="71" name="Picture 7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004058" y="5065334"/>
              <a:ext cx="2565836" cy="1057097"/>
            </a:xfrm>
            <a:prstGeom prst="rect">
              <a:avLst/>
            </a:prstGeom>
          </p:spPr>
        </p:pic>
      </p:grpSp>
      <p:grpSp>
        <p:nvGrpSpPr>
          <p:cNvPr id="73" name="Group 72"/>
          <p:cNvGrpSpPr/>
          <p:nvPr/>
        </p:nvGrpSpPr>
        <p:grpSpPr>
          <a:xfrm>
            <a:off x="2910078" y="605053"/>
            <a:ext cx="2403024" cy="1818009"/>
            <a:chOff x="2884420" y="2054595"/>
            <a:chExt cx="2403024" cy="1818009"/>
          </a:xfrm>
        </p:grpSpPr>
        <p:grpSp>
          <p:nvGrpSpPr>
            <p:cNvPr id="74" name="Group 73"/>
            <p:cNvGrpSpPr/>
            <p:nvPr/>
          </p:nvGrpSpPr>
          <p:grpSpPr>
            <a:xfrm>
              <a:off x="2884420" y="2054595"/>
              <a:ext cx="2403024" cy="1818009"/>
              <a:chOff x="1254657" y="2171826"/>
              <a:chExt cx="3231516" cy="1818009"/>
            </a:xfrm>
          </p:grpSpPr>
          <p:grpSp>
            <p:nvGrpSpPr>
              <p:cNvPr id="76" name="Group 75"/>
              <p:cNvGrpSpPr/>
              <p:nvPr/>
            </p:nvGrpSpPr>
            <p:grpSpPr>
              <a:xfrm>
                <a:off x="1254657" y="2171826"/>
                <a:ext cx="3231516" cy="1818009"/>
                <a:chOff x="1254657" y="2171826"/>
                <a:chExt cx="3231516" cy="1818009"/>
              </a:xfrm>
            </p:grpSpPr>
            <p:sp>
              <p:nvSpPr>
                <p:cNvPr id="79" name="TextBox 78"/>
                <p:cNvSpPr txBox="1"/>
                <p:nvPr/>
              </p:nvSpPr>
              <p:spPr>
                <a:xfrm>
                  <a:off x="2285998" y="2171826"/>
                  <a:ext cx="114271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/>
                    <a:t>UNIFORM</a:t>
                  </a:r>
                  <a:endParaRPr lang="en-US" b="1" dirty="0"/>
                </a:p>
              </p:txBody>
            </p:sp>
            <p:grpSp>
              <p:nvGrpSpPr>
                <p:cNvPr id="80" name="Group 79"/>
                <p:cNvGrpSpPr/>
                <p:nvPr/>
              </p:nvGrpSpPr>
              <p:grpSpPr>
                <a:xfrm>
                  <a:off x="1254657" y="2395553"/>
                  <a:ext cx="3231516" cy="1594282"/>
                  <a:chOff x="1254657" y="2395553"/>
                  <a:chExt cx="3231516" cy="1594282"/>
                </a:xfrm>
              </p:grpSpPr>
              <p:cxnSp>
                <p:nvCxnSpPr>
                  <p:cNvPr id="81" name="Straight Connector 80"/>
                  <p:cNvCxnSpPr/>
                  <p:nvPr/>
                </p:nvCxnSpPr>
                <p:spPr>
                  <a:xfrm>
                    <a:off x="1670538" y="2738352"/>
                    <a:ext cx="2874" cy="850496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" name="Straight Connector 81"/>
                  <p:cNvCxnSpPr/>
                  <p:nvPr/>
                </p:nvCxnSpPr>
                <p:spPr>
                  <a:xfrm flipV="1">
                    <a:off x="1668240" y="3585218"/>
                    <a:ext cx="2552068" cy="572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3" name="TextBox 82"/>
                  <p:cNvSpPr txBox="1"/>
                  <p:nvPr/>
                </p:nvSpPr>
                <p:spPr>
                  <a:xfrm>
                    <a:off x="1254657" y="2395553"/>
                    <a:ext cx="1512433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i="1" dirty="0" err="1" smtClean="0"/>
                      <a:t>Pr</a:t>
                    </a:r>
                    <a:r>
                      <a:rPr lang="en-US" sz="1400" i="1" dirty="0" smtClean="0"/>
                      <a:t>(infection)</a:t>
                    </a:r>
                    <a:endParaRPr lang="en-US" sz="1400" i="1" dirty="0"/>
                  </a:p>
                </p:txBody>
              </p:sp>
              <p:sp>
                <p:nvSpPr>
                  <p:cNvPr id="84" name="TextBox 83"/>
                  <p:cNvSpPr txBox="1"/>
                  <p:nvPr/>
                </p:nvSpPr>
                <p:spPr>
                  <a:xfrm>
                    <a:off x="1666632" y="3682058"/>
                    <a:ext cx="1551217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i="1" dirty="0" smtClean="0"/>
                      <a:t>Last </a:t>
                    </a:r>
                    <a:r>
                      <a:rPr lang="en-US" sz="1400" i="1" dirty="0" err="1" smtClean="0"/>
                      <a:t>neg</a:t>
                    </a:r>
                    <a:r>
                      <a:rPr lang="en-US" sz="1400" i="1" dirty="0" smtClean="0"/>
                      <a:t> test</a:t>
                    </a:r>
                    <a:endParaRPr lang="en-US" sz="1400" i="1" dirty="0"/>
                  </a:p>
                </p:txBody>
              </p:sp>
              <p:sp>
                <p:nvSpPr>
                  <p:cNvPr id="85" name="TextBox 84"/>
                  <p:cNvSpPr txBox="1"/>
                  <p:nvPr/>
                </p:nvSpPr>
                <p:spPr>
                  <a:xfrm>
                    <a:off x="3235570" y="3678150"/>
                    <a:ext cx="1250603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i="1" dirty="0" smtClean="0"/>
                      <a:t>Diagnosis</a:t>
                    </a:r>
                    <a:endParaRPr lang="en-US" sz="1400" i="1" dirty="0"/>
                  </a:p>
                </p:txBody>
              </p:sp>
            </p:grpSp>
          </p:grpSp>
          <p:cxnSp>
            <p:nvCxnSpPr>
              <p:cNvPr id="77" name="Straight Connector 76"/>
              <p:cNvCxnSpPr/>
              <p:nvPr/>
            </p:nvCxnSpPr>
            <p:spPr>
              <a:xfrm>
                <a:off x="2227385" y="3598042"/>
                <a:ext cx="0" cy="18288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>
              <a:xfrm>
                <a:off x="3679093" y="3594134"/>
                <a:ext cx="0" cy="18288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75" name="Rectangle 74"/>
            <p:cNvSpPr/>
            <p:nvPr/>
          </p:nvSpPr>
          <p:spPr>
            <a:xfrm>
              <a:off x="3592201" y="3002119"/>
              <a:ext cx="1080504" cy="449384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3051949" y="2450420"/>
            <a:ext cx="2357898" cy="1869318"/>
            <a:chOff x="3051949" y="4438721"/>
            <a:chExt cx="2357898" cy="1869318"/>
          </a:xfrm>
        </p:grpSpPr>
        <p:grpSp>
          <p:nvGrpSpPr>
            <p:cNvPr id="87" name="Group 86"/>
            <p:cNvGrpSpPr/>
            <p:nvPr/>
          </p:nvGrpSpPr>
          <p:grpSpPr>
            <a:xfrm>
              <a:off x="3051949" y="4438721"/>
              <a:ext cx="2357898" cy="1869318"/>
              <a:chOff x="1445846" y="2312937"/>
              <a:chExt cx="2963696" cy="1869318"/>
            </a:xfrm>
          </p:grpSpPr>
          <p:grpSp>
            <p:nvGrpSpPr>
              <p:cNvPr id="89" name="Group 88"/>
              <p:cNvGrpSpPr/>
              <p:nvPr/>
            </p:nvGrpSpPr>
            <p:grpSpPr>
              <a:xfrm>
                <a:off x="1445846" y="2312937"/>
                <a:ext cx="2963696" cy="1869318"/>
                <a:chOff x="1445846" y="2312937"/>
                <a:chExt cx="2963696" cy="1869318"/>
              </a:xfrm>
            </p:grpSpPr>
            <p:sp>
              <p:nvSpPr>
                <p:cNvPr id="92" name="TextBox 91"/>
                <p:cNvSpPr txBox="1"/>
                <p:nvPr/>
              </p:nvSpPr>
              <p:spPr>
                <a:xfrm>
                  <a:off x="1841863" y="2312937"/>
                  <a:ext cx="191827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/>
                    <a:t>AT LAST NEG TEST</a:t>
                  </a:r>
                  <a:endParaRPr lang="en-US" b="1" dirty="0"/>
                </a:p>
              </p:txBody>
            </p:sp>
            <p:grpSp>
              <p:nvGrpSpPr>
                <p:cNvPr id="93" name="Group 92"/>
                <p:cNvGrpSpPr/>
                <p:nvPr/>
              </p:nvGrpSpPr>
              <p:grpSpPr>
                <a:xfrm>
                  <a:off x="1445846" y="2559541"/>
                  <a:ext cx="2963696" cy="1622714"/>
                  <a:chOff x="1445846" y="2559541"/>
                  <a:chExt cx="2963696" cy="1622714"/>
                </a:xfrm>
              </p:grpSpPr>
              <p:cxnSp>
                <p:nvCxnSpPr>
                  <p:cNvPr id="94" name="Straight Connector 93"/>
                  <p:cNvCxnSpPr/>
                  <p:nvPr/>
                </p:nvCxnSpPr>
                <p:spPr>
                  <a:xfrm>
                    <a:off x="1670538" y="2930772"/>
                    <a:ext cx="2874" cy="850496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5" name="Straight Connector 94"/>
                  <p:cNvCxnSpPr/>
                  <p:nvPr/>
                </p:nvCxnSpPr>
                <p:spPr>
                  <a:xfrm flipV="1">
                    <a:off x="1668240" y="3790466"/>
                    <a:ext cx="2552068" cy="572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96" name="TextBox 95"/>
                  <p:cNvSpPr txBox="1"/>
                  <p:nvPr/>
                </p:nvSpPr>
                <p:spPr>
                  <a:xfrm>
                    <a:off x="1445846" y="2559541"/>
                    <a:ext cx="1413632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i="1" dirty="0" err="1" smtClean="0"/>
                      <a:t>Pr</a:t>
                    </a:r>
                    <a:r>
                      <a:rPr lang="en-US" sz="1400" i="1" dirty="0" smtClean="0"/>
                      <a:t>(infection)</a:t>
                    </a:r>
                    <a:endParaRPr lang="en-US" sz="1400" i="1" dirty="0"/>
                  </a:p>
                </p:txBody>
              </p:sp>
              <p:sp>
                <p:nvSpPr>
                  <p:cNvPr id="97" name="TextBox 96"/>
                  <p:cNvSpPr txBox="1"/>
                  <p:nvPr/>
                </p:nvSpPr>
                <p:spPr>
                  <a:xfrm>
                    <a:off x="1666631" y="3874478"/>
                    <a:ext cx="1449883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i="1" dirty="0" smtClean="0"/>
                      <a:t>Last </a:t>
                    </a:r>
                    <a:r>
                      <a:rPr lang="en-US" sz="1400" i="1" dirty="0" err="1" smtClean="0"/>
                      <a:t>neg</a:t>
                    </a:r>
                    <a:r>
                      <a:rPr lang="en-US" sz="1400" i="1" dirty="0" smtClean="0"/>
                      <a:t> test</a:t>
                    </a:r>
                    <a:endParaRPr lang="en-US" sz="1400" i="1" dirty="0"/>
                  </a:p>
                </p:txBody>
              </p:sp>
              <p:sp>
                <p:nvSpPr>
                  <p:cNvPr id="98" name="TextBox 97"/>
                  <p:cNvSpPr txBox="1"/>
                  <p:nvPr/>
                </p:nvSpPr>
                <p:spPr>
                  <a:xfrm>
                    <a:off x="3235567" y="3870570"/>
                    <a:ext cx="1173975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i="1" dirty="0" err="1" smtClean="0"/>
                      <a:t>DIagnosis</a:t>
                    </a:r>
                    <a:endParaRPr lang="en-US" sz="1400" i="1" dirty="0"/>
                  </a:p>
                </p:txBody>
              </p:sp>
            </p:grpSp>
          </p:grpSp>
          <p:cxnSp>
            <p:nvCxnSpPr>
              <p:cNvPr id="90" name="Straight Connector 89"/>
              <p:cNvCxnSpPr/>
              <p:nvPr/>
            </p:nvCxnSpPr>
            <p:spPr>
              <a:xfrm>
                <a:off x="2227385" y="3790462"/>
                <a:ext cx="0" cy="18288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/>
            </p:nvCxnSpPr>
            <p:spPr>
              <a:xfrm>
                <a:off x="3679093" y="3786554"/>
                <a:ext cx="0" cy="18288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88" name="Rectangle 87"/>
            <p:cNvSpPr/>
            <p:nvPr/>
          </p:nvSpPr>
          <p:spPr>
            <a:xfrm>
              <a:off x="3508609" y="5105448"/>
              <a:ext cx="306753" cy="806939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9" name="TextBox 98"/>
          <p:cNvSpPr txBox="1"/>
          <p:nvPr/>
        </p:nvSpPr>
        <p:spPr>
          <a:xfrm>
            <a:off x="517315" y="615249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OBSERVED ONLY</a:t>
            </a:r>
            <a:endParaRPr lang="en-US" b="1" dirty="0"/>
          </a:p>
        </p:txBody>
      </p:sp>
      <p:grpSp>
        <p:nvGrpSpPr>
          <p:cNvPr id="118" name="Group 117"/>
          <p:cNvGrpSpPr/>
          <p:nvPr/>
        </p:nvGrpSpPr>
        <p:grpSpPr>
          <a:xfrm>
            <a:off x="5578776" y="808142"/>
            <a:ext cx="3170727" cy="1651717"/>
            <a:chOff x="5578776" y="1080326"/>
            <a:chExt cx="3350381" cy="1725890"/>
          </a:xfrm>
        </p:grpSpPr>
        <p:pic>
          <p:nvPicPr>
            <p:cNvPr id="102" name="Picture 10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025087" y="1343892"/>
              <a:ext cx="2526626" cy="1054875"/>
            </a:xfrm>
            <a:prstGeom prst="rect">
              <a:avLst/>
            </a:prstGeom>
          </p:spPr>
        </p:pic>
        <p:grpSp>
          <p:nvGrpSpPr>
            <p:cNvPr id="103" name="Group 102"/>
            <p:cNvGrpSpPr/>
            <p:nvPr/>
          </p:nvGrpSpPr>
          <p:grpSpPr>
            <a:xfrm>
              <a:off x="5578776" y="1080326"/>
              <a:ext cx="3350381" cy="1725890"/>
              <a:chOff x="5578776" y="2350276"/>
              <a:chExt cx="3350381" cy="1725890"/>
            </a:xfrm>
          </p:grpSpPr>
          <p:cxnSp>
            <p:nvCxnSpPr>
              <p:cNvPr id="104" name="Straight Connector 103"/>
              <p:cNvCxnSpPr/>
              <p:nvPr/>
            </p:nvCxnSpPr>
            <p:spPr>
              <a:xfrm>
                <a:off x="5961442" y="3689302"/>
                <a:ext cx="2678782" cy="116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5" name="TextBox 104"/>
              <p:cNvSpPr txBox="1"/>
              <p:nvPr/>
            </p:nvSpPr>
            <p:spPr>
              <a:xfrm>
                <a:off x="8088513" y="3768389"/>
                <a:ext cx="84064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i="1" dirty="0" smtClean="0"/>
                  <a:t>18 years</a:t>
                </a:r>
                <a:endParaRPr lang="en-US" sz="1400" i="1" dirty="0"/>
              </a:p>
            </p:txBody>
          </p:sp>
          <p:cxnSp>
            <p:nvCxnSpPr>
              <p:cNvPr id="106" name="Straight Connector 105"/>
              <p:cNvCxnSpPr/>
              <p:nvPr/>
            </p:nvCxnSpPr>
            <p:spPr>
              <a:xfrm>
                <a:off x="8411694" y="3684842"/>
                <a:ext cx="0" cy="18185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7" name="TextBox 106"/>
              <p:cNvSpPr txBox="1"/>
              <p:nvPr/>
            </p:nvSpPr>
            <p:spPr>
              <a:xfrm>
                <a:off x="5578776" y="2350276"/>
                <a:ext cx="133235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i="1" dirty="0" smtClean="0"/>
                  <a:t>%</a:t>
                </a:r>
                <a:r>
                  <a:rPr lang="en-US" sz="1400" i="1" dirty="0"/>
                  <a:t> </a:t>
                </a:r>
                <a:r>
                  <a:rPr lang="en-US" sz="1400" i="1" dirty="0" smtClean="0"/>
                  <a:t>undiagnosed</a:t>
                </a:r>
                <a:endParaRPr lang="en-US" sz="1400" i="1" dirty="0"/>
              </a:p>
            </p:txBody>
          </p:sp>
          <p:cxnSp>
            <p:nvCxnSpPr>
              <p:cNvPr id="108" name="Straight Connector 107"/>
              <p:cNvCxnSpPr/>
              <p:nvPr/>
            </p:nvCxnSpPr>
            <p:spPr>
              <a:xfrm flipH="1" flipV="1">
                <a:off x="5965570" y="2616848"/>
                <a:ext cx="12829" cy="1077525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9" name="Group 108"/>
          <p:cNvGrpSpPr/>
          <p:nvPr/>
        </p:nvGrpSpPr>
        <p:grpSpPr>
          <a:xfrm>
            <a:off x="5615714" y="2604020"/>
            <a:ext cx="3185106" cy="1739968"/>
            <a:chOff x="5540289" y="2324622"/>
            <a:chExt cx="3388868" cy="1751544"/>
          </a:xfrm>
        </p:grpSpPr>
        <p:cxnSp>
          <p:nvCxnSpPr>
            <p:cNvPr id="110" name="Straight Connector 109"/>
            <p:cNvCxnSpPr/>
            <p:nvPr/>
          </p:nvCxnSpPr>
          <p:spPr>
            <a:xfrm>
              <a:off x="5910126" y="3689302"/>
              <a:ext cx="2678782" cy="116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11" name="TextBox 110"/>
            <p:cNvSpPr txBox="1"/>
            <p:nvPr/>
          </p:nvSpPr>
          <p:spPr>
            <a:xfrm>
              <a:off x="8088513" y="3768389"/>
              <a:ext cx="8406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 smtClean="0"/>
                <a:t>18 years</a:t>
              </a:r>
              <a:endParaRPr lang="en-US" sz="1400" i="1" dirty="0"/>
            </a:p>
          </p:txBody>
        </p:sp>
        <p:cxnSp>
          <p:nvCxnSpPr>
            <p:cNvPr id="112" name="Straight Connector 111"/>
            <p:cNvCxnSpPr/>
            <p:nvPr/>
          </p:nvCxnSpPr>
          <p:spPr>
            <a:xfrm>
              <a:off x="8373207" y="3684842"/>
              <a:ext cx="0" cy="18185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13" name="TextBox 112"/>
            <p:cNvSpPr txBox="1"/>
            <p:nvPr/>
          </p:nvSpPr>
          <p:spPr>
            <a:xfrm>
              <a:off x="5540289" y="2324622"/>
              <a:ext cx="133235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 smtClean="0"/>
                <a:t>%</a:t>
              </a:r>
              <a:r>
                <a:rPr lang="en-US" sz="1400" i="1" dirty="0"/>
                <a:t> </a:t>
              </a:r>
              <a:r>
                <a:rPr lang="en-US" sz="1400" i="1" dirty="0" smtClean="0"/>
                <a:t>undiagnosed</a:t>
              </a:r>
              <a:endParaRPr lang="en-US" sz="1400" i="1" dirty="0"/>
            </a:p>
          </p:txBody>
        </p:sp>
        <p:cxnSp>
          <p:nvCxnSpPr>
            <p:cNvPr id="114" name="Straight Connector 113"/>
            <p:cNvCxnSpPr/>
            <p:nvPr/>
          </p:nvCxnSpPr>
          <p:spPr>
            <a:xfrm flipH="1" flipV="1">
              <a:off x="5901425" y="2616848"/>
              <a:ext cx="12829" cy="1077525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15" name="Picture 1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00700" y="2859470"/>
            <a:ext cx="2488494" cy="1078223"/>
          </a:xfrm>
          <a:prstGeom prst="rect">
            <a:avLst/>
          </a:prstGeom>
        </p:spPr>
      </p:pic>
      <p:sp>
        <p:nvSpPr>
          <p:cNvPr id="116" name="TextBox 115"/>
          <p:cNvSpPr txBox="1"/>
          <p:nvPr/>
        </p:nvSpPr>
        <p:spPr>
          <a:xfrm>
            <a:off x="6574856" y="603523"/>
            <a:ext cx="1413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“BASE CASE”</a:t>
            </a:r>
            <a:endParaRPr lang="en-US" b="1" dirty="0"/>
          </a:p>
        </p:txBody>
      </p:sp>
      <p:sp>
        <p:nvSpPr>
          <p:cNvPr id="117" name="TextBox 116"/>
          <p:cNvSpPr txBox="1"/>
          <p:nvPr/>
        </p:nvSpPr>
        <p:spPr>
          <a:xfrm>
            <a:off x="6252576" y="2410682"/>
            <a:ext cx="2231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“WORST CASE (OBS)”</a:t>
            </a:r>
            <a:endParaRPr lang="en-US" b="1" dirty="0"/>
          </a:p>
        </p:txBody>
      </p:sp>
      <p:grpSp>
        <p:nvGrpSpPr>
          <p:cNvPr id="119" name="Group 118"/>
          <p:cNvGrpSpPr/>
          <p:nvPr/>
        </p:nvGrpSpPr>
        <p:grpSpPr>
          <a:xfrm>
            <a:off x="155904" y="1356986"/>
            <a:ext cx="2800287" cy="2289297"/>
            <a:chOff x="0" y="1768936"/>
            <a:chExt cx="2800287" cy="2289297"/>
          </a:xfrm>
        </p:grpSpPr>
        <p:grpSp>
          <p:nvGrpSpPr>
            <p:cNvPr id="120" name="Group 119"/>
            <p:cNvGrpSpPr/>
            <p:nvPr/>
          </p:nvGrpSpPr>
          <p:grpSpPr>
            <a:xfrm>
              <a:off x="140722" y="1768936"/>
              <a:ext cx="2659565" cy="2289297"/>
              <a:chOff x="1615913" y="1877915"/>
              <a:chExt cx="3011341" cy="2302162"/>
            </a:xfrm>
          </p:grpSpPr>
          <p:grpSp>
            <p:nvGrpSpPr>
              <p:cNvPr id="123" name="Group 122"/>
              <p:cNvGrpSpPr/>
              <p:nvPr/>
            </p:nvGrpSpPr>
            <p:grpSpPr>
              <a:xfrm>
                <a:off x="1615913" y="1877915"/>
                <a:ext cx="3011341" cy="2302162"/>
                <a:chOff x="1615913" y="1877915"/>
                <a:chExt cx="3011341" cy="2302162"/>
              </a:xfrm>
            </p:grpSpPr>
            <p:cxnSp>
              <p:nvCxnSpPr>
                <p:cNvPr id="125" name="Straight Connector 124"/>
                <p:cNvCxnSpPr/>
                <p:nvPr/>
              </p:nvCxnSpPr>
              <p:spPr>
                <a:xfrm>
                  <a:off x="1659588" y="2247630"/>
                  <a:ext cx="13824" cy="1533637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Straight Connector 125"/>
                <p:cNvCxnSpPr/>
                <p:nvPr/>
              </p:nvCxnSpPr>
              <p:spPr>
                <a:xfrm flipV="1">
                  <a:off x="1668240" y="3790466"/>
                  <a:ext cx="2552068" cy="572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27" name="TextBox 126"/>
                <p:cNvSpPr txBox="1"/>
                <p:nvPr/>
              </p:nvSpPr>
              <p:spPr>
                <a:xfrm>
                  <a:off x="1615913" y="1877915"/>
                  <a:ext cx="2621577" cy="30950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i="1" dirty="0" smtClean="0"/>
                    <a:t>Density of last negative tests</a:t>
                  </a:r>
                  <a:endParaRPr lang="en-US" sz="1400" i="1" dirty="0"/>
                </a:p>
              </p:txBody>
            </p:sp>
            <p:sp>
              <p:nvSpPr>
                <p:cNvPr id="128" name="TextBox 127"/>
                <p:cNvSpPr txBox="1"/>
                <p:nvPr/>
              </p:nvSpPr>
              <p:spPr>
                <a:xfrm>
                  <a:off x="3675419" y="3870570"/>
                  <a:ext cx="951835" cy="30950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i="1" dirty="0" smtClean="0"/>
                    <a:t>18 years</a:t>
                  </a:r>
                  <a:endParaRPr lang="en-US" sz="1400" i="1" dirty="0"/>
                </a:p>
              </p:txBody>
            </p:sp>
          </p:grpSp>
          <p:cxnSp>
            <p:nvCxnSpPr>
              <p:cNvPr id="124" name="Straight Connector 123"/>
              <p:cNvCxnSpPr/>
              <p:nvPr/>
            </p:nvCxnSpPr>
            <p:spPr>
              <a:xfrm>
                <a:off x="4118937" y="3786554"/>
                <a:ext cx="0" cy="18288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21" name="TextBox 120"/>
            <p:cNvSpPr txBox="1"/>
            <p:nvPr/>
          </p:nvSpPr>
          <p:spPr>
            <a:xfrm>
              <a:off x="0" y="3742104"/>
              <a:ext cx="74964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 smtClean="0"/>
                <a:t>0 years</a:t>
              </a:r>
              <a:endParaRPr lang="en-US" sz="1400" i="1" dirty="0"/>
            </a:p>
          </p:txBody>
        </p:sp>
        <p:cxnSp>
          <p:nvCxnSpPr>
            <p:cNvPr id="122" name="Straight Connector 121"/>
            <p:cNvCxnSpPr/>
            <p:nvPr/>
          </p:nvCxnSpPr>
          <p:spPr>
            <a:xfrm>
              <a:off x="197350" y="3643616"/>
              <a:ext cx="0" cy="18185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29" name="Picture 12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1629" y="1776056"/>
            <a:ext cx="2173980" cy="1468800"/>
          </a:xfrm>
          <a:prstGeom prst="rect">
            <a:avLst/>
          </a:prstGeom>
        </p:spPr>
      </p:pic>
      <p:pic>
        <p:nvPicPr>
          <p:cNvPr id="130" name="Picture 12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08350" y="1851900"/>
            <a:ext cx="767035" cy="493636"/>
          </a:xfrm>
          <a:prstGeom prst="rect">
            <a:avLst/>
          </a:prstGeom>
        </p:spPr>
      </p:pic>
      <p:sp>
        <p:nvSpPr>
          <p:cNvPr id="131" name="Rectangle 130"/>
          <p:cNvSpPr/>
          <p:nvPr/>
        </p:nvSpPr>
        <p:spPr>
          <a:xfrm>
            <a:off x="137037" y="674248"/>
            <a:ext cx="8784081" cy="3659414"/>
          </a:xfrm>
          <a:prstGeom prst="rect">
            <a:avLst/>
          </a:prstGeom>
          <a:solidFill>
            <a:schemeClr val="bg1">
              <a:lumMod val="65000"/>
              <a:alpha val="4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TextBox 99"/>
          <p:cNvSpPr txBox="1"/>
          <p:nvPr/>
        </p:nvSpPr>
        <p:spPr>
          <a:xfrm>
            <a:off x="567724" y="3594346"/>
            <a:ext cx="20920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We use this for the WA state analysis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0373725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Suggestions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12/17/2014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UW CFAR SPRC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132FD-503A-49A6-A673-3132DBB9A05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4118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12/17/2014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UW CFAR SPRC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132FD-503A-49A6-A673-3132DBB9A05B}" type="slidenum">
              <a:rPr lang="en-US" smtClean="0"/>
              <a:t>16</a:t>
            </a:fld>
            <a:endParaRPr lang="en-US"/>
          </a:p>
        </p:txBody>
      </p:sp>
      <p:sp>
        <p:nvSpPr>
          <p:cNvPr id="6" name="Content Placeholder 6"/>
          <p:cNvSpPr txBox="1">
            <a:spLocks/>
          </p:cNvSpPr>
          <p:nvPr/>
        </p:nvSpPr>
        <p:spPr>
          <a:xfrm>
            <a:off x="457200" y="1600200"/>
            <a:ext cx="8229600" cy="475615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Rshiny</a:t>
            </a:r>
            <a:r>
              <a:rPr lang="en-US" dirty="0" smtClean="0"/>
              <a:t> portal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Technical issues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Risk-based testing scenario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12888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Simply storing files – don’t do on </a:t>
            </a:r>
            <a:r>
              <a:rPr lang="en-US" sz="2400" dirty="0" err="1" smtClean="0"/>
              <a:t>GitHub</a:t>
            </a:r>
            <a:r>
              <a:rPr lang="en-US" sz="2400" dirty="0" smtClean="0"/>
              <a:t>?</a:t>
            </a:r>
          </a:p>
          <a:p>
            <a:r>
              <a:rPr lang="en-US" sz="2400" dirty="0" smtClean="0"/>
              <a:t>Browser </a:t>
            </a:r>
            <a:r>
              <a:rPr lang="en-US" sz="2400" dirty="0" err="1"/>
              <a:t>vs</a:t>
            </a:r>
            <a:r>
              <a:rPr lang="en-US" sz="2400" dirty="0"/>
              <a:t> in-</a:t>
            </a:r>
            <a:r>
              <a:rPr lang="en-US" sz="2400" dirty="0" err="1"/>
              <a:t>RStudio</a:t>
            </a:r>
            <a:r>
              <a:rPr lang="en-US" sz="2400" dirty="0"/>
              <a:t> launches give different errors</a:t>
            </a:r>
          </a:p>
          <a:p>
            <a:r>
              <a:rPr lang="en-US" sz="2400" dirty="0"/>
              <a:t>If there’s a Shiny package update, code stops </a:t>
            </a:r>
            <a:r>
              <a:rPr lang="en-US" sz="2400" dirty="0" smtClean="0"/>
              <a:t>working (progress bar)</a:t>
            </a:r>
            <a:endParaRPr lang="en-US" sz="2400" dirty="0"/>
          </a:p>
          <a:p>
            <a:r>
              <a:rPr lang="en-US" sz="2400" dirty="0"/>
              <a:t>Availability of shiny package versions is </a:t>
            </a:r>
            <a:r>
              <a:rPr lang="en-US" sz="2400" dirty="0" smtClean="0"/>
              <a:t>occasionally different </a:t>
            </a:r>
            <a:r>
              <a:rPr lang="en-US" sz="2400" dirty="0"/>
              <a:t>for Mac and Windows</a:t>
            </a:r>
          </a:p>
          <a:p>
            <a:r>
              <a:rPr lang="en-US" sz="2400" dirty="0" smtClean="0"/>
              <a:t>R-internet access on an older Windows laptop (32bit)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12/17/2014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UW CFAR SPRC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132FD-503A-49A6-A673-3132DBB9A05B}" type="slidenum">
              <a:rPr lang="en-US" smtClean="0"/>
              <a:t>17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199" y="4512992"/>
            <a:ext cx="6705600" cy="184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0698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Risk-Based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Goal</a:t>
            </a:r>
            <a:r>
              <a:rPr lang="en-US" dirty="0" smtClean="0"/>
              <a:t>: Find a more optimistic assumption than the base case that is data-driven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12/17/2014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UW CFAR SPRC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132FD-503A-49A6-A673-3132DBB9A05B}" type="slidenum">
              <a:rPr lang="en-US" smtClean="0"/>
              <a:t>18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201359" y="3307512"/>
            <a:ext cx="2923377" cy="2608753"/>
            <a:chOff x="2884420" y="2029835"/>
            <a:chExt cx="2403023" cy="2035189"/>
          </a:xfrm>
        </p:grpSpPr>
        <p:grpSp>
          <p:nvGrpSpPr>
            <p:cNvPr id="8" name="Group 7"/>
            <p:cNvGrpSpPr/>
            <p:nvPr/>
          </p:nvGrpSpPr>
          <p:grpSpPr>
            <a:xfrm>
              <a:off x="2884420" y="2029835"/>
              <a:ext cx="2403023" cy="2035189"/>
              <a:chOff x="1254657" y="2147066"/>
              <a:chExt cx="3231516" cy="2035189"/>
            </a:xfrm>
          </p:grpSpPr>
          <p:grpSp>
            <p:nvGrpSpPr>
              <p:cNvPr id="10" name="Group 9"/>
              <p:cNvGrpSpPr/>
              <p:nvPr/>
            </p:nvGrpSpPr>
            <p:grpSpPr>
              <a:xfrm>
                <a:off x="1254657" y="2147066"/>
                <a:ext cx="3231516" cy="2035189"/>
                <a:chOff x="1254657" y="2147066"/>
                <a:chExt cx="3231516" cy="2035189"/>
              </a:xfrm>
            </p:grpSpPr>
            <p:sp>
              <p:nvSpPr>
                <p:cNvPr id="13" name="TextBox 12"/>
                <p:cNvSpPr txBox="1"/>
                <p:nvPr/>
              </p:nvSpPr>
              <p:spPr>
                <a:xfrm>
                  <a:off x="1609467" y="2147066"/>
                  <a:ext cx="2777070" cy="28813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/>
                    <a:t>UNIFORM ASSUMPTION</a:t>
                  </a:r>
                  <a:endParaRPr lang="en-US" b="1" dirty="0"/>
                </a:p>
              </p:txBody>
            </p:sp>
            <p:grpSp>
              <p:nvGrpSpPr>
                <p:cNvPr id="14" name="Group 13"/>
                <p:cNvGrpSpPr/>
                <p:nvPr/>
              </p:nvGrpSpPr>
              <p:grpSpPr>
                <a:xfrm>
                  <a:off x="1254657" y="2587973"/>
                  <a:ext cx="3231516" cy="1594282"/>
                  <a:chOff x="1254657" y="2587973"/>
                  <a:chExt cx="3231516" cy="1594282"/>
                </a:xfrm>
              </p:grpSpPr>
              <p:cxnSp>
                <p:nvCxnSpPr>
                  <p:cNvPr id="15" name="Straight Connector 14"/>
                  <p:cNvCxnSpPr/>
                  <p:nvPr/>
                </p:nvCxnSpPr>
                <p:spPr>
                  <a:xfrm>
                    <a:off x="1670538" y="2930772"/>
                    <a:ext cx="2874" cy="850496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" name="Straight Connector 15"/>
                  <p:cNvCxnSpPr/>
                  <p:nvPr/>
                </p:nvCxnSpPr>
                <p:spPr>
                  <a:xfrm flipV="1">
                    <a:off x="1668240" y="3790466"/>
                    <a:ext cx="2552068" cy="572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7" name="TextBox 16"/>
                  <p:cNvSpPr txBox="1"/>
                  <p:nvPr/>
                </p:nvSpPr>
                <p:spPr>
                  <a:xfrm>
                    <a:off x="1254657" y="2587973"/>
                    <a:ext cx="1243224" cy="24010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i="1" dirty="0" err="1" smtClean="0"/>
                      <a:t>Pr</a:t>
                    </a:r>
                    <a:r>
                      <a:rPr lang="en-US" sz="1400" i="1" dirty="0" smtClean="0"/>
                      <a:t>(infection)</a:t>
                    </a:r>
                    <a:endParaRPr lang="en-US" sz="1400" i="1" dirty="0"/>
                  </a:p>
                </p:txBody>
              </p:sp>
              <p:sp>
                <p:nvSpPr>
                  <p:cNvPr id="18" name="TextBox 17"/>
                  <p:cNvSpPr txBox="1"/>
                  <p:nvPr/>
                </p:nvSpPr>
                <p:spPr>
                  <a:xfrm>
                    <a:off x="1666631" y="3874478"/>
                    <a:ext cx="1551217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i="1" dirty="0" smtClean="0"/>
                      <a:t>Last </a:t>
                    </a:r>
                    <a:r>
                      <a:rPr lang="en-US" sz="1400" i="1" dirty="0" err="1" smtClean="0"/>
                      <a:t>neg</a:t>
                    </a:r>
                    <a:r>
                      <a:rPr lang="en-US" sz="1400" i="1" dirty="0" smtClean="0"/>
                      <a:t> test</a:t>
                    </a:r>
                    <a:endParaRPr lang="en-US" sz="1400" i="1" dirty="0"/>
                  </a:p>
                </p:txBody>
              </p:sp>
              <p:sp>
                <p:nvSpPr>
                  <p:cNvPr id="19" name="TextBox 18"/>
                  <p:cNvSpPr txBox="1"/>
                  <p:nvPr/>
                </p:nvSpPr>
                <p:spPr>
                  <a:xfrm>
                    <a:off x="3235570" y="3870570"/>
                    <a:ext cx="1250603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i="1" dirty="0" smtClean="0"/>
                      <a:t>Diagnosis</a:t>
                    </a:r>
                    <a:endParaRPr lang="en-US" sz="1400" i="1" dirty="0"/>
                  </a:p>
                </p:txBody>
              </p:sp>
            </p:grpSp>
          </p:grpSp>
          <p:cxnSp>
            <p:nvCxnSpPr>
              <p:cNvPr id="11" name="Straight Connector 10"/>
              <p:cNvCxnSpPr/>
              <p:nvPr/>
            </p:nvCxnSpPr>
            <p:spPr>
              <a:xfrm>
                <a:off x="2227385" y="3790462"/>
                <a:ext cx="0" cy="18288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3679093" y="3786554"/>
                <a:ext cx="0" cy="18288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9" name="Rectangle 8"/>
            <p:cNvSpPr/>
            <p:nvPr/>
          </p:nvSpPr>
          <p:spPr>
            <a:xfrm>
              <a:off x="3592201" y="3194539"/>
              <a:ext cx="1080504" cy="449384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895715" y="3350591"/>
            <a:ext cx="4075879" cy="2576815"/>
            <a:chOff x="5578776" y="2065893"/>
            <a:chExt cx="3350381" cy="2010273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25087" y="2613842"/>
              <a:ext cx="2526626" cy="1054875"/>
            </a:xfrm>
            <a:prstGeom prst="rect">
              <a:avLst/>
            </a:prstGeom>
          </p:spPr>
        </p:pic>
        <p:grpSp>
          <p:nvGrpSpPr>
            <p:cNvPr id="22" name="Group 21"/>
            <p:cNvGrpSpPr/>
            <p:nvPr/>
          </p:nvGrpSpPr>
          <p:grpSpPr>
            <a:xfrm>
              <a:off x="5578776" y="2350276"/>
              <a:ext cx="3350381" cy="1725890"/>
              <a:chOff x="5578776" y="2350276"/>
              <a:chExt cx="3350381" cy="1725890"/>
            </a:xfrm>
          </p:grpSpPr>
          <p:cxnSp>
            <p:nvCxnSpPr>
              <p:cNvPr id="24" name="Straight Connector 23"/>
              <p:cNvCxnSpPr/>
              <p:nvPr/>
            </p:nvCxnSpPr>
            <p:spPr>
              <a:xfrm>
                <a:off x="5961442" y="3689302"/>
                <a:ext cx="2678782" cy="116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5" name="TextBox 24"/>
              <p:cNvSpPr txBox="1"/>
              <p:nvPr/>
            </p:nvSpPr>
            <p:spPr>
              <a:xfrm>
                <a:off x="8088513" y="3768389"/>
                <a:ext cx="84064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i="1" dirty="0" smtClean="0"/>
                  <a:t>18 years</a:t>
                </a:r>
                <a:endParaRPr lang="en-US" sz="1400" i="1" dirty="0"/>
              </a:p>
            </p:txBody>
          </p:sp>
          <p:cxnSp>
            <p:nvCxnSpPr>
              <p:cNvPr id="26" name="Straight Connector 25"/>
              <p:cNvCxnSpPr/>
              <p:nvPr/>
            </p:nvCxnSpPr>
            <p:spPr>
              <a:xfrm>
                <a:off x="8411694" y="3684842"/>
                <a:ext cx="0" cy="18185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7" name="TextBox 26"/>
              <p:cNvSpPr txBox="1"/>
              <p:nvPr/>
            </p:nvSpPr>
            <p:spPr>
              <a:xfrm>
                <a:off x="5578776" y="2350276"/>
                <a:ext cx="133235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i="1" dirty="0" smtClean="0"/>
                  <a:t>%</a:t>
                </a:r>
                <a:r>
                  <a:rPr lang="en-US" sz="1400" i="1" dirty="0"/>
                  <a:t> </a:t>
                </a:r>
                <a:r>
                  <a:rPr lang="en-US" sz="1400" i="1" dirty="0" smtClean="0"/>
                  <a:t>undiagnosed</a:t>
                </a:r>
                <a:endParaRPr lang="en-US" sz="1400" i="1" dirty="0"/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 flipH="1" flipV="1">
                <a:off x="5965570" y="2616848"/>
                <a:ext cx="12829" cy="1077525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3" name="TextBox 22"/>
            <p:cNvSpPr txBox="1"/>
            <p:nvPr/>
          </p:nvSpPr>
          <p:spPr>
            <a:xfrm>
              <a:off x="6574856" y="2065893"/>
              <a:ext cx="1468057" cy="2881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“BASE CASE</a:t>
              </a:r>
              <a:r>
                <a:rPr lang="en-US" b="1" dirty="0" smtClean="0"/>
                <a:t>” TID</a:t>
              </a:r>
              <a:endParaRPr lang="en-US" b="1" dirty="0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2065576" y="4069666"/>
            <a:ext cx="5033886" cy="1320893"/>
            <a:chOff x="2065576" y="4069666"/>
            <a:chExt cx="5033886" cy="1320893"/>
          </a:xfrm>
        </p:grpSpPr>
        <p:cxnSp>
          <p:nvCxnSpPr>
            <p:cNvPr id="33" name="Straight Connector 32"/>
            <p:cNvCxnSpPr/>
            <p:nvPr/>
          </p:nvCxnSpPr>
          <p:spPr>
            <a:xfrm flipV="1">
              <a:off x="2065576" y="4268560"/>
              <a:ext cx="1404699" cy="1101565"/>
            </a:xfrm>
            <a:prstGeom prst="line">
              <a:avLst/>
            </a:prstGeom>
            <a:ln w="38100" cmpd="sng">
              <a:prstDash val="dash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37" name="Freeform 36"/>
            <p:cNvSpPr/>
            <p:nvPr/>
          </p:nvSpPr>
          <p:spPr>
            <a:xfrm>
              <a:off x="4458101" y="4069666"/>
              <a:ext cx="2641361" cy="1320893"/>
            </a:xfrm>
            <a:custGeom>
              <a:avLst/>
              <a:gdLst>
                <a:gd name="connsiteX0" fmla="*/ 24964 w 2641361"/>
                <a:gd name="connsiteY0" fmla="*/ 0 h 1320893"/>
                <a:gd name="connsiteX1" fmla="*/ 376877 w 2641361"/>
                <a:gd name="connsiteY1" fmla="*/ 1178061 h 1320893"/>
                <a:gd name="connsiteX2" fmla="*/ 2641361 w 2641361"/>
                <a:gd name="connsiteY2" fmla="*/ 1300457 h 1320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41361" h="1320893">
                  <a:moveTo>
                    <a:pt x="24964" y="0"/>
                  </a:moveTo>
                  <a:cubicBezTo>
                    <a:pt x="-17113" y="480659"/>
                    <a:pt x="-59189" y="961318"/>
                    <a:pt x="376877" y="1178061"/>
                  </a:cubicBezTo>
                  <a:cubicBezTo>
                    <a:pt x="812943" y="1394804"/>
                    <a:pt x="2641361" y="1300457"/>
                    <a:pt x="2641361" y="1300457"/>
                  </a:cubicBezTo>
                </a:path>
              </a:pathLst>
            </a:custGeom>
            <a:ln w="57150" cmpd="sng">
              <a:prstDash val="dash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700658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1. Data-driven input is simple</a:t>
            </a:r>
          </a:p>
          <a:p>
            <a:pPr lvl="1"/>
            <a:r>
              <a:rPr lang="en-US" dirty="0" smtClean="0"/>
              <a:t>% of HIV+ diagnoses that are a result of risk-based testing</a:t>
            </a:r>
          </a:p>
          <a:p>
            <a:pPr lvl="1"/>
            <a:r>
              <a:rPr lang="en-US" dirty="0" smtClean="0"/>
              <a:t>“Risk-based testing” = infection occurs in same quarter as diagnosis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12/17/2014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UW CFAR SPRC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132FD-503A-49A6-A673-3132DBB9A05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788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we are using </a:t>
            </a:r>
            <a:r>
              <a:rPr lang="en-US" dirty="0" err="1" smtClean="0"/>
              <a:t>backcalculation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12/17/2014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UW CFAR SPRC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132FD-503A-49A6-A673-3132DBB9A05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9747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2. Translation to TID function makes sense regardless of the infection window length</a:t>
            </a:r>
          </a:p>
          <a:p>
            <a:pPr lvl="1"/>
            <a:r>
              <a:rPr lang="en-US" dirty="0" smtClean="0"/>
              <a:t>It is just important to keep in mind that the data will have a range of infection windows, so if we want a hard rule like, 50% probability of infection in 1</a:t>
            </a:r>
            <a:r>
              <a:rPr lang="en-US" baseline="30000" dirty="0" smtClean="0"/>
              <a:t>st</a:t>
            </a:r>
            <a:r>
              <a:rPr lang="en-US" dirty="0" smtClean="0"/>
              <a:t> quarter, what about infection windows that are &lt;1 quarter long?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12/17/2014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UW CFAR SPRC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132FD-503A-49A6-A673-3132DBB9A05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105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3. Translation </a:t>
            </a:r>
            <a:r>
              <a:rPr lang="en-US" dirty="0"/>
              <a:t>to TID function </a:t>
            </a:r>
            <a:r>
              <a:rPr lang="en-US" dirty="0" smtClean="0"/>
              <a:t>is defensible but requires few additional assumptions</a:t>
            </a:r>
          </a:p>
          <a:p>
            <a:pPr lvl="1"/>
            <a:r>
              <a:rPr lang="en-US" dirty="0" smtClean="0"/>
              <a:t>What assumptions does the approach make about the mix of risk-based testers and regular testers?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12/17/2014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UW CFAR SPRC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132FD-503A-49A6-A673-3132DBB9A05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1302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exponential infection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12/17/2014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UW CFAR SPRC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132FD-503A-49A6-A673-3132DBB9A05B}" type="slidenum">
              <a:rPr lang="en-US" smtClean="0"/>
              <a:t>22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748118" y="2010686"/>
            <a:ext cx="5900624" cy="2514842"/>
            <a:chOff x="1386431" y="2698952"/>
            <a:chExt cx="3099742" cy="1483303"/>
          </a:xfrm>
        </p:grpSpPr>
        <p:grpSp>
          <p:nvGrpSpPr>
            <p:cNvPr id="14" name="Group 13"/>
            <p:cNvGrpSpPr/>
            <p:nvPr/>
          </p:nvGrpSpPr>
          <p:grpSpPr>
            <a:xfrm>
              <a:off x="1386431" y="2698952"/>
              <a:ext cx="3099742" cy="1483303"/>
              <a:chOff x="1386431" y="2698952"/>
              <a:chExt cx="3099742" cy="1483303"/>
            </a:xfrm>
          </p:grpSpPr>
          <p:cxnSp>
            <p:nvCxnSpPr>
              <p:cNvPr id="15" name="Straight Connector 14"/>
              <p:cNvCxnSpPr/>
              <p:nvPr/>
            </p:nvCxnSpPr>
            <p:spPr>
              <a:xfrm>
                <a:off x="1670538" y="2930772"/>
                <a:ext cx="2874" cy="850496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flipV="1">
                <a:off x="1668240" y="3790466"/>
                <a:ext cx="2552068" cy="57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7" name="TextBox 16"/>
              <p:cNvSpPr txBox="1"/>
              <p:nvPr/>
            </p:nvSpPr>
            <p:spPr>
              <a:xfrm>
                <a:off x="1386431" y="2698952"/>
                <a:ext cx="1243224" cy="2401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i="1" dirty="0" err="1" smtClean="0"/>
                  <a:t>Pr</a:t>
                </a:r>
                <a:r>
                  <a:rPr lang="en-US" sz="1400" i="1" dirty="0" smtClean="0"/>
                  <a:t>(infection)</a:t>
                </a:r>
                <a:endParaRPr lang="en-US" sz="1400" i="1" dirty="0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1666631" y="3874478"/>
                <a:ext cx="155121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i="1" dirty="0" smtClean="0"/>
                  <a:t>Last </a:t>
                </a:r>
                <a:r>
                  <a:rPr lang="en-US" sz="1400" i="1" dirty="0" err="1" smtClean="0"/>
                  <a:t>neg</a:t>
                </a:r>
                <a:r>
                  <a:rPr lang="en-US" sz="1400" i="1" dirty="0" smtClean="0"/>
                  <a:t> test</a:t>
                </a:r>
                <a:endParaRPr lang="en-US" sz="1400" i="1" dirty="0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3235570" y="3870570"/>
                <a:ext cx="125060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i="1" dirty="0" smtClean="0"/>
                  <a:t>Diagnosis</a:t>
                </a:r>
                <a:endParaRPr lang="en-US" sz="1400" i="1" dirty="0"/>
              </a:p>
            </p:txBody>
          </p:sp>
        </p:grpSp>
        <p:cxnSp>
          <p:nvCxnSpPr>
            <p:cNvPr id="11" name="Straight Connector 10"/>
            <p:cNvCxnSpPr/>
            <p:nvPr/>
          </p:nvCxnSpPr>
          <p:spPr>
            <a:xfrm>
              <a:off x="2227385" y="3790462"/>
              <a:ext cx="0" cy="18288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3679093" y="3786554"/>
              <a:ext cx="0" cy="18288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1" name="Straight Connector 20"/>
          <p:cNvCxnSpPr/>
          <p:nvPr/>
        </p:nvCxnSpPr>
        <p:spPr>
          <a:xfrm>
            <a:off x="3306027" y="3177058"/>
            <a:ext cx="2790625" cy="0"/>
          </a:xfrm>
          <a:prstGeom prst="lin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6" name="Freeform 25"/>
          <p:cNvSpPr/>
          <p:nvPr/>
        </p:nvSpPr>
        <p:spPr>
          <a:xfrm>
            <a:off x="3274672" y="2322503"/>
            <a:ext cx="2888869" cy="1257312"/>
          </a:xfrm>
          <a:custGeom>
            <a:avLst/>
            <a:gdLst>
              <a:gd name="connsiteX0" fmla="*/ 0 w 2888869"/>
              <a:gd name="connsiteY0" fmla="*/ 1168153 h 1257312"/>
              <a:gd name="connsiteX1" fmla="*/ 768205 w 2888869"/>
              <a:gd name="connsiteY1" fmla="*/ 1152473 h 1257312"/>
              <a:gd name="connsiteX2" fmla="*/ 2680881 w 2888869"/>
              <a:gd name="connsiteY2" fmla="*/ 117599 h 1257312"/>
              <a:gd name="connsiteX3" fmla="*/ 2837658 w 2888869"/>
              <a:gd name="connsiteY3" fmla="*/ 23520 h 125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88869" h="1257312">
                <a:moveTo>
                  <a:pt x="0" y="1168153"/>
                </a:moveTo>
                <a:cubicBezTo>
                  <a:pt x="160696" y="1247859"/>
                  <a:pt x="321392" y="1327565"/>
                  <a:pt x="768205" y="1152473"/>
                </a:cubicBezTo>
                <a:cubicBezTo>
                  <a:pt x="1215018" y="977381"/>
                  <a:pt x="2335972" y="305758"/>
                  <a:pt x="2680881" y="117599"/>
                </a:cubicBezTo>
                <a:cubicBezTo>
                  <a:pt x="3025790" y="-70560"/>
                  <a:pt x="2837658" y="23520"/>
                  <a:pt x="2837658" y="23520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2481571" y="5080654"/>
            <a:ext cx="48036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(Map window length to exponential probability using inverse transform sampling)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4164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exponential infection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12/17/2014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UW CFAR SPRC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132FD-503A-49A6-A673-3132DBB9A05B}" type="slidenum">
              <a:rPr lang="en-US" smtClean="0"/>
              <a:t>23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499" y="1557887"/>
            <a:ext cx="3977745" cy="4756891"/>
          </a:xfrm>
          <a:prstGeom prst="rect">
            <a:avLst/>
          </a:prstGeom>
        </p:spPr>
      </p:pic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6087971"/>
              </p:ext>
            </p:extLst>
          </p:nvPr>
        </p:nvGraphicFramePr>
        <p:xfrm>
          <a:off x="4558036" y="2279059"/>
          <a:ext cx="4155996" cy="31089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45562"/>
                <a:gridCol w="1905092"/>
                <a:gridCol w="130534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Legend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Infection probability</a:t>
                      </a:r>
                      <a:endParaRPr lang="en-US" b="1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% infected</a:t>
                      </a:r>
                      <a:r>
                        <a:rPr lang="en-US" b="1" baseline="0" dirty="0" smtClean="0"/>
                        <a:t> in </a:t>
                      </a:r>
                      <a:r>
                        <a:rPr lang="en-US" b="1" baseline="0" dirty="0" err="1" smtClean="0"/>
                        <a:t>qtr</a:t>
                      </a:r>
                      <a:r>
                        <a:rPr lang="en-US" b="1" baseline="0" dirty="0" smtClean="0"/>
                        <a:t> of diagnosis</a:t>
                      </a:r>
                      <a:endParaRPr lang="en-US" b="1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Black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At last negative test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00FF"/>
                          </a:solidFill>
                        </a:rPr>
                        <a:t>Blue</a:t>
                      </a:r>
                      <a:endParaRPr lang="en-US" b="1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Uniform</a:t>
                      </a:r>
                      <a:r>
                        <a:rPr lang="en-US" baseline="0" dirty="0" smtClean="0"/>
                        <a:t> (Exponential, lambda=1)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31%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Orange</a:t>
                      </a:r>
                      <a:endParaRPr lang="en-US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Exponential, lambda=5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59%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85728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5450" y="2667000"/>
            <a:ext cx="8229600" cy="225044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Applications: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36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1. MSM in Seattle/King County 2006-12</a:t>
            </a:r>
            <a:br>
              <a:rPr lang="en-US" sz="36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</a:br>
            <a:r>
              <a:rPr lang="en-US" sz="36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2. WA state, 2005-13</a:t>
            </a:r>
            <a:endParaRPr lang="en-US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12/17/2014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UW CFAR SPRC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132FD-503A-49A6-A673-3132DBB9A05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4724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KC MSM</a:t>
            </a:r>
            <a:r>
              <a:rPr lang="en-US" dirty="0" smtClean="0"/>
              <a:t>: Incidence ~ Constant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2373432" y="1467784"/>
            <a:ext cx="6336347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12/17/2014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UW CFAR SPRC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132FD-503A-49A6-A673-3132DBB9A05B}" type="slidenum">
              <a:rPr lang="en-US" smtClean="0"/>
              <a:t>25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67128" y="2695506"/>
            <a:ext cx="21063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15% missing testing history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4785360" y="5674561"/>
            <a:ext cx="10705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</a:rPr>
              <a:t>Uniform TID</a:t>
            </a:r>
            <a:endParaRPr 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431328" y="5663748"/>
            <a:ext cx="851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</a:rPr>
              <a:t>ALNT TID</a:t>
            </a:r>
            <a:endParaRPr 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72315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KC MSM</a:t>
            </a:r>
            <a:r>
              <a:rPr lang="en-US" dirty="0" smtClean="0"/>
              <a:t>: </a:t>
            </a:r>
            <a:r>
              <a:rPr lang="en-US" sz="4000" dirty="0" smtClean="0"/>
              <a:t>Undiagnosed % Varies by Race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12/17/2014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UW CFAR SPRC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132FD-503A-49A6-A673-3132DBB9A05B}" type="slidenum">
              <a:rPr lang="en-US" smtClean="0"/>
              <a:t>26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7647" y="2417419"/>
            <a:ext cx="825500" cy="21209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2094" y="3495677"/>
            <a:ext cx="736600" cy="1397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70" t="15615" r="5670" b="14912"/>
          <a:stretch/>
        </p:blipFill>
        <p:spPr>
          <a:xfrm>
            <a:off x="932447" y="1683227"/>
            <a:ext cx="7279106" cy="440753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934960" y="4532787"/>
            <a:ext cx="10705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</a:rPr>
              <a:t>Uniform TID</a:t>
            </a:r>
            <a:endParaRPr 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950710" y="4267197"/>
            <a:ext cx="851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</a:rPr>
              <a:t>ALNT TID</a:t>
            </a:r>
            <a:endParaRPr 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27151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852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WA</a:t>
            </a:r>
            <a:r>
              <a:rPr lang="en-US" dirty="0" smtClean="0"/>
              <a:t>: Incidence is declining, esp. for MSM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12/17/2014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UW CFAR SPRC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132FD-503A-49A6-A673-3132DBB9A05B}" type="slidenum">
              <a:rPr lang="en-US" smtClean="0"/>
              <a:t>27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511" y="1450621"/>
            <a:ext cx="4952845" cy="2190046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2084201" y="3708398"/>
            <a:ext cx="4999566" cy="2698046"/>
            <a:chOff x="1057149" y="2085622"/>
            <a:chExt cx="7289800" cy="3661834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74422" y="5061656"/>
              <a:ext cx="6946900" cy="685800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57149" y="2085622"/>
              <a:ext cx="7289800" cy="2997201"/>
            </a:xfrm>
            <a:prstGeom prst="rect">
              <a:avLst/>
            </a:prstGeom>
          </p:spPr>
        </p:pic>
      </p:grpSp>
      <p:sp>
        <p:nvSpPr>
          <p:cNvPr id="18" name="TextBox 17"/>
          <p:cNvSpPr txBox="1"/>
          <p:nvPr/>
        </p:nvSpPr>
        <p:spPr>
          <a:xfrm>
            <a:off x="649112" y="2173111"/>
            <a:ext cx="9820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MSM</a:t>
            </a:r>
            <a:endParaRPr lang="en-US" sz="28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533400" y="4301067"/>
            <a:ext cx="1217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Hetero</a:t>
            </a:r>
            <a:endParaRPr lang="en-US" sz="2800" b="1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43045" y="2460933"/>
            <a:ext cx="1337733" cy="485468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76911" y="3009988"/>
            <a:ext cx="1162756" cy="419011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93844" y="3498258"/>
            <a:ext cx="1583267" cy="385119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00900" y="3970359"/>
            <a:ext cx="1632656" cy="405496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522112" y="2695223"/>
            <a:ext cx="12982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35% missing</a:t>
            </a:r>
            <a:endParaRPr lang="en-US" sz="2000" dirty="0"/>
          </a:p>
        </p:txBody>
      </p:sp>
      <p:sp>
        <p:nvSpPr>
          <p:cNvPr id="25" name="TextBox 24"/>
          <p:cNvSpPr txBox="1"/>
          <p:nvPr/>
        </p:nvSpPr>
        <p:spPr>
          <a:xfrm>
            <a:off x="533401" y="4823177"/>
            <a:ext cx="12982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60% missing</a:t>
            </a:r>
            <a:endParaRPr lang="en-US" sz="2000" dirty="0"/>
          </a:p>
        </p:txBody>
      </p:sp>
      <p:sp>
        <p:nvSpPr>
          <p:cNvPr id="3" name="TextBox 2"/>
          <p:cNvSpPr txBox="1"/>
          <p:nvPr/>
        </p:nvSpPr>
        <p:spPr>
          <a:xfrm rot="16200000">
            <a:off x="1047469" y="3394400"/>
            <a:ext cx="1756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Number of cases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7481953" y="3264867"/>
            <a:ext cx="10705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</a:rPr>
              <a:t>Uniform TID</a:t>
            </a:r>
            <a:endParaRPr 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497104" y="3733105"/>
            <a:ext cx="15757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</a:rPr>
              <a:t>ALNT TID, </a:t>
            </a:r>
            <a:r>
              <a:rPr lang="en-US" sz="1400" dirty="0" err="1" smtClean="0">
                <a:solidFill>
                  <a:schemeClr val="accent2">
                    <a:lumMod val="75000"/>
                  </a:schemeClr>
                </a:solidFill>
              </a:rPr>
              <a:t>excl</a:t>
            </a:r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</a:rPr>
              <a:t> miss</a:t>
            </a:r>
            <a:endParaRPr 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534922" y="4286010"/>
            <a:ext cx="1508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</a:rPr>
              <a:t>ALNT TID, </a:t>
            </a:r>
            <a:r>
              <a:rPr lang="en-US" sz="1400" dirty="0" err="1" smtClean="0">
                <a:solidFill>
                  <a:schemeClr val="accent2">
                    <a:lumMod val="75000"/>
                  </a:schemeClr>
                </a:solidFill>
              </a:rPr>
              <a:t>inc</a:t>
            </a:r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</a:rPr>
              <a:t> miss</a:t>
            </a:r>
            <a:endParaRPr 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41354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12/17/2014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UW CFAR SPRC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98886" y="6347213"/>
            <a:ext cx="2133600" cy="365125"/>
          </a:xfrm>
        </p:spPr>
        <p:txBody>
          <a:bodyPr/>
          <a:lstStyle/>
          <a:p>
            <a:fld id="{144132FD-503A-49A6-A673-3132DBB9A05B}" type="slidenum">
              <a:rPr lang="en-US" smtClean="0"/>
              <a:t>28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6279" y="0"/>
            <a:ext cx="5557484" cy="225953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2612" y="2175586"/>
            <a:ext cx="5547869" cy="224991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1739" y="4166087"/>
            <a:ext cx="5624789" cy="224030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55758" y="2319803"/>
            <a:ext cx="1337733" cy="48546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89624" y="2868858"/>
            <a:ext cx="1162756" cy="41901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06557" y="3357128"/>
            <a:ext cx="1583267" cy="38511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13613" y="3829229"/>
            <a:ext cx="1632656" cy="40549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128721" y="6347792"/>
            <a:ext cx="5382014" cy="54207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65017" y="664052"/>
            <a:ext cx="10961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White</a:t>
            </a:r>
            <a:endParaRPr lang="en-US" sz="28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38017" y="1186164"/>
            <a:ext cx="12982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40% missing</a:t>
            </a:r>
            <a:endParaRPr lang="en-US" sz="2000" dirty="0"/>
          </a:p>
        </p:txBody>
      </p:sp>
      <p:sp>
        <p:nvSpPr>
          <p:cNvPr id="15" name="TextBox 14"/>
          <p:cNvSpPr txBox="1"/>
          <p:nvPr/>
        </p:nvSpPr>
        <p:spPr>
          <a:xfrm>
            <a:off x="224783" y="2621347"/>
            <a:ext cx="9739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Black</a:t>
            </a:r>
            <a:endParaRPr lang="en-US" sz="28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97783" y="3143459"/>
            <a:ext cx="12982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49% missing</a:t>
            </a:r>
            <a:endParaRPr lang="en-US" sz="2000" dirty="0"/>
          </a:p>
        </p:txBody>
      </p:sp>
      <p:sp>
        <p:nvSpPr>
          <p:cNvPr id="17" name="TextBox 16"/>
          <p:cNvSpPr txBox="1"/>
          <p:nvPr/>
        </p:nvSpPr>
        <p:spPr>
          <a:xfrm>
            <a:off x="15605" y="4713109"/>
            <a:ext cx="14437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Hispanic</a:t>
            </a:r>
            <a:endParaRPr lang="en-US" sz="28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112723" y="5235221"/>
            <a:ext cx="12982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48% missing</a:t>
            </a:r>
            <a:endParaRPr lang="en-US" sz="2000" dirty="0"/>
          </a:p>
        </p:txBody>
      </p:sp>
      <p:sp>
        <p:nvSpPr>
          <p:cNvPr id="21" name="TextBox 20"/>
          <p:cNvSpPr txBox="1"/>
          <p:nvPr/>
        </p:nvSpPr>
        <p:spPr>
          <a:xfrm>
            <a:off x="7461633" y="3102307"/>
            <a:ext cx="10705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</a:rPr>
              <a:t>Uniform TID</a:t>
            </a:r>
            <a:endParaRPr 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476784" y="3570545"/>
            <a:ext cx="15757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</a:rPr>
              <a:t>ALNT TID, </a:t>
            </a:r>
            <a:r>
              <a:rPr lang="en-US" sz="1400" dirty="0" err="1" smtClean="0">
                <a:solidFill>
                  <a:schemeClr val="accent2">
                    <a:lumMod val="75000"/>
                  </a:schemeClr>
                </a:solidFill>
              </a:rPr>
              <a:t>excl</a:t>
            </a:r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</a:rPr>
              <a:t> miss</a:t>
            </a:r>
            <a:endParaRPr 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514602" y="4123450"/>
            <a:ext cx="1508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</a:rPr>
              <a:t>ALNT TID, </a:t>
            </a:r>
            <a:r>
              <a:rPr lang="en-US" sz="1400" dirty="0" err="1" smtClean="0">
                <a:solidFill>
                  <a:schemeClr val="accent2">
                    <a:lumMod val="75000"/>
                  </a:schemeClr>
                </a:solidFill>
              </a:rPr>
              <a:t>inc</a:t>
            </a:r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</a:rPr>
              <a:t> miss</a:t>
            </a:r>
            <a:endParaRPr 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38399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 state undiagnosed fraction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12/17/2014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UW CFAR SPRC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132FD-503A-49A6-A673-3132DBB9A05B}" type="slidenum">
              <a:rPr lang="en-US" smtClean="0"/>
              <a:t>29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67859" t="35022" r="22586" b="41730"/>
          <a:stretch/>
        </p:blipFill>
        <p:spPr>
          <a:xfrm>
            <a:off x="7722740" y="2559482"/>
            <a:ext cx="1322832" cy="181051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l="24399" t="56262" r="34393" b="16133"/>
          <a:stretch/>
        </p:blipFill>
        <p:spPr>
          <a:xfrm>
            <a:off x="410963" y="2092192"/>
            <a:ext cx="7272670" cy="274052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360620" y="5284283"/>
            <a:ext cx="3671198" cy="8309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b="1" u="sng" dirty="0" smtClean="0"/>
              <a:t>2013</a:t>
            </a:r>
            <a:r>
              <a:rPr lang="en-US" sz="2400" u="sng" dirty="0" smtClean="0"/>
              <a:t>:</a:t>
            </a:r>
            <a:r>
              <a:rPr lang="en-US" sz="2400" dirty="0" smtClean="0"/>
              <a:t>	MSM:             8 - 14%</a:t>
            </a:r>
          </a:p>
          <a:p>
            <a:r>
              <a:rPr lang="en-US" sz="2400" dirty="0" smtClean="0"/>
              <a:t>	Non-MSM:  16 - 27%</a:t>
            </a:r>
            <a:endParaRPr lang="en-US" sz="2400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6031818" y="4733691"/>
            <a:ext cx="939699" cy="6149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44843" y="1433384"/>
            <a:ext cx="82419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320800" y="3073601"/>
            <a:ext cx="10705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</a:rPr>
              <a:t>Uniform TID</a:t>
            </a:r>
            <a:endParaRPr 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430316" y="2187246"/>
            <a:ext cx="851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</a:rPr>
              <a:t>ALNT TID</a:t>
            </a:r>
            <a:endParaRPr 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27067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/>
              <a:t>Backcalculation</a:t>
            </a:r>
            <a:r>
              <a:rPr lang="en-US" dirty="0" smtClean="0"/>
              <a:t>: basic idea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5636" y="2238480"/>
            <a:ext cx="4403558" cy="62217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New diagnoses </a:t>
            </a:r>
            <a:r>
              <a:rPr lang="en-US" b="1" dirty="0" smtClean="0"/>
              <a:t>in 2014</a:t>
            </a:r>
            <a:r>
              <a:rPr lang="en-US" dirty="0" smtClean="0"/>
              <a:t>…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12/17/2014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UW CFAR SPRC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132FD-503A-49A6-A673-3132DBB9A05B}" type="slidenum">
              <a:rPr lang="en-US" smtClean="0"/>
              <a:t>3</a:t>
            </a:fld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>
            <a:off x="229515" y="2190839"/>
            <a:ext cx="8184250" cy="1747918"/>
            <a:chOff x="230178" y="1481405"/>
            <a:chExt cx="8184250" cy="1747918"/>
          </a:xfrm>
        </p:grpSpPr>
        <p:grpSp>
          <p:nvGrpSpPr>
            <p:cNvPr id="23" name="Group 22"/>
            <p:cNvGrpSpPr/>
            <p:nvPr/>
          </p:nvGrpSpPr>
          <p:grpSpPr>
            <a:xfrm>
              <a:off x="1861829" y="2879800"/>
              <a:ext cx="5880100" cy="349523"/>
              <a:chOff x="1861829" y="2879800"/>
              <a:chExt cx="5880100" cy="349523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>
                <a:off x="7741929" y="2884460"/>
                <a:ext cx="0" cy="326222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1861829" y="2879800"/>
                <a:ext cx="0" cy="326222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3338204" y="2903101"/>
                <a:ext cx="0" cy="326222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4814579" y="2891450"/>
                <a:ext cx="0" cy="326222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6211579" y="2903101"/>
                <a:ext cx="0" cy="326222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/>
            <p:cNvGrpSpPr/>
            <p:nvPr/>
          </p:nvGrpSpPr>
          <p:grpSpPr>
            <a:xfrm>
              <a:off x="230178" y="1481405"/>
              <a:ext cx="8184250" cy="1653730"/>
              <a:chOff x="230178" y="1481405"/>
              <a:chExt cx="8184250" cy="1653730"/>
            </a:xfrm>
          </p:grpSpPr>
          <p:cxnSp>
            <p:nvCxnSpPr>
              <p:cNvPr id="8" name="Straight Arrow Connector 7"/>
              <p:cNvCxnSpPr/>
              <p:nvPr/>
            </p:nvCxnSpPr>
            <p:spPr>
              <a:xfrm>
                <a:off x="931751" y="3070873"/>
                <a:ext cx="7207250" cy="0"/>
              </a:xfrm>
              <a:prstGeom prst="straightConnector1">
                <a:avLst/>
              </a:prstGeom>
              <a:ln>
                <a:tailEnd type="arrow"/>
              </a:ln>
              <a:scene3d>
                <a:camera prst="orthographicFront">
                  <a:rot lat="0" lon="10800000" rev="0"/>
                </a:camera>
                <a:lightRig rig="threePt" dir="t"/>
              </a:scene3d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TextBox 8"/>
              <p:cNvSpPr txBox="1"/>
              <p:nvPr/>
            </p:nvSpPr>
            <p:spPr>
              <a:xfrm>
                <a:off x="230178" y="2796316"/>
                <a:ext cx="804277" cy="3388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Time</a:t>
                </a:r>
                <a:endParaRPr lang="en-US" sz="2400" dirty="0"/>
              </a:p>
            </p:txBody>
          </p:sp>
          <p:sp>
            <p:nvSpPr>
              <p:cNvPr id="10" name="Line Callout 1 9"/>
              <p:cNvSpPr/>
              <p:nvPr/>
            </p:nvSpPr>
            <p:spPr>
              <a:xfrm>
                <a:off x="352618" y="1481405"/>
                <a:ext cx="2936029" cy="832302"/>
              </a:xfrm>
              <a:prstGeom prst="borderCallout1">
                <a:avLst>
                  <a:gd name="adj1" fmla="val 102304"/>
                  <a:gd name="adj2" fmla="val 51208"/>
                  <a:gd name="adj3" fmla="val 141215"/>
                  <a:gd name="adj4" fmla="val 51298"/>
                </a:avLst>
              </a:prstGeom>
              <a:ln>
                <a:headEnd type="none" w="med" len="med"/>
                <a:tailEnd type="triangle" w="med" len="med"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/>
                  <a:t>10 diagnoses observed</a:t>
                </a:r>
                <a:endParaRPr lang="en-US" sz="2400" dirty="0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1529300" y="2594102"/>
                <a:ext cx="6526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2014</a:t>
                </a:r>
                <a:endParaRPr lang="en-US" dirty="0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3011882" y="2627765"/>
                <a:ext cx="6526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2013</a:t>
                </a:r>
                <a:endParaRPr lang="en-US" dirty="0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4494464" y="2628256"/>
                <a:ext cx="652643" cy="2710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2012</a:t>
                </a:r>
                <a:endParaRPr lang="en-US" dirty="0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5865505" y="2611453"/>
                <a:ext cx="12382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2011</a:t>
                </a:r>
                <a:endParaRPr lang="en-US" dirty="0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7414304" y="2611453"/>
                <a:ext cx="10001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2010</a:t>
                </a:r>
                <a:endParaRPr lang="en-US" dirty="0"/>
              </a:p>
            </p:txBody>
          </p:sp>
        </p:grpSp>
      </p:grpSp>
      <p:grpSp>
        <p:nvGrpSpPr>
          <p:cNvPr id="22" name="Group 21"/>
          <p:cNvGrpSpPr/>
          <p:nvPr/>
        </p:nvGrpSpPr>
        <p:grpSpPr>
          <a:xfrm>
            <a:off x="332646" y="4488401"/>
            <a:ext cx="8551914" cy="1539843"/>
            <a:chOff x="332646" y="4044730"/>
            <a:chExt cx="8551914" cy="1539843"/>
          </a:xfrm>
        </p:grpSpPr>
        <p:sp>
          <p:nvSpPr>
            <p:cNvPr id="29" name="Line Callout 1 28"/>
            <p:cNvSpPr/>
            <p:nvPr/>
          </p:nvSpPr>
          <p:spPr>
            <a:xfrm>
              <a:off x="990589" y="4053742"/>
              <a:ext cx="1439065" cy="535936"/>
            </a:xfrm>
            <a:prstGeom prst="borderCallout1">
              <a:avLst>
                <a:gd name="adj1" fmla="val -1122"/>
                <a:gd name="adj2" fmla="val 60068"/>
                <a:gd name="adj3" fmla="val -112241"/>
                <a:gd name="adj4" fmla="val 60552"/>
              </a:avLst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3</a:t>
              </a:r>
              <a:r>
                <a:rPr lang="en-US" sz="2000" dirty="0" smtClean="0"/>
                <a:t> </a:t>
              </a:r>
              <a:r>
                <a:rPr lang="en-US" sz="2000" dirty="0" smtClean="0"/>
                <a:t>infections</a:t>
              </a:r>
              <a:endParaRPr lang="en-US" sz="2000" dirty="0"/>
            </a:p>
          </p:txBody>
        </p:sp>
        <p:sp>
          <p:nvSpPr>
            <p:cNvPr id="32" name="Line Callout 1 31"/>
            <p:cNvSpPr/>
            <p:nvPr/>
          </p:nvSpPr>
          <p:spPr>
            <a:xfrm>
              <a:off x="2568754" y="4053742"/>
              <a:ext cx="1439065" cy="535936"/>
            </a:xfrm>
            <a:prstGeom prst="borderCallout1">
              <a:avLst>
                <a:gd name="adj1" fmla="val 1861"/>
                <a:gd name="adj2" fmla="val 53694"/>
                <a:gd name="adj3" fmla="val -105162"/>
                <a:gd name="adj4" fmla="val 53180"/>
              </a:avLst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3</a:t>
              </a:r>
              <a:r>
                <a:rPr lang="en-US" sz="2000" dirty="0" smtClean="0"/>
                <a:t> </a:t>
              </a:r>
              <a:r>
                <a:rPr lang="en-US" sz="2000" dirty="0" smtClean="0"/>
                <a:t>infections</a:t>
              </a:r>
              <a:endParaRPr lang="en-US" sz="2000" dirty="0"/>
            </a:p>
          </p:txBody>
        </p:sp>
        <p:sp>
          <p:nvSpPr>
            <p:cNvPr id="33" name="Line Callout 1 32"/>
            <p:cNvSpPr/>
            <p:nvPr/>
          </p:nvSpPr>
          <p:spPr>
            <a:xfrm>
              <a:off x="4104431" y="4054293"/>
              <a:ext cx="1439065" cy="535936"/>
            </a:xfrm>
            <a:prstGeom prst="borderCallout1">
              <a:avLst>
                <a:gd name="adj1" fmla="val 534"/>
                <a:gd name="adj2" fmla="val 49932"/>
                <a:gd name="adj3" fmla="val -109781"/>
                <a:gd name="adj4" fmla="val 49452"/>
              </a:avLst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2 infections</a:t>
              </a:r>
              <a:endParaRPr lang="en-US" sz="2000" dirty="0"/>
            </a:p>
          </p:txBody>
        </p:sp>
        <p:sp>
          <p:nvSpPr>
            <p:cNvPr id="34" name="Line Callout 1 33"/>
            <p:cNvSpPr/>
            <p:nvPr/>
          </p:nvSpPr>
          <p:spPr>
            <a:xfrm>
              <a:off x="5699572" y="4051896"/>
              <a:ext cx="1439065" cy="535936"/>
            </a:xfrm>
            <a:prstGeom prst="borderCallout1">
              <a:avLst>
                <a:gd name="adj1" fmla="val 696"/>
                <a:gd name="adj2" fmla="val 35782"/>
                <a:gd name="adj3" fmla="val -110798"/>
                <a:gd name="adj4" fmla="val 35751"/>
              </a:avLst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1</a:t>
              </a:r>
              <a:r>
                <a:rPr lang="en-US" sz="2000" dirty="0" smtClean="0"/>
                <a:t> </a:t>
              </a:r>
              <a:r>
                <a:rPr lang="en-US" sz="2000" dirty="0" smtClean="0"/>
                <a:t>infection</a:t>
              </a:r>
              <a:endParaRPr lang="en-US" sz="2000" dirty="0"/>
            </a:p>
          </p:txBody>
        </p:sp>
        <p:sp>
          <p:nvSpPr>
            <p:cNvPr id="25" name="Line Callout 1 24"/>
            <p:cNvSpPr/>
            <p:nvPr/>
          </p:nvSpPr>
          <p:spPr>
            <a:xfrm>
              <a:off x="7294713" y="4044730"/>
              <a:ext cx="1439065" cy="535936"/>
            </a:xfrm>
            <a:prstGeom prst="borderCallout1">
              <a:avLst>
                <a:gd name="adj1" fmla="val -1168"/>
                <a:gd name="adj2" fmla="val 31492"/>
                <a:gd name="adj3" fmla="val -108178"/>
                <a:gd name="adj4" fmla="val 30858"/>
              </a:avLst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1</a:t>
              </a:r>
              <a:r>
                <a:rPr lang="en-US" sz="2000" dirty="0" smtClean="0"/>
                <a:t> </a:t>
              </a:r>
              <a:r>
                <a:rPr lang="en-US" sz="2000" dirty="0" smtClean="0"/>
                <a:t>infection</a:t>
              </a:r>
              <a:endParaRPr lang="en-US" sz="2000" dirty="0"/>
            </a:p>
          </p:txBody>
        </p:sp>
        <p:sp>
          <p:nvSpPr>
            <p:cNvPr id="27" name="Content Placeholder 2"/>
            <p:cNvSpPr txBox="1">
              <a:spLocks/>
            </p:cNvSpPr>
            <p:nvPr/>
          </p:nvSpPr>
          <p:spPr>
            <a:xfrm>
              <a:off x="332646" y="4918258"/>
              <a:ext cx="8551914" cy="66631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dirty="0" smtClean="0"/>
                <a:t>…are based on infections that occurred in the </a:t>
              </a:r>
              <a:r>
                <a:rPr lang="en-US" b="1" dirty="0" smtClean="0"/>
                <a:t>past</a:t>
              </a:r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8462273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/>
              <a:t>Time from Infection to Diagnosis (TID)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5636" y="2238480"/>
            <a:ext cx="5275194" cy="88261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Each case has a time from infection to diagnosis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12/17/2014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UW CFAR SPRC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132FD-503A-49A6-A673-3132DBB9A05B}" type="slidenum">
              <a:rPr lang="en-US" smtClean="0"/>
              <a:t>4</a:t>
            </a:fld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>
            <a:off x="229515" y="2190839"/>
            <a:ext cx="8184250" cy="1747918"/>
            <a:chOff x="230178" y="1481405"/>
            <a:chExt cx="8184250" cy="1747918"/>
          </a:xfrm>
        </p:grpSpPr>
        <p:grpSp>
          <p:nvGrpSpPr>
            <p:cNvPr id="23" name="Group 22"/>
            <p:cNvGrpSpPr/>
            <p:nvPr/>
          </p:nvGrpSpPr>
          <p:grpSpPr>
            <a:xfrm>
              <a:off x="1861829" y="2879800"/>
              <a:ext cx="5880100" cy="349523"/>
              <a:chOff x="1861829" y="2879800"/>
              <a:chExt cx="5880100" cy="349523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>
                <a:off x="7741929" y="2884460"/>
                <a:ext cx="0" cy="326222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1861829" y="2879800"/>
                <a:ext cx="0" cy="326222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3338204" y="2903101"/>
                <a:ext cx="0" cy="326222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4814579" y="2891450"/>
                <a:ext cx="0" cy="326222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6211579" y="2903101"/>
                <a:ext cx="0" cy="326222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/>
            <p:cNvGrpSpPr/>
            <p:nvPr/>
          </p:nvGrpSpPr>
          <p:grpSpPr>
            <a:xfrm>
              <a:off x="230178" y="1481405"/>
              <a:ext cx="8184250" cy="1653730"/>
              <a:chOff x="230178" y="1481405"/>
              <a:chExt cx="8184250" cy="1653730"/>
            </a:xfrm>
          </p:grpSpPr>
          <p:cxnSp>
            <p:nvCxnSpPr>
              <p:cNvPr id="8" name="Straight Arrow Connector 7"/>
              <p:cNvCxnSpPr/>
              <p:nvPr/>
            </p:nvCxnSpPr>
            <p:spPr>
              <a:xfrm>
                <a:off x="931751" y="3070873"/>
                <a:ext cx="7207250" cy="0"/>
              </a:xfrm>
              <a:prstGeom prst="straightConnector1">
                <a:avLst/>
              </a:prstGeom>
              <a:ln>
                <a:tailEnd type="arrow"/>
              </a:ln>
              <a:scene3d>
                <a:camera prst="orthographicFront">
                  <a:rot lat="0" lon="10800000" rev="0"/>
                </a:camera>
                <a:lightRig rig="threePt" dir="t"/>
              </a:scene3d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TextBox 8"/>
              <p:cNvSpPr txBox="1"/>
              <p:nvPr/>
            </p:nvSpPr>
            <p:spPr>
              <a:xfrm>
                <a:off x="230178" y="2796316"/>
                <a:ext cx="804277" cy="3388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Time</a:t>
                </a:r>
                <a:endParaRPr lang="en-US" sz="2400" dirty="0"/>
              </a:p>
            </p:txBody>
          </p:sp>
          <p:sp>
            <p:nvSpPr>
              <p:cNvPr id="10" name="Line Callout 1 9"/>
              <p:cNvSpPr/>
              <p:nvPr/>
            </p:nvSpPr>
            <p:spPr>
              <a:xfrm>
                <a:off x="352618" y="1481405"/>
                <a:ext cx="2936029" cy="832302"/>
              </a:xfrm>
              <a:prstGeom prst="borderCallout1">
                <a:avLst>
                  <a:gd name="adj1" fmla="val 102304"/>
                  <a:gd name="adj2" fmla="val 51208"/>
                  <a:gd name="adj3" fmla="val 141215"/>
                  <a:gd name="adj4" fmla="val 51298"/>
                </a:avLst>
              </a:prstGeom>
              <a:ln>
                <a:headEnd type="none" w="med" len="med"/>
                <a:tailEnd type="triangle" w="med" len="med"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/>
                  <a:t>10 diagnoses observed</a:t>
                </a:r>
                <a:endParaRPr lang="en-US" sz="2400" dirty="0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1529300" y="2594102"/>
                <a:ext cx="6526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2014</a:t>
                </a:r>
                <a:endParaRPr lang="en-US" dirty="0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3011882" y="2627765"/>
                <a:ext cx="6526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2013</a:t>
                </a:r>
                <a:endParaRPr lang="en-US" dirty="0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4494464" y="2628256"/>
                <a:ext cx="652643" cy="2710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2012</a:t>
                </a:r>
                <a:endParaRPr lang="en-US" dirty="0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5865505" y="2611453"/>
                <a:ext cx="12382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2011</a:t>
                </a:r>
                <a:endParaRPr lang="en-US" dirty="0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7414304" y="2611453"/>
                <a:ext cx="10001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2010</a:t>
                </a:r>
                <a:endParaRPr lang="en-US" dirty="0"/>
              </a:p>
            </p:txBody>
          </p:sp>
        </p:grpSp>
      </p:grpSp>
      <p:grpSp>
        <p:nvGrpSpPr>
          <p:cNvPr id="22" name="Group 21"/>
          <p:cNvGrpSpPr/>
          <p:nvPr/>
        </p:nvGrpSpPr>
        <p:grpSpPr>
          <a:xfrm>
            <a:off x="990589" y="4488401"/>
            <a:ext cx="7743189" cy="545499"/>
            <a:chOff x="990589" y="4044730"/>
            <a:chExt cx="7743189" cy="545499"/>
          </a:xfrm>
        </p:grpSpPr>
        <p:sp>
          <p:nvSpPr>
            <p:cNvPr id="29" name="Line Callout 1 28"/>
            <p:cNvSpPr/>
            <p:nvPr/>
          </p:nvSpPr>
          <p:spPr>
            <a:xfrm>
              <a:off x="990589" y="4053742"/>
              <a:ext cx="1439065" cy="535936"/>
            </a:xfrm>
            <a:prstGeom prst="borderCallout1">
              <a:avLst>
                <a:gd name="adj1" fmla="val -1122"/>
                <a:gd name="adj2" fmla="val 60068"/>
                <a:gd name="adj3" fmla="val -112241"/>
                <a:gd name="adj4" fmla="val 60552"/>
              </a:avLst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3</a:t>
              </a:r>
              <a:r>
                <a:rPr lang="en-US" sz="2000" dirty="0" smtClean="0"/>
                <a:t> infection</a:t>
              </a:r>
              <a:endParaRPr lang="en-US" sz="2000" dirty="0"/>
            </a:p>
          </p:txBody>
        </p:sp>
        <p:sp>
          <p:nvSpPr>
            <p:cNvPr id="32" name="Line Callout 1 31"/>
            <p:cNvSpPr/>
            <p:nvPr/>
          </p:nvSpPr>
          <p:spPr>
            <a:xfrm>
              <a:off x="2568754" y="4053742"/>
              <a:ext cx="1439065" cy="535936"/>
            </a:xfrm>
            <a:prstGeom prst="borderCallout1">
              <a:avLst>
                <a:gd name="adj1" fmla="val 1861"/>
                <a:gd name="adj2" fmla="val 53694"/>
                <a:gd name="adj3" fmla="val -105162"/>
                <a:gd name="adj4" fmla="val 53180"/>
              </a:avLst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3</a:t>
              </a:r>
              <a:r>
                <a:rPr lang="en-US" sz="2000" dirty="0" smtClean="0"/>
                <a:t> infection</a:t>
              </a:r>
              <a:endParaRPr lang="en-US" sz="2000" dirty="0"/>
            </a:p>
          </p:txBody>
        </p:sp>
        <p:sp>
          <p:nvSpPr>
            <p:cNvPr id="33" name="Line Callout 1 32"/>
            <p:cNvSpPr/>
            <p:nvPr/>
          </p:nvSpPr>
          <p:spPr>
            <a:xfrm>
              <a:off x="4104431" y="4054293"/>
              <a:ext cx="1439065" cy="535936"/>
            </a:xfrm>
            <a:prstGeom prst="borderCallout1">
              <a:avLst>
                <a:gd name="adj1" fmla="val 534"/>
                <a:gd name="adj2" fmla="val 49932"/>
                <a:gd name="adj3" fmla="val -109781"/>
                <a:gd name="adj4" fmla="val 49452"/>
              </a:avLst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2 infections</a:t>
              </a:r>
              <a:endParaRPr lang="en-US" sz="2000" dirty="0"/>
            </a:p>
          </p:txBody>
        </p:sp>
        <p:sp>
          <p:nvSpPr>
            <p:cNvPr id="34" name="Line Callout 1 33"/>
            <p:cNvSpPr/>
            <p:nvPr/>
          </p:nvSpPr>
          <p:spPr>
            <a:xfrm>
              <a:off x="5699572" y="4051896"/>
              <a:ext cx="1439065" cy="535936"/>
            </a:xfrm>
            <a:prstGeom prst="borderCallout1">
              <a:avLst>
                <a:gd name="adj1" fmla="val 696"/>
                <a:gd name="adj2" fmla="val 35782"/>
                <a:gd name="adj3" fmla="val -110798"/>
                <a:gd name="adj4" fmla="val 35751"/>
              </a:avLst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1</a:t>
              </a:r>
              <a:r>
                <a:rPr lang="en-US" sz="2000" dirty="0" smtClean="0"/>
                <a:t> infections</a:t>
              </a:r>
              <a:endParaRPr lang="en-US" sz="2000" dirty="0"/>
            </a:p>
          </p:txBody>
        </p:sp>
        <p:sp>
          <p:nvSpPr>
            <p:cNvPr id="25" name="Line Callout 1 24"/>
            <p:cNvSpPr/>
            <p:nvPr/>
          </p:nvSpPr>
          <p:spPr>
            <a:xfrm>
              <a:off x="7294713" y="4044730"/>
              <a:ext cx="1439065" cy="535936"/>
            </a:xfrm>
            <a:prstGeom prst="borderCallout1">
              <a:avLst>
                <a:gd name="adj1" fmla="val -1168"/>
                <a:gd name="adj2" fmla="val 31492"/>
                <a:gd name="adj3" fmla="val -108178"/>
                <a:gd name="adj4" fmla="val 30858"/>
              </a:avLst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1</a:t>
              </a:r>
              <a:r>
                <a:rPr lang="en-US" sz="2000" dirty="0" smtClean="0"/>
                <a:t> infections</a:t>
              </a:r>
              <a:endParaRPr lang="en-US" sz="2000" dirty="0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990958" y="5286951"/>
            <a:ext cx="1269573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2"/>
                </a:solidFill>
              </a:rPr>
              <a:t>TID = 0 </a:t>
            </a:r>
            <a:r>
              <a:rPr lang="en-US" sz="2000" dirty="0" err="1" smtClean="0">
                <a:solidFill>
                  <a:schemeClr val="accent2"/>
                </a:solidFill>
              </a:rPr>
              <a:t>yrs</a:t>
            </a:r>
            <a:endParaRPr lang="en-US" sz="2000" dirty="0">
              <a:solidFill>
                <a:schemeClr val="accent2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369910" y="5279995"/>
            <a:ext cx="1269573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2"/>
                </a:solidFill>
              </a:rPr>
              <a:t>TID = 4 </a:t>
            </a:r>
            <a:r>
              <a:rPr lang="en-US" sz="2000" dirty="0" err="1" smtClean="0">
                <a:solidFill>
                  <a:schemeClr val="accent2"/>
                </a:solidFill>
              </a:rPr>
              <a:t>yrs</a:t>
            </a:r>
            <a:endParaRPr lang="en-US" sz="2000" dirty="0">
              <a:solidFill>
                <a:schemeClr val="accent2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601568" y="5283808"/>
            <a:ext cx="1269573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2"/>
                </a:solidFill>
              </a:rPr>
              <a:t>TID = 1 </a:t>
            </a:r>
            <a:r>
              <a:rPr lang="en-US" sz="2000" dirty="0" err="1" smtClean="0">
                <a:solidFill>
                  <a:schemeClr val="accent2"/>
                </a:solidFill>
              </a:rPr>
              <a:t>yrs</a:t>
            </a:r>
            <a:endParaRPr lang="en-US" sz="2000" dirty="0">
              <a:solidFill>
                <a:schemeClr val="accent2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146731" y="5279995"/>
            <a:ext cx="1263936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2"/>
                </a:solidFill>
              </a:rPr>
              <a:t>TID = 2 </a:t>
            </a:r>
            <a:r>
              <a:rPr lang="en-US" sz="2000" dirty="0" err="1" smtClean="0">
                <a:solidFill>
                  <a:schemeClr val="accent2"/>
                </a:solidFill>
              </a:rPr>
              <a:t>yrs</a:t>
            </a:r>
            <a:endParaRPr lang="en-US" sz="2000" dirty="0">
              <a:solidFill>
                <a:schemeClr val="accent2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767455" y="5284525"/>
            <a:ext cx="1172116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2"/>
                </a:solidFill>
              </a:rPr>
              <a:t>TID = 3 </a:t>
            </a:r>
            <a:r>
              <a:rPr lang="en-US" sz="2000" dirty="0" err="1" smtClean="0">
                <a:solidFill>
                  <a:schemeClr val="accent2"/>
                </a:solidFill>
              </a:rPr>
              <a:t>yr</a:t>
            </a:r>
            <a:endParaRPr lang="en-US" sz="20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55624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TID probability distribution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12/17/2014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UW CFAR SPRC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132FD-503A-49A6-A673-3132DBB9A05B}" type="slidenum">
              <a:rPr lang="en-US" smtClean="0"/>
              <a:t>5</a:t>
            </a:fld>
            <a:endParaRPr lang="en-US"/>
          </a:p>
        </p:txBody>
      </p:sp>
      <p:sp>
        <p:nvSpPr>
          <p:cNvPr id="31" name="Content Placeholder 2"/>
          <p:cNvSpPr txBox="1">
            <a:spLocks/>
          </p:cNvSpPr>
          <p:nvPr/>
        </p:nvSpPr>
        <p:spPr>
          <a:xfrm>
            <a:off x="457200" y="1671244"/>
            <a:ext cx="8013032" cy="6559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This gives the probability of diagnosis by year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924190" y="5448155"/>
            <a:ext cx="7270572" cy="448971"/>
            <a:chOff x="924190" y="5176934"/>
            <a:chExt cx="7270572" cy="448971"/>
          </a:xfrm>
        </p:grpSpPr>
        <p:sp>
          <p:nvSpPr>
            <p:cNvPr id="29" name="Line Callout 1 28"/>
            <p:cNvSpPr/>
            <p:nvPr/>
          </p:nvSpPr>
          <p:spPr>
            <a:xfrm>
              <a:off x="924190" y="5176935"/>
              <a:ext cx="1337272" cy="435297"/>
            </a:xfrm>
            <a:prstGeom prst="borderCallout1">
              <a:avLst>
                <a:gd name="adj1" fmla="val -7408"/>
                <a:gd name="adj2" fmla="val 61740"/>
                <a:gd name="adj3" fmla="val 12074"/>
                <a:gd name="adj4" fmla="val 60321"/>
              </a:avLst>
            </a:prstGeom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3</a:t>
              </a:r>
              <a:r>
                <a:rPr lang="en-US" sz="1400" dirty="0" smtClean="0"/>
                <a:t> infections</a:t>
              </a:r>
              <a:endParaRPr lang="en-US" sz="1400" dirty="0"/>
            </a:p>
          </p:txBody>
        </p:sp>
        <p:sp>
          <p:nvSpPr>
            <p:cNvPr id="32" name="Line Callout 1 31"/>
            <p:cNvSpPr/>
            <p:nvPr/>
          </p:nvSpPr>
          <p:spPr>
            <a:xfrm>
              <a:off x="2367376" y="5190608"/>
              <a:ext cx="1337272" cy="435297"/>
            </a:xfrm>
            <a:prstGeom prst="borderCallout1">
              <a:avLst>
                <a:gd name="adj1" fmla="val -4646"/>
                <a:gd name="adj2" fmla="val 52079"/>
                <a:gd name="adj3" fmla="val -14123"/>
                <a:gd name="adj4" fmla="val 52956"/>
              </a:avLst>
            </a:prstGeom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3</a:t>
              </a:r>
              <a:r>
                <a:rPr lang="en-US" sz="1400" dirty="0" smtClean="0"/>
                <a:t> infections</a:t>
              </a:r>
              <a:endParaRPr lang="en-US" sz="1400" dirty="0"/>
            </a:p>
          </p:txBody>
        </p:sp>
        <p:sp>
          <p:nvSpPr>
            <p:cNvPr id="33" name="Line Callout 1 32"/>
            <p:cNvSpPr/>
            <p:nvPr/>
          </p:nvSpPr>
          <p:spPr>
            <a:xfrm>
              <a:off x="3890840" y="5190608"/>
              <a:ext cx="1337272" cy="435297"/>
            </a:xfrm>
            <a:prstGeom prst="borderCallout1">
              <a:avLst>
                <a:gd name="adj1" fmla="val -2124"/>
                <a:gd name="adj2" fmla="val 33283"/>
                <a:gd name="adj3" fmla="val -21266"/>
                <a:gd name="adj4" fmla="val 33322"/>
              </a:avLst>
            </a:prstGeom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2 infections</a:t>
              </a:r>
              <a:endParaRPr lang="en-US" sz="1400" dirty="0"/>
            </a:p>
          </p:txBody>
        </p:sp>
        <p:sp>
          <p:nvSpPr>
            <p:cNvPr id="34" name="Line Callout 1 33"/>
            <p:cNvSpPr/>
            <p:nvPr/>
          </p:nvSpPr>
          <p:spPr>
            <a:xfrm>
              <a:off x="5414304" y="5176935"/>
              <a:ext cx="1337272" cy="435297"/>
            </a:xfrm>
            <a:prstGeom prst="borderCallout1">
              <a:avLst>
                <a:gd name="adj1" fmla="val -155"/>
                <a:gd name="adj2" fmla="val 25970"/>
                <a:gd name="adj3" fmla="val 4878"/>
                <a:gd name="adj4" fmla="val 23774"/>
              </a:avLst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1</a:t>
              </a:r>
              <a:r>
                <a:rPr lang="en-US" sz="1400" dirty="0" smtClean="0"/>
                <a:t> infection</a:t>
              </a:r>
              <a:endParaRPr lang="en-US" sz="1400" dirty="0"/>
            </a:p>
          </p:txBody>
        </p:sp>
        <p:sp>
          <p:nvSpPr>
            <p:cNvPr id="25" name="Line Callout 1 24"/>
            <p:cNvSpPr/>
            <p:nvPr/>
          </p:nvSpPr>
          <p:spPr>
            <a:xfrm>
              <a:off x="6857490" y="5176934"/>
              <a:ext cx="1337272" cy="435297"/>
            </a:xfrm>
            <a:prstGeom prst="borderCallout1">
              <a:avLst>
                <a:gd name="adj1" fmla="val -2964"/>
                <a:gd name="adj2" fmla="val 24591"/>
                <a:gd name="adj3" fmla="val -25633"/>
                <a:gd name="adj4" fmla="val 24005"/>
              </a:avLst>
            </a:prstGeom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1</a:t>
              </a:r>
              <a:r>
                <a:rPr lang="en-US" sz="1400" dirty="0" smtClean="0"/>
                <a:t> infection</a:t>
              </a:r>
              <a:endParaRPr lang="en-US" sz="14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1086590" y="5988552"/>
            <a:ext cx="6946228" cy="307777"/>
            <a:chOff x="1086590" y="5717331"/>
            <a:chExt cx="6946228" cy="274702"/>
          </a:xfrm>
        </p:grpSpPr>
        <p:sp>
          <p:nvSpPr>
            <p:cNvPr id="35" name="TextBox 34"/>
            <p:cNvSpPr txBox="1"/>
            <p:nvPr/>
          </p:nvSpPr>
          <p:spPr>
            <a:xfrm>
              <a:off x="1086590" y="5717331"/>
              <a:ext cx="944101" cy="27470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accent2"/>
                  </a:solidFill>
                </a:rPr>
                <a:t>TID = 0 </a:t>
              </a:r>
              <a:r>
                <a:rPr lang="en-US" sz="1400" dirty="0" err="1" smtClean="0">
                  <a:solidFill>
                    <a:schemeClr val="accent2"/>
                  </a:solidFill>
                </a:rPr>
                <a:t>yrs</a:t>
              </a:r>
              <a:endParaRPr lang="en-US" sz="1400" dirty="0">
                <a:solidFill>
                  <a:schemeClr val="accent2"/>
                </a:solidFill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088717" y="5717331"/>
              <a:ext cx="944101" cy="27470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accent2"/>
                  </a:solidFill>
                </a:rPr>
                <a:t>TID = 4 </a:t>
              </a:r>
              <a:r>
                <a:rPr lang="en-US" sz="1400" dirty="0" err="1" smtClean="0">
                  <a:solidFill>
                    <a:schemeClr val="accent2"/>
                  </a:solidFill>
                </a:rPr>
                <a:t>yrs</a:t>
              </a:r>
              <a:endParaRPr lang="en-US" sz="1400" dirty="0">
                <a:solidFill>
                  <a:schemeClr val="accent2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590800" y="5717331"/>
              <a:ext cx="944101" cy="27470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accent2"/>
                  </a:solidFill>
                </a:rPr>
                <a:t>TID = 1 </a:t>
              </a:r>
              <a:r>
                <a:rPr lang="en-US" sz="1400" dirty="0" err="1" smtClean="0">
                  <a:solidFill>
                    <a:schemeClr val="accent2"/>
                  </a:solidFill>
                </a:rPr>
                <a:t>yrs</a:t>
              </a:r>
              <a:endParaRPr lang="en-US" sz="1400" dirty="0">
                <a:solidFill>
                  <a:schemeClr val="accent2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053974" y="5717716"/>
              <a:ext cx="874820" cy="24998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accent2"/>
                  </a:solidFill>
                </a:rPr>
                <a:t>TID = 2 </a:t>
              </a:r>
              <a:r>
                <a:rPr lang="en-US" sz="1400" dirty="0" err="1" smtClean="0">
                  <a:solidFill>
                    <a:schemeClr val="accent2"/>
                  </a:solidFill>
                </a:rPr>
                <a:t>yrs</a:t>
              </a:r>
              <a:endParaRPr lang="en-US" sz="1400" dirty="0">
                <a:solidFill>
                  <a:schemeClr val="accent2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517148" y="5717331"/>
              <a:ext cx="944101" cy="27470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accent2"/>
                  </a:solidFill>
                </a:rPr>
                <a:t>TID = 3 </a:t>
              </a:r>
              <a:r>
                <a:rPr lang="en-US" sz="1400" dirty="0" err="1" smtClean="0">
                  <a:solidFill>
                    <a:schemeClr val="accent2"/>
                  </a:solidFill>
                </a:rPr>
                <a:t>yrs</a:t>
              </a:r>
              <a:endParaRPr lang="en-US" sz="1400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1455820" y="5056103"/>
            <a:ext cx="67389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3</a:t>
            </a:r>
            <a:r>
              <a:rPr lang="en-US" sz="1600" dirty="0" smtClean="0"/>
              <a:t>0%                      30%                         20%                        10%                          10%</a:t>
            </a:r>
            <a:endParaRPr lang="en-US" sz="1600" dirty="0"/>
          </a:p>
        </p:txBody>
      </p:sp>
      <p:grpSp>
        <p:nvGrpSpPr>
          <p:cNvPr id="9" name="Group 8"/>
          <p:cNvGrpSpPr/>
          <p:nvPr/>
        </p:nvGrpSpPr>
        <p:grpSpPr>
          <a:xfrm>
            <a:off x="209883" y="2172530"/>
            <a:ext cx="8281931" cy="2738610"/>
            <a:chOff x="179281" y="2172530"/>
            <a:chExt cx="8281931" cy="2738610"/>
          </a:xfrm>
        </p:grpSpPr>
        <p:graphicFrame>
          <p:nvGraphicFramePr>
            <p:cNvPr id="3" name="Chart 2"/>
            <p:cNvGraphicFramePr/>
            <p:nvPr>
              <p:extLst>
                <p:ext uri="{D42A27DB-BD31-4B8C-83A1-F6EECF244321}">
                  <p14:modId xmlns:p14="http://schemas.microsoft.com/office/powerpoint/2010/main" val="3363601758"/>
                </p:ext>
              </p:extLst>
            </p:nvPr>
          </p:nvGraphicFramePr>
          <p:xfrm>
            <a:off x="392078" y="2172530"/>
            <a:ext cx="8069134" cy="273861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8" name="TextBox 7"/>
            <p:cNvSpPr txBox="1"/>
            <p:nvPr/>
          </p:nvSpPr>
          <p:spPr>
            <a:xfrm>
              <a:off x="3213119" y="4528652"/>
              <a:ext cx="25742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Years from infection to diagnosis</a:t>
              </a:r>
              <a:endParaRPr lang="en-US" sz="1400" dirty="0"/>
            </a:p>
          </p:txBody>
        </p:sp>
        <p:sp>
          <p:nvSpPr>
            <p:cNvPr id="24" name="TextBox 23"/>
            <p:cNvSpPr txBox="1"/>
            <p:nvPr/>
          </p:nvSpPr>
          <p:spPr>
            <a:xfrm rot="16200000">
              <a:off x="-352519" y="3395897"/>
              <a:ext cx="137137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Percent of cases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4654253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Backcalculation’s</a:t>
            </a:r>
            <a:r>
              <a:rPr lang="en-US" dirty="0" smtClean="0"/>
              <a:t> 3 Components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12/17/2014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UW CFAR SPRC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132FD-503A-49A6-A673-3132DBB9A05B}" type="slidenum">
              <a:rPr lang="en-US" smtClean="0"/>
              <a:t>6</a:t>
            </a:fld>
            <a:endParaRPr lang="en-US"/>
          </a:p>
        </p:txBody>
      </p:sp>
      <p:sp>
        <p:nvSpPr>
          <p:cNvPr id="25" name="Content Placeholder 2"/>
          <p:cNvSpPr>
            <a:spLocks noGrp="1"/>
          </p:cNvSpPr>
          <p:nvPr>
            <p:ph idx="1"/>
          </p:nvPr>
        </p:nvSpPr>
        <p:spPr>
          <a:xfrm>
            <a:off x="1670418" y="2666414"/>
            <a:ext cx="8229600" cy="363537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Sum </a:t>
            </a:r>
            <a:r>
              <a:rPr lang="en-US" dirty="0"/>
              <a:t>(                      *                             </a:t>
            </a:r>
            <a:r>
              <a:rPr lang="en-US" dirty="0" smtClean="0"/>
              <a:t> 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								</a:t>
            </a:r>
          </a:p>
          <a:p>
            <a:pPr marL="0" indent="0">
              <a:buNone/>
            </a:pPr>
            <a:r>
              <a:rPr lang="en-US" dirty="0" smtClean="0"/>
              <a:t>			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457200" y="2767589"/>
            <a:ext cx="1831740" cy="1591426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Cases diagnosed at </a:t>
            </a:r>
            <a:r>
              <a:rPr lang="en-US" sz="2800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T</a:t>
            </a:r>
            <a:endParaRPr lang="en-US" sz="2800" i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3712008" y="2767712"/>
            <a:ext cx="1822229" cy="1654022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Incidence </a:t>
            </a:r>
            <a:r>
              <a:rPr lang="en-US" sz="2800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  <a:r>
              <a:rPr lang="en-US" sz="2800" dirty="0" smtClean="0"/>
              <a:t>  </a:t>
            </a:r>
            <a:r>
              <a:rPr lang="en-US" sz="2800" dirty="0" err="1" smtClean="0"/>
              <a:t>yrs</a:t>
            </a:r>
            <a:r>
              <a:rPr lang="en-US" sz="2800" dirty="0" smtClean="0"/>
              <a:t> ago</a:t>
            </a:r>
            <a:endParaRPr lang="en-US" sz="2800" dirty="0"/>
          </a:p>
        </p:txBody>
      </p:sp>
      <p:sp>
        <p:nvSpPr>
          <p:cNvPr id="47" name="Rectangle 46"/>
          <p:cNvSpPr/>
          <p:nvPr/>
        </p:nvSpPr>
        <p:spPr>
          <a:xfrm>
            <a:off x="6023619" y="2759664"/>
            <a:ext cx="2388861" cy="1669779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TID </a:t>
            </a:r>
          </a:p>
          <a:p>
            <a:pPr algn="ctr"/>
            <a:r>
              <a:rPr lang="en-US" sz="2800" dirty="0" smtClean="0"/>
              <a:t>probability for </a:t>
            </a:r>
            <a:r>
              <a:rPr lang="en-US" sz="2800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  <a:r>
              <a:rPr lang="en-US" sz="2800" dirty="0" smtClean="0"/>
              <a:t>  </a:t>
            </a:r>
            <a:r>
              <a:rPr lang="en-US" sz="2800" dirty="0" err="1" smtClean="0"/>
              <a:t>yrs</a:t>
            </a:r>
            <a:r>
              <a:rPr lang="en-US" sz="2800" dirty="0" smtClean="0"/>
              <a:t> ago</a:t>
            </a:r>
            <a:endParaRPr lang="en-US" sz="2800" dirty="0"/>
          </a:p>
        </p:txBody>
      </p:sp>
      <p:sp>
        <p:nvSpPr>
          <p:cNvPr id="71" name="Content Placeholder 2"/>
          <p:cNvSpPr txBox="1">
            <a:spLocks/>
          </p:cNvSpPr>
          <p:nvPr/>
        </p:nvSpPr>
        <p:spPr>
          <a:xfrm>
            <a:off x="2329448" y="3247902"/>
            <a:ext cx="1628775" cy="10541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=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611763" y="2213526"/>
            <a:ext cx="1366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2"/>
                </a:solidFill>
              </a:rPr>
              <a:t>OBSERVE</a:t>
            </a:r>
            <a:endParaRPr lang="en-US" sz="2400" b="1" dirty="0">
              <a:solidFill>
                <a:schemeClr val="accent2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6623998" y="2195960"/>
            <a:ext cx="14727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2"/>
                </a:solidFill>
              </a:rPr>
              <a:t>ESTIMATE</a:t>
            </a:r>
            <a:endParaRPr lang="en-US" sz="2400" b="1" dirty="0">
              <a:solidFill>
                <a:schemeClr val="accent2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3452027" y="2213453"/>
            <a:ext cx="23374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2"/>
                </a:solidFill>
              </a:rPr>
              <a:t>BACKCALCULATE</a:t>
            </a:r>
            <a:endParaRPr lang="en-US" sz="24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44753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/>
      <p:bldP spid="73" grpId="0"/>
      <p:bldP spid="7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i.e., Convolution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12/17/2014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UW CFAR SPRC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132FD-503A-49A6-A673-3132DBB9A05B}" type="slidenum">
              <a:rPr lang="en-US" smtClean="0"/>
              <a:t>7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1797" y="2034833"/>
            <a:ext cx="4483237" cy="153408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575" y="4346155"/>
            <a:ext cx="8726932" cy="1054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5735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Estimating TID (</a:t>
            </a:r>
            <a:r>
              <a:rPr lang="en-US" dirty="0" err="1" smtClean="0"/>
              <a:t>f</a:t>
            </a:r>
            <a:r>
              <a:rPr lang="en-US" baseline="-25000" dirty="0" err="1" smtClean="0"/>
              <a:t>i,t-i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12/17/2014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UW CFAR SPRC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132FD-503A-49A6-A673-3132DBB9A05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2993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TID from Testing History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9179085"/>
              </p:ext>
            </p:extLst>
          </p:nvPr>
        </p:nvGraphicFramePr>
        <p:xfrm>
          <a:off x="1264066" y="2865758"/>
          <a:ext cx="6418702" cy="23787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12/17/2014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UW CFAR SPRC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132FD-503A-49A6-A673-3132DBB9A05B}" type="slidenum">
              <a:rPr lang="en-US" smtClean="0"/>
              <a:t>9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88472" y="1628588"/>
            <a:ext cx="64093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Infection window </a:t>
            </a:r>
            <a:r>
              <a:rPr lang="en-US" sz="2400" dirty="0" smtClean="0"/>
              <a:t>= [Start date, Date of diagnosis]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1052489" y="2316871"/>
            <a:ext cx="41154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1) Get date of last negative test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1052489" y="5730383"/>
            <a:ext cx="70974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2) </a:t>
            </a:r>
            <a:r>
              <a:rPr lang="en-US" sz="2400" b="1" dirty="0" smtClean="0"/>
              <a:t>Assign</a:t>
            </a:r>
            <a:r>
              <a:rPr lang="en-US" sz="2400" dirty="0" smtClean="0"/>
              <a:t>  time of infection within the infection window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846488" y="5361051"/>
            <a:ext cx="2163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Third key assumption</a:t>
            </a:r>
            <a:endParaRPr lang="en-US" i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531768" y="4571848"/>
            <a:ext cx="1612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Second key assumption</a:t>
            </a:r>
            <a:endParaRPr lang="en-US" i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531768" y="3669415"/>
            <a:ext cx="1612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First key assumption</a:t>
            </a:r>
            <a:endParaRPr lang="en-US" i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76847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  <p:bldP spid="10" grpId="0"/>
      <p:bldP spid="11" grpId="0"/>
      <p:bldP spid="12" grpId="0"/>
      <p:bldP spid="8" grpId="0"/>
      <p:bldP spid="13" grpId="0"/>
      <p:bldP spid="1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7621</TotalTime>
  <Words>1326</Words>
  <Application>Microsoft Macintosh PowerPoint</Application>
  <PresentationFormat>On-screen Show (4:3)</PresentationFormat>
  <Paragraphs>339</Paragraphs>
  <Slides>29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 Theme</vt:lpstr>
      <vt:lpstr>Estimating the Undiagnosed Fraction:</vt:lpstr>
      <vt:lpstr>How we are using backcalculation</vt:lpstr>
      <vt:lpstr>Backcalculation: basic idea</vt:lpstr>
      <vt:lpstr>Time from Infection to Diagnosis (TID)</vt:lpstr>
      <vt:lpstr>TID probability distribution</vt:lpstr>
      <vt:lpstr>Backcalculation’s 3 Components</vt:lpstr>
      <vt:lpstr>i.e., Convolution</vt:lpstr>
      <vt:lpstr>Estimating TID (fi,t-i)</vt:lpstr>
      <vt:lpstr>TID from Testing History</vt:lpstr>
      <vt:lpstr>1st key assumption:  If no previous test</vt:lpstr>
      <vt:lpstr>2nd key assumption:  If missing test data</vt:lpstr>
      <vt:lpstr>3rd key assumption:  Time of infection</vt:lpstr>
      <vt:lpstr>Impact of TID Assumptions on TID</vt:lpstr>
      <vt:lpstr>PowerPoint Presentation</vt:lpstr>
      <vt:lpstr>Suggestions</vt:lpstr>
      <vt:lpstr>PowerPoint Presentation</vt:lpstr>
      <vt:lpstr>Technical Issues</vt:lpstr>
      <vt:lpstr>Risk-Based Testing</vt:lpstr>
      <vt:lpstr>Requirements</vt:lpstr>
      <vt:lpstr>Requirements</vt:lpstr>
      <vt:lpstr>Requirements</vt:lpstr>
      <vt:lpstr>Example: exponential infection</vt:lpstr>
      <vt:lpstr>Example: exponential infection</vt:lpstr>
      <vt:lpstr>Applications:  1. MSM in Seattle/King County 2006-12 2. WA state, 2005-13</vt:lpstr>
      <vt:lpstr>KC MSM: Incidence ~ Constant</vt:lpstr>
      <vt:lpstr>KC MSM: Undiagnosed % Varies by Race</vt:lpstr>
      <vt:lpstr>WA: Incidence is declining, esp. for MSM</vt:lpstr>
      <vt:lpstr>PowerPoint Presentation</vt:lpstr>
      <vt:lpstr>WA state undiagnosed fraction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Estimating the Undiagnosed Fraction</dc:title>
  <dc:creator>morrism</dc:creator>
  <cp:lastModifiedBy>Jeanette Birnbaum</cp:lastModifiedBy>
  <cp:revision>311</cp:revision>
  <dcterms:created xsi:type="dcterms:W3CDTF">2013-11-04T08:18:56Z</dcterms:created>
  <dcterms:modified xsi:type="dcterms:W3CDTF">2015-02-03T23:22:10Z</dcterms:modified>
</cp:coreProperties>
</file>