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7" r:id="rId3"/>
    <p:sldId id="280" r:id="rId4"/>
    <p:sldId id="325" r:id="rId5"/>
    <p:sldId id="326" r:id="rId6"/>
    <p:sldId id="281" r:id="rId7"/>
    <p:sldId id="327" r:id="rId8"/>
    <p:sldId id="328" r:id="rId9"/>
    <p:sldId id="300" r:id="rId10"/>
    <p:sldId id="323" r:id="rId11"/>
    <p:sldId id="324" r:id="rId12"/>
    <p:sldId id="322" r:id="rId13"/>
    <p:sldId id="301" r:id="rId14"/>
    <p:sldId id="305" r:id="rId15"/>
    <p:sldId id="329" r:id="rId16"/>
    <p:sldId id="330" r:id="rId17"/>
    <p:sldId id="331" r:id="rId18"/>
    <p:sldId id="332" r:id="rId19"/>
    <p:sldId id="333" r:id="rId20"/>
    <p:sldId id="338" r:id="rId21"/>
    <p:sldId id="335" r:id="rId22"/>
    <p:sldId id="287" r:id="rId23"/>
    <p:sldId id="297" r:id="rId24"/>
    <p:sldId id="307" r:id="rId25"/>
    <p:sldId id="308" r:id="rId26"/>
    <p:sldId id="309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94133" autoAdjust="0"/>
  </p:normalViewPr>
  <p:slideViewPr>
    <p:cSldViewPr snapToGrid="0">
      <p:cViewPr>
        <p:scale>
          <a:sx n="72" d="100"/>
          <a:sy n="72" d="100"/>
        </p:scale>
        <p:origin x="-2128" y="-35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dirty="0" smtClean="0"/>
              <a:t>TID Probability Distribution</a:t>
            </a:r>
            <a:endParaRPr lang="en-US" sz="1800" b="0" dirty="0"/>
          </a:p>
        </c:rich>
      </c:tx>
      <c:layout>
        <c:manualLayout>
          <c:xMode val="edge"/>
          <c:yMode val="edge"/>
          <c:x val="0.339047040240006"/>
          <c:y val="0.07883561368723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60096857977572"/>
          <c:y val="0.2244496295566"/>
          <c:w val="0.913529630317206"/>
          <c:h val="0.5342980563132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397960"/>
        <c:axId val="448400936"/>
      </c:barChart>
      <c:catAx>
        <c:axId val="44839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48400936"/>
        <c:crosses val="autoZero"/>
        <c:auto val="1"/>
        <c:lblAlgn val="ctr"/>
        <c:lblOffset val="100"/>
        <c:noMultiLvlLbl val="0"/>
      </c:catAx>
      <c:valAx>
        <c:axId val="448400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48397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400" dirty="0" smtClean="0"/>
            <a:t>“When was your last negative HIV test?”</a:t>
          </a:r>
          <a:endParaRPr lang="en-US" sz="24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Previous test exists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previous test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Start date =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dirty="0" smtClean="0"/>
            <a:t>Start date = age 16 or age-18 </a:t>
          </a:r>
          <a:r>
            <a:rPr lang="en-US" dirty="0" err="1" smtClean="0"/>
            <a:t>yrs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08924" y="508946"/>
          <a:ext cx="1772143" cy="1360811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“When was your last negative HIV test?”</a:t>
          </a:r>
          <a:endParaRPr lang="en-US" sz="2400" kern="1200" dirty="0"/>
        </a:p>
      </dsp:txBody>
      <dsp:txXfrm>
        <a:off x="348781" y="548803"/>
        <a:ext cx="1692429" cy="1281097"/>
      </dsp:txXfrm>
    </dsp:sp>
    <dsp:sp modelId="{4CADBC67-79A9-5948-8CC2-B05341564A5D}">
      <dsp:nvSpPr>
        <dsp:cNvPr id="0" name=""/>
        <dsp:cNvSpPr/>
      </dsp:nvSpPr>
      <dsp:spPr>
        <a:xfrm rot="18289469">
          <a:off x="1864922" y="748470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750494"/>
        <a:ext cx="50390" cy="50390"/>
      </dsp:txXfrm>
    </dsp:sp>
    <dsp:sp modelId="{97C8C7CE-6BCF-DE41-8963-D4F8B6F119E1}">
      <dsp:nvSpPr>
        <dsp:cNvPr id="0" name=""/>
        <dsp:cNvSpPr/>
      </dsp:nvSpPr>
      <dsp:spPr>
        <a:xfrm>
          <a:off x="2656597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test exists</a:t>
          </a:r>
          <a:endParaRPr lang="en-US" sz="1600" kern="1200" dirty="0"/>
        </a:p>
      </dsp:txBody>
      <dsp:txXfrm>
        <a:off x="2677668" y="23392"/>
        <a:ext cx="1396683" cy="677270"/>
      </dsp:txXfrm>
    </dsp:sp>
    <dsp:sp modelId="{89933335-5380-5548-AF5E-2BDBB47AA9C7}">
      <dsp:nvSpPr>
        <dsp:cNvPr id="0" name=""/>
        <dsp:cNvSpPr/>
      </dsp:nvSpPr>
      <dsp:spPr>
        <a:xfrm>
          <a:off x="4095422" y="334808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347639"/>
        <a:ext cx="28776" cy="28776"/>
      </dsp:txXfrm>
    </dsp:sp>
    <dsp:sp modelId="{91B53274-9A45-4641-8FEB-A11DCB55611D}">
      <dsp:nvSpPr>
        <dsp:cNvPr id="0" name=""/>
        <dsp:cNvSpPr/>
      </dsp:nvSpPr>
      <dsp:spPr>
        <a:xfrm>
          <a:off x="4670952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date provided</a:t>
          </a:r>
          <a:endParaRPr lang="en-US" sz="1600" kern="1200" dirty="0"/>
        </a:p>
      </dsp:txBody>
      <dsp:txXfrm>
        <a:off x="4692023" y="23392"/>
        <a:ext cx="1396683" cy="677270"/>
      </dsp:txXfrm>
    </dsp:sp>
    <dsp:sp modelId="{FC40337B-1EB3-E54E-AD6F-E09CE66D573C}">
      <dsp:nvSpPr>
        <dsp:cNvPr id="0" name=""/>
        <dsp:cNvSpPr/>
      </dsp:nvSpPr>
      <dsp:spPr>
        <a:xfrm>
          <a:off x="2081067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4444" y="1174964"/>
        <a:ext cx="28776" cy="28776"/>
      </dsp:txXfrm>
    </dsp:sp>
    <dsp:sp modelId="{3C38C0D2-C324-C449-AF47-D48692CDCEF4}">
      <dsp:nvSpPr>
        <dsp:cNvPr id="0" name=""/>
        <dsp:cNvSpPr/>
      </dsp:nvSpPr>
      <dsp:spPr>
        <a:xfrm>
          <a:off x="2656597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previous test</a:t>
          </a:r>
          <a:endParaRPr lang="en-US" sz="1600" kern="1200" dirty="0"/>
        </a:p>
      </dsp:txBody>
      <dsp:txXfrm>
        <a:off x="2677668" y="850717"/>
        <a:ext cx="1396683" cy="677270"/>
      </dsp:txXfrm>
    </dsp:sp>
    <dsp:sp modelId="{C2342209-4826-5C46-A29D-BE1410C7CF25}">
      <dsp:nvSpPr>
        <dsp:cNvPr id="0" name=""/>
        <dsp:cNvSpPr/>
      </dsp:nvSpPr>
      <dsp:spPr>
        <a:xfrm>
          <a:off x="4095422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1174964"/>
        <a:ext cx="28776" cy="28776"/>
      </dsp:txXfrm>
    </dsp:sp>
    <dsp:sp modelId="{BADDF472-BF3E-6741-AA8B-16EF46821CA5}">
      <dsp:nvSpPr>
        <dsp:cNvPr id="0" name=""/>
        <dsp:cNvSpPr/>
      </dsp:nvSpPr>
      <dsp:spPr>
        <a:xfrm>
          <a:off x="4670952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age 16 or age-18 </a:t>
          </a:r>
          <a:r>
            <a:rPr lang="en-US" sz="1600" kern="1200" dirty="0" err="1" smtClean="0"/>
            <a:t>yrs</a:t>
          </a:r>
          <a:endParaRPr lang="en-US" sz="1600" kern="1200" dirty="0"/>
        </a:p>
      </dsp:txBody>
      <dsp:txXfrm>
        <a:off x="4692023" y="850717"/>
        <a:ext cx="1396683" cy="677270"/>
      </dsp:txXfrm>
    </dsp:sp>
    <dsp:sp modelId="{0409CDCD-72B8-494D-A5EE-10CE3A83F796}">
      <dsp:nvSpPr>
        <dsp:cNvPr id="0" name=""/>
        <dsp:cNvSpPr/>
      </dsp:nvSpPr>
      <dsp:spPr>
        <a:xfrm rot="3310531">
          <a:off x="1864922" y="1575795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1577819"/>
        <a:ext cx="50390" cy="50390"/>
      </dsp:txXfrm>
    </dsp:sp>
    <dsp:sp modelId="{CEAA8D19-FA51-9841-B69E-1E382B23EEAE}">
      <dsp:nvSpPr>
        <dsp:cNvPr id="0" name=""/>
        <dsp:cNvSpPr/>
      </dsp:nvSpPr>
      <dsp:spPr>
        <a:xfrm>
          <a:off x="2656597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</a:t>
          </a:r>
          <a:endParaRPr lang="en-US" sz="1600" kern="1200" dirty="0"/>
        </a:p>
      </dsp:txBody>
      <dsp:txXfrm>
        <a:off x="2677668" y="1678041"/>
        <a:ext cx="1396683" cy="677270"/>
      </dsp:txXfrm>
    </dsp:sp>
    <dsp:sp modelId="{68429ACE-B803-E14A-9AB0-1359587BF63D}">
      <dsp:nvSpPr>
        <dsp:cNvPr id="0" name=""/>
        <dsp:cNvSpPr/>
      </dsp:nvSpPr>
      <dsp:spPr>
        <a:xfrm>
          <a:off x="4095422" y="1989457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2002288"/>
        <a:ext cx="28776" cy="28776"/>
      </dsp:txXfrm>
    </dsp:sp>
    <dsp:sp modelId="{B0BBB8CF-072A-F64C-B2A9-B0F573B7F3AB}">
      <dsp:nvSpPr>
        <dsp:cNvPr id="0" name=""/>
        <dsp:cNvSpPr/>
      </dsp:nvSpPr>
      <dsp:spPr>
        <a:xfrm>
          <a:off x="4670952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data inclusion options</a:t>
          </a:r>
          <a:endParaRPr lang="en-US" sz="1600" kern="1200" dirty="0"/>
        </a:p>
      </dsp:txBody>
      <dsp:txXfrm>
        <a:off x="4692023" y="1678041"/>
        <a:ext cx="1396683" cy="67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4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4479924"/>
            <a:ext cx="5994400" cy="15246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Martina, Jeanette &amp; </a:t>
            </a:r>
            <a:r>
              <a:rPr lang="en-US" dirty="0" err="1" smtClean="0">
                <a:solidFill>
                  <a:schemeClr val="tx1"/>
                </a:solidFill>
              </a:rPr>
              <a:t>Deven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The “Testing History” Method of </a:t>
            </a:r>
            <a:r>
              <a:rPr lang="en-US" sz="3800" i="1" dirty="0" err="1" smtClean="0">
                <a:solidFill>
                  <a:srgbClr val="FFFFFF"/>
                </a:solidFill>
              </a:rPr>
              <a:t>Backcalculation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key assumption:  If no previous test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set the </a:t>
            </a:r>
            <a:r>
              <a:rPr lang="en-US" dirty="0" smtClean="0">
                <a:solidFill>
                  <a:srgbClr val="C00000"/>
                </a:solidFill>
              </a:rPr>
              <a:t>start date</a:t>
            </a:r>
            <a:r>
              <a:rPr lang="en-US" dirty="0" smtClean="0"/>
              <a:t> of the possible infection window to a maximum value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ither:</a:t>
            </a:r>
            <a:endParaRPr lang="en-US" dirty="0"/>
          </a:p>
          <a:p>
            <a:pPr lvl="1"/>
            <a:r>
              <a:rPr lang="en-US" dirty="0" smtClean="0"/>
              <a:t>18 years ago  OR</a:t>
            </a:r>
          </a:p>
          <a:p>
            <a:pPr lvl="1"/>
            <a:r>
              <a:rPr lang="en-US" dirty="0" smtClean="0"/>
              <a:t>Age 16, as the earliest age of infection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IMPACT</a:t>
            </a:r>
            <a:r>
              <a:rPr lang="en-US" sz="3200" dirty="0" smtClean="0"/>
              <a:t>:  This </a:t>
            </a:r>
            <a:r>
              <a:rPr lang="en-US" sz="3200" dirty="0"/>
              <a:t>gives a conservative </a:t>
            </a:r>
            <a:r>
              <a:rPr lang="en-US" sz="3200" dirty="0" smtClean="0"/>
              <a:t>(longer) estimate </a:t>
            </a:r>
            <a:r>
              <a:rPr lang="en-US" sz="3200" dirty="0"/>
              <a:t>of the time spent undiagnosed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key assumption:  If missing test data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options: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They are still included in the </a:t>
            </a:r>
            <a:r>
              <a:rPr lang="en-US" dirty="0" err="1" smtClean="0"/>
              <a:t>backcalculation</a:t>
            </a:r>
            <a:endParaRPr lang="en-US" dirty="0" smtClean="0"/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these cases are “missing at random”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Assuming the maximum possible infection window of age-18 or 16 </a:t>
            </a:r>
            <a:r>
              <a:rPr lang="en-US" dirty="0" err="1" smtClean="0"/>
              <a:t>yrs</a:t>
            </a:r>
            <a:r>
              <a:rPr lang="en-US" dirty="0" smtClean="0"/>
              <a:t> old.</a:t>
            </a:r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“worst case”, so a conservative (longer) estimate of the time spent undiagnosed.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l="30422" r="37954"/>
          <a:stretch/>
        </p:blipFill>
        <p:spPr>
          <a:xfrm>
            <a:off x="2851483" y="1465949"/>
            <a:ext cx="2803359" cy="4993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4738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key assumption:  Time of infection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403024" cy="2023254"/>
            <a:chOff x="2884420" y="2041770"/>
            <a:chExt cx="2403024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403024" cy="2023254"/>
              <a:chOff x="1254657" y="2159001"/>
              <a:chExt cx="3231516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231516" cy="2023254"/>
                <a:chOff x="1254657" y="2159001"/>
                <a:chExt cx="3231516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353867" cy="2023254"/>
            <a:chOff x="3051949" y="4284785"/>
            <a:chExt cx="2353867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353867" cy="2023254"/>
              <a:chOff x="1445846" y="2159001"/>
              <a:chExt cx="2958629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958629" cy="2023254"/>
                <a:chOff x="1445846" y="2159001"/>
                <a:chExt cx="2958629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958629" cy="1622714"/>
                  <a:chOff x="1445846" y="2559541"/>
                  <a:chExt cx="2958629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8" y="3870570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18164" y="5100113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2591" y="1792225"/>
            <a:ext cx="222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Uniform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Distributes the probability of infection uniformly across the possible interval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74829" y="4078898"/>
            <a:ext cx="310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last 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 test (ALNT)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Probability=1 that infection occurred on the day after the last negative test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63" y="2041770"/>
            <a:ext cx="709757" cy="4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49465" y="4469451"/>
            <a:ext cx="149260" cy="2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403024" cy="2023254"/>
            <a:chOff x="2884420" y="2041770"/>
            <a:chExt cx="2403024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403024" cy="2023254"/>
              <a:chOff x="1254657" y="2159001"/>
              <a:chExt cx="3231516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231516" cy="2023254"/>
                <a:chOff x="1254657" y="2159001"/>
                <a:chExt cx="3231516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353866" cy="2023254"/>
            <a:chOff x="3051949" y="4284785"/>
            <a:chExt cx="2353866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353866" cy="2023254"/>
              <a:chOff x="1445846" y="2159001"/>
              <a:chExt cx="2958628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958628" cy="2023254"/>
                <a:chOff x="1445846" y="2159001"/>
                <a:chExt cx="2958628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958628" cy="1622714"/>
                  <a:chOff x="1445846" y="2559541"/>
                  <a:chExt cx="2958628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7" y="3870570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32704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46926" y="1827577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878" y="5394990"/>
            <a:ext cx="18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KC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2"/>
            <a:ext cx="2353866" cy="2209359"/>
            <a:chOff x="3051949" y="4261330"/>
            <a:chExt cx="2353866" cy="2020384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353866" cy="2020384"/>
              <a:chOff x="1445846" y="2135546"/>
              <a:chExt cx="2958628" cy="202038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958628" cy="2020384"/>
                <a:chOff x="1445846" y="2135546"/>
                <a:chExt cx="2958628" cy="202038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958628" cy="1596389"/>
                  <a:chOff x="1445846" y="2559541"/>
                  <a:chExt cx="2958628" cy="1596389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413632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449883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67" y="3870570"/>
                    <a:ext cx="1168907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507735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403024" cy="1818009"/>
            <a:chOff x="2884420" y="2054595"/>
            <a:chExt cx="2403024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403024" cy="1818009"/>
              <a:chOff x="1254657" y="2171826"/>
              <a:chExt cx="3231516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3231516" cy="1818009"/>
                <a:chOff x="1254657" y="2171826"/>
                <a:chExt cx="3231516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3231516" cy="1594282"/>
                  <a:chOff x="1254657" y="2395553"/>
                  <a:chExt cx="3231516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5124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357898" cy="1869318"/>
            <a:chOff x="3051949" y="4438721"/>
            <a:chExt cx="2357898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357898" cy="1869318"/>
              <a:chOff x="1445846" y="2312937"/>
              <a:chExt cx="2963696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963696" cy="1869318"/>
                <a:chOff x="1445846" y="2312937"/>
                <a:chExt cx="2963696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963696" cy="1622714"/>
                  <a:chOff x="1445846" y="2559541"/>
                  <a:chExt cx="2963696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4136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67" y="3870570"/>
                    <a:ext cx="1173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508609" y="510544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37037" y="674248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7724" y="3594346"/>
            <a:ext cx="20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WA state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1600200"/>
            <a:ext cx="8229600" cy="47561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Rshiny</a:t>
            </a:r>
            <a:r>
              <a:rPr lang="en-US" dirty="0" smtClean="0"/>
              <a:t> portal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Risk-based testing scenario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Simply storing files – don’t do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Browser </a:t>
            </a:r>
            <a:r>
              <a:rPr lang="en-US" sz="2400" dirty="0" err="1"/>
              <a:t>vs</a:t>
            </a:r>
            <a:r>
              <a:rPr lang="en-US" sz="2400" dirty="0"/>
              <a:t> in-</a:t>
            </a:r>
            <a:r>
              <a:rPr lang="en-US" sz="2400" dirty="0" err="1"/>
              <a:t>RStudio</a:t>
            </a:r>
            <a:r>
              <a:rPr lang="en-US" sz="2400" dirty="0"/>
              <a:t> launches give different errors</a:t>
            </a:r>
          </a:p>
          <a:p>
            <a:r>
              <a:rPr lang="en-US" sz="2400" dirty="0"/>
              <a:t>If there’s a Shiny package update, code stops </a:t>
            </a:r>
            <a:r>
              <a:rPr lang="en-US" sz="2400" dirty="0" smtClean="0"/>
              <a:t>working (progress bar)</a:t>
            </a:r>
            <a:endParaRPr lang="en-US" sz="2400" dirty="0"/>
          </a:p>
          <a:p>
            <a:r>
              <a:rPr lang="en-US" sz="2400" dirty="0"/>
              <a:t>Availability of shiny package versions is </a:t>
            </a:r>
            <a:r>
              <a:rPr lang="en-US" sz="2400" dirty="0" smtClean="0"/>
              <a:t>occasionally different </a:t>
            </a:r>
            <a:r>
              <a:rPr lang="en-US" sz="2400" dirty="0"/>
              <a:t>for Mac and Windows</a:t>
            </a:r>
          </a:p>
          <a:p>
            <a:r>
              <a:rPr lang="en-US" sz="2400" dirty="0" smtClean="0"/>
              <a:t>R-internet access on an older Windows laptop (32bit)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4512992"/>
            <a:ext cx="6705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Find a more optimistic assumption than the base case that is data-driven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1359" y="3307512"/>
            <a:ext cx="2923377" cy="2608753"/>
            <a:chOff x="2884420" y="2029835"/>
            <a:chExt cx="2403023" cy="2035189"/>
          </a:xfrm>
        </p:grpSpPr>
        <p:grpSp>
          <p:nvGrpSpPr>
            <p:cNvPr id="8" name="Group 7"/>
            <p:cNvGrpSpPr/>
            <p:nvPr/>
          </p:nvGrpSpPr>
          <p:grpSpPr>
            <a:xfrm>
              <a:off x="2884420" y="2029835"/>
              <a:ext cx="2403023" cy="2035189"/>
              <a:chOff x="1254657" y="2147066"/>
              <a:chExt cx="3231516" cy="20351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4657" y="2147066"/>
                <a:ext cx="3231516" cy="2035189"/>
                <a:chOff x="1254657" y="2147066"/>
                <a:chExt cx="3231516" cy="2035189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609467" y="2147066"/>
                  <a:ext cx="2777070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 ASSUMPTION</a:t>
                  </a:r>
                  <a:endParaRPr lang="en-US" b="1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254657" y="2587973"/>
                  <a:ext cx="3231516" cy="1594282"/>
                  <a:chOff x="1254657" y="2587973"/>
                  <a:chExt cx="3231516" cy="1594282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54657" y="2587973"/>
                    <a:ext cx="1243224" cy="24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err="1" smtClean="0"/>
                      <a:t>Pr</a:t>
                    </a:r>
                    <a:r>
                      <a:rPr lang="en-US" sz="1400" i="1" dirty="0" smtClean="0"/>
                      <a:t>(infection)</a:t>
                    </a:r>
                    <a:endParaRPr lang="en-US" sz="1400" i="1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66631" y="3874478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235570" y="3870570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95715" y="3350591"/>
            <a:ext cx="4075879" cy="2576815"/>
            <a:chOff x="5578776" y="2065893"/>
            <a:chExt cx="3350381" cy="20102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574856" y="2065893"/>
              <a:ext cx="1468057" cy="28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 TID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65576" y="4069666"/>
            <a:ext cx="5033886" cy="1320893"/>
            <a:chOff x="2065576" y="4069666"/>
            <a:chExt cx="5033886" cy="1320893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065576" y="4268560"/>
              <a:ext cx="1404699" cy="1101565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4458101" y="4069666"/>
              <a:ext cx="2641361" cy="1320893"/>
            </a:xfrm>
            <a:custGeom>
              <a:avLst/>
              <a:gdLst>
                <a:gd name="connsiteX0" fmla="*/ 24964 w 2641361"/>
                <a:gd name="connsiteY0" fmla="*/ 0 h 1320893"/>
                <a:gd name="connsiteX1" fmla="*/ 376877 w 2641361"/>
                <a:gd name="connsiteY1" fmla="*/ 1178061 h 1320893"/>
                <a:gd name="connsiteX2" fmla="*/ 2641361 w 2641361"/>
                <a:gd name="connsiteY2" fmla="*/ 1300457 h 1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1361" h="1320893">
                  <a:moveTo>
                    <a:pt x="24964" y="0"/>
                  </a:moveTo>
                  <a:cubicBezTo>
                    <a:pt x="-17113" y="480659"/>
                    <a:pt x="-59189" y="961318"/>
                    <a:pt x="376877" y="1178061"/>
                  </a:cubicBezTo>
                  <a:cubicBezTo>
                    <a:pt x="812943" y="1394804"/>
                    <a:pt x="2641361" y="1300457"/>
                    <a:pt x="2641361" y="1300457"/>
                  </a:cubicBezTo>
                </a:path>
              </a:pathLst>
            </a:custGeom>
            <a:ln w="57150" cmpd="sng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6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Data-driven input is simple</a:t>
            </a:r>
          </a:p>
          <a:p>
            <a:pPr lvl="1"/>
            <a:r>
              <a:rPr lang="en-US" dirty="0" smtClean="0"/>
              <a:t>% of HIV+ diagnoses that are a result of risk-based testing</a:t>
            </a:r>
          </a:p>
          <a:p>
            <a:pPr lvl="1"/>
            <a:r>
              <a:rPr lang="en-US" dirty="0" smtClean="0"/>
              <a:t>“Risk-based testing” = infection occurs in same quarter as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are using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Translation to TID function makes sense regardless of the infection window length</a:t>
            </a:r>
          </a:p>
          <a:p>
            <a:pPr lvl="1"/>
            <a:r>
              <a:rPr lang="en-US" dirty="0" smtClean="0"/>
              <a:t>It is just important to keep in mind that the data will have a range of infection windows, so if we want a hard rule like, 50% probability of infection in 1</a:t>
            </a:r>
            <a:r>
              <a:rPr lang="en-US" baseline="30000" dirty="0" smtClean="0"/>
              <a:t>st</a:t>
            </a:r>
            <a:r>
              <a:rPr lang="en-US" dirty="0" smtClean="0"/>
              <a:t> quarter, what about infection windows that are &lt;1 quarter long?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Translation </a:t>
            </a:r>
            <a:r>
              <a:rPr lang="en-US" dirty="0"/>
              <a:t>to TID function </a:t>
            </a:r>
            <a:r>
              <a:rPr lang="en-US" dirty="0" smtClean="0"/>
              <a:t>is defensible but requires few additional assumptions</a:t>
            </a:r>
          </a:p>
          <a:p>
            <a:pPr lvl="1"/>
            <a:r>
              <a:rPr lang="en-US" dirty="0" smtClean="0"/>
              <a:t>What assumptions does the approach make about the mix of risk-based testers and regular testers?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2504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MSM in Seattle/King County 2006-12</a:t>
            </a:r>
            <a:b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WA state, 2005-13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567456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328" y="566374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615" r="5670" b="14912"/>
          <a:stretch/>
        </p:blipFill>
        <p:spPr>
          <a:xfrm>
            <a:off x="932447" y="1683227"/>
            <a:ext cx="7279106" cy="4407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4960" y="453278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710" y="4267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WA</a:t>
            </a:r>
            <a:r>
              <a:rPr lang="en-US" dirty="0" smtClean="0"/>
              <a:t>: Incidence is declining, esp. for MSM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047469" y="339440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1953" y="326486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104" y="373310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922" y="428601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6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7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7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61633" y="310230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6784" y="357054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4602" y="412345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620" y="5284283"/>
            <a:ext cx="36711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  <a:r>
              <a:rPr lang="en-US" sz="2400" dirty="0" smtClean="0"/>
              <a:t>	MSM:             8 - 14%</a:t>
            </a:r>
          </a:p>
          <a:p>
            <a:r>
              <a:rPr lang="en-US" sz="2400" dirty="0" smtClean="0"/>
              <a:t>	Non-MSM:  16 - 27%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0800" y="307360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0316" y="218724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Backcalculation</a:t>
            </a:r>
            <a:r>
              <a:rPr lang="en-US" dirty="0" smtClean="0"/>
              <a:t>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4403558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2646" y="4488401"/>
            <a:ext cx="8551914" cy="1539843"/>
            <a:chOff x="332646" y="4044730"/>
            <a:chExt cx="8551914" cy="1539843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4918258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Time from Infection to Diagnosis (TID)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5275194" cy="882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case has a time from infection to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0589" y="4488401"/>
            <a:ext cx="7743189" cy="545499"/>
            <a:chOff x="990589" y="4044730"/>
            <a:chExt cx="7743189" cy="545499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90958" y="5286951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9910" y="5279995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1568" y="5283808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1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6731" y="5279995"/>
            <a:ext cx="12639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2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7455" y="5284525"/>
            <a:ext cx="117211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3 </a:t>
            </a:r>
            <a:r>
              <a:rPr lang="en-US" sz="2000" dirty="0" err="1" smtClean="0">
                <a:solidFill>
                  <a:schemeClr val="accent2"/>
                </a:solidFill>
              </a:rPr>
              <a:t>yr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TID probability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71244"/>
            <a:ext cx="8013032" cy="6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gives the probability of diagnosis by year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190" y="5448155"/>
            <a:ext cx="7270572" cy="448971"/>
            <a:chOff x="924190" y="5176934"/>
            <a:chExt cx="7270572" cy="448971"/>
          </a:xfrm>
        </p:grpSpPr>
        <p:sp>
          <p:nvSpPr>
            <p:cNvPr id="29" name="Line Callout 1 28"/>
            <p:cNvSpPr/>
            <p:nvPr/>
          </p:nvSpPr>
          <p:spPr>
            <a:xfrm>
              <a:off x="924190" y="5176935"/>
              <a:ext cx="1337272" cy="435297"/>
            </a:xfrm>
            <a:prstGeom prst="borderCallout1">
              <a:avLst>
                <a:gd name="adj1" fmla="val -7408"/>
                <a:gd name="adj2" fmla="val 61740"/>
                <a:gd name="adj3" fmla="val 12074"/>
                <a:gd name="adj4" fmla="val 6032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367376" y="5190608"/>
              <a:ext cx="1337272" cy="435297"/>
            </a:xfrm>
            <a:prstGeom prst="borderCallout1">
              <a:avLst>
                <a:gd name="adj1" fmla="val -4646"/>
                <a:gd name="adj2" fmla="val 52079"/>
                <a:gd name="adj3" fmla="val -14123"/>
                <a:gd name="adj4" fmla="val 52956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890840" y="5190608"/>
              <a:ext cx="1337272" cy="435297"/>
            </a:xfrm>
            <a:prstGeom prst="borderCallout1">
              <a:avLst>
                <a:gd name="adj1" fmla="val -2124"/>
                <a:gd name="adj2" fmla="val 33283"/>
                <a:gd name="adj3" fmla="val -21266"/>
                <a:gd name="adj4" fmla="val 333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 infections</a:t>
              </a:r>
              <a:endParaRPr lang="en-US" sz="14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414304" y="5176935"/>
              <a:ext cx="1337272" cy="435297"/>
            </a:xfrm>
            <a:prstGeom prst="borderCallout1">
              <a:avLst>
                <a:gd name="adj1" fmla="val -155"/>
                <a:gd name="adj2" fmla="val 25970"/>
                <a:gd name="adj3" fmla="val 4878"/>
                <a:gd name="adj4" fmla="val 2377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857490" y="5176934"/>
              <a:ext cx="1337272" cy="435297"/>
            </a:xfrm>
            <a:prstGeom prst="borderCallout1">
              <a:avLst>
                <a:gd name="adj1" fmla="val -2964"/>
                <a:gd name="adj2" fmla="val 24591"/>
                <a:gd name="adj3" fmla="val -25633"/>
                <a:gd name="adj4" fmla="val 2400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6590" y="5988552"/>
            <a:ext cx="6946228" cy="307777"/>
            <a:chOff x="1086590" y="5717331"/>
            <a:chExt cx="6946228" cy="274702"/>
          </a:xfrm>
        </p:grpSpPr>
        <p:sp>
          <p:nvSpPr>
            <p:cNvPr id="35" name="TextBox 34"/>
            <p:cNvSpPr txBox="1"/>
            <p:nvPr/>
          </p:nvSpPr>
          <p:spPr>
            <a:xfrm>
              <a:off x="108659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8717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080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974" y="5717716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17148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5820" y="5056103"/>
            <a:ext cx="67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0%                      30%                         20%                        10%                          10%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9883" y="2172530"/>
            <a:ext cx="8281931" cy="2738610"/>
            <a:chOff x="179281" y="2172530"/>
            <a:chExt cx="8281931" cy="2738610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3363601758"/>
                </p:ext>
              </p:extLst>
            </p:nvPr>
          </p:nvGraphicFramePr>
          <p:xfrm>
            <a:off x="392078" y="2172530"/>
            <a:ext cx="8069134" cy="2738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13119" y="4528652"/>
              <a:ext cx="2574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Years from infection to diagnosis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352519" y="3395897"/>
              <a:ext cx="1371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Percent of cases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2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2767589"/>
            <a:ext cx="1831740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Cases diagnosed at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Incidence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388861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TID </a:t>
            </a:r>
          </a:p>
          <a:p>
            <a:pPr algn="ctr"/>
            <a:r>
              <a:rPr lang="en-US" sz="2800" dirty="0" smtClean="0"/>
              <a:t>probability for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i.e., Convolution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97" y="2034833"/>
            <a:ext cx="4483237" cy="1534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5" y="4346155"/>
            <a:ext cx="8726932" cy="10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TID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i,t-i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79085"/>
              </p:ext>
            </p:extLst>
          </p:nvPr>
        </p:nvGraphicFramePr>
        <p:xfrm>
          <a:off x="1264066" y="2865758"/>
          <a:ext cx="6418702" cy="237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[Start date, 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489" y="2316871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09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b="1" dirty="0" smtClean="0"/>
              <a:t>Assign</a:t>
            </a:r>
            <a:r>
              <a:rPr lang="en-US" sz="2400" dirty="0" smtClean="0"/>
              <a:t>  time of infection within the infection window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6488" y="5361051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Third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1768" y="4571848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768" y="3669415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1245</Words>
  <Application>Microsoft Macintosh PowerPoint</Application>
  <PresentationFormat>On-screen Show (4:3)</PresentationFormat>
  <Paragraphs>315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Estimating the Undiagnosed Fraction:</vt:lpstr>
      <vt:lpstr>How we are using backcalculation</vt:lpstr>
      <vt:lpstr>Backcalculation: basic idea</vt:lpstr>
      <vt:lpstr>Time from Infection to Diagnosis (TID)</vt:lpstr>
      <vt:lpstr>TID probability distribution</vt:lpstr>
      <vt:lpstr>Backcalculation’s 3 Components</vt:lpstr>
      <vt:lpstr>i.e., Convolution</vt:lpstr>
      <vt:lpstr>Estimating TID (fi,t-i)</vt:lpstr>
      <vt:lpstr>TID from Testing History</vt:lpstr>
      <vt:lpstr>1st key assumption:  If no previous test</vt:lpstr>
      <vt:lpstr>2nd key assumption:  If missing test data</vt:lpstr>
      <vt:lpstr>3rd key assumption:  Time of infection</vt:lpstr>
      <vt:lpstr>Impact of TID Assumptions on TID</vt:lpstr>
      <vt:lpstr>PowerPoint Presentation</vt:lpstr>
      <vt:lpstr>Suggestions</vt:lpstr>
      <vt:lpstr>PowerPoint Presentation</vt:lpstr>
      <vt:lpstr>Technical Issues</vt:lpstr>
      <vt:lpstr>Risk-Based Testing</vt:lpstr>
      <vt:lpstr>Requirements</vt:lpstr>
      <vt:lpstr>Requirements</vt:lpstr>
      <vt:lpstr>Requirements</vt:lpstr>
      <vt:lpstr>Applications:  1. MSM in Seattle/King County 2006-12 2. WA state, 2005-13</vt:lpstr>
      <vt:lpstr>KC MSM: Incidence ~ Constant</vt:lpstr>
      <vt:lpstr>KC MSM: Undiagnosed % Varies by Race</vt:lpstr>
      <vt:lpstr>WA: Incidence is declining, esp. for MSM</vt:lpstr>
      <vt:lpstr>PowerPoint Presentation</vt:lpstr>
      <vt:lpstr>WA state undiagnosed fraction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312</cp:revision>
  <dcterms:created xsi:type="dcterms:W3CDTF">2013-11-04T08:18:56Z</dcterms:created>
  <dcterms:modified xsi:type="dcterms:W3CDTF">2015-02-05T14:07:34Z</dcterms:modified>
</cp:coreProperties>
</file>