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2"/>
  </p:notesMasterIdLst>
  <p:handoutMasterIdLst>
    <p:handoutMasterId r:id="rId13"/>
  </p:handoutMasterIdLst>
  <p:sldIdLst>
    <p:sldId id="256" r:id="rId2"/>
    <p:sldId id="701" r:id="rId3"/>
    <p:sldId id="696" r:id="rId4"/>
    <p:sldId id="688" r:id="rId5"/>
    <p:sldId id="689" r:id="rId6"/>
    <p:sldId id="704" r:id="rId7"/>
    <p:sldId id="706" r:id="rId8"/>
    <p:sldId id="702" r:id="rId9"/>
    <p:sldId id="703" r:id="rId10"/>
    <p:sldId id="705" r:id="rId11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957" autoAdjust="0"/>
    <p:restoredTop sz="94635" autoAdjust="0"/>
  </p:normalViewPr>
  <p:slideViewPr>
    <p:cSldViewPr>
      <p:cViewPr>
        <p:scale>
          <a:sx n="67" d="100"/>
          <a:sy n="67" d="100"/>
        </p:scale>
        <p:origin x="-972" y="-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7C4A98-77F6-4A07-9BC9-73C58BA8E94B}" type="datetimeFigureOut">
              <a:rPr lang="en-US" smtClean="0"/>
              <a:t>7/9/2016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03D1D-4689-4316-A076-2292773E5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4296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7B8FFEC2-6ADC-4B14-B4FF-F12171CDDC4B}" type="datetimeFigureOut">
              <a:rPr lang="en-US" smtClean="0"/>
              <a:t>7/9/2016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44A37FCB-6B5B-420C-B18E-2EAACF25F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214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A37FCB-6B5B-420C-B18E-2EAACF25FE0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551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solidFill>
            <a:schemeClr val="tx2">
              <a:lumMod val="75000"/>
            </a:schemeClr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FCBDE-B79E-43A7-BA45-848985AFEAB9}" type="datetimeFigureOut">
              <a:rPr lang="en-US" smtClean="0"/>
              <a:t>7/9/2016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CDCA-EC17-41A8-AE3D-403D5B438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087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FCBDE-B79E-43A7-BA45-848985AFEAB9}" type="datetimeFigureOut">
              <a:rPr lang="en-US" smtClean="0"/>
              <a:t>7/9/2016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CDCA-EC17-41A8-AE3D-403D5B438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360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FCBDE-B79E-43A7-BA45-848985AFEAB9}" type="datetimeFigureOut">
              <a:rPr lang="en-US" smtClean="0"/>
              <a:t>7/9/2016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CDCA-EC17-41A8-AE3D-403D5B438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954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tx2">
              <a:lumMod val="75000"/>
            </a:schemeClr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382000" cy="5105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786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FCBDE-B79E-43A7-BA45-848985AFEAB9}" type="datetimeFigureOut">
              <a:rPr lang="en-US" smtClean="0"/>
              <a:t>7/9/2016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CDCA-EC17-41A8-AE3D-403D5B438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84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FCBDE-B79E-43A7-BA45-848985AFEAB9}" type="datetimeFigureOut">
              <a:rPr lang="en-US" smtClean="0"/>
              <a:t>7/9/2016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CDCA-EC17-41A8-AE3D-403D5B438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975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FCBDE-B79E-43A7-BA45-848985AFEAB9}" type="datetimeFigureOut">
              <a:rPr lang="en-US" smtClean="0"/>
              <a:t>7/9/2016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CDCA-EC17-41A8-AE3D-403D5B438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329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tx2">
              <a:lumMod val="75000"/>
            </a:schemeClr>
          </a:solidFill>
        </p:spPr>
        <p:txBody>
          <a:bodyPr>
            <a:normAutofit/>
          </a:bodyPr>
          <a:lstStyle>
            <a:lvl1pPr>
              <a:defRPr sz="40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FCBDE-B79E-43A7-BA45-848985AFEAB9}" type="datetimeFigureOut">
              <a:rPr lang="en-US" smtClean="0"/>
              <a:t>7/9/2016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CDCA-EC17-41A8-AE3D-403D5B438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90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FCBDE-B79E-43A7-BA45-848985AFEAB9}" type="datetimeFigureOut">
              <a:rPr lang="en-US" smtClean="0"/>
              <a:t>7/9/2016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CDCA-EC17-41A8-AE3D-403D5B438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48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FCBDE-B79E-43A7-BA45-848985AFEAB9}" type="datetimeFigureOut">
              <a:rPr lang="en-US" smtClean="0"/>
              <a:t>7/9/2016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CDCA-EC17-41A8-AE3D-403D5B438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576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FCBDE-B79E-43A7-BA45-848985AFEAB9}" type="datetimeFigureOut">
              <a:rPr lang="en-US" smtClean="0"/>
              <a:t>7/9/2016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CDCA-EC17-41A8-AE3D-403D5B438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91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FCBDE-B79E-43A7-BA45-848985AFEAB9}" type="datetimeFigureOut">
              <a:rPr lang="en-US" smtClean="0"/>
              <a:t>7/9/2016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3CDCA-EC17-41A8-AE3D-403D5B438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89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8229600" cy="2514600"/>
          </a:xfrm>
        </p:spPr>
        <p:txBody>
          <a:bodyPr>
            <a:noAutofit/>
          </a:bodyPr>
          <a:lstStyle/>
          <a:p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4000" dirty="0"/>
              <a:t>M</a:t>
            </a:r>
            <a:r>
              <a:rPr lang="en-US" sz="4000" dirty="0" smtClean="0"/>
              <a:t>odeling for global breast cancer screening and treatment planning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1200" y="3276600"/>
            <a:ext cx="5638800" cy="2438400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endParaRPr lang="en-US" sz="2400" b="1" dirty="0" smtClean="0"/>
          </a:p>
          <a:p>
            <a:r>
              <a:rPr lang="en-US" sz="2400" b="1" dirty="0" smtClean="0"/>
              <a:t>Ruth </a:t>
            </a:r>
            <a:r>
              <a:rPr lang="en-US" sz="2400" b="1" dirty="0" smtClean="0"/>
              <a:t>Etzioni, Catherine Duggan, Jeanette </a:t>
            </a:r>
            <a:r>
              <a:rPr lang="en-US" sz="2400" b="1" dirty="0" smtClean="0"/>
              <a:t>Birnbaum, </a:t>
            </a:r>
            <a:r>
              <a:rPr lang="en-US" sz="2400" b="1" dirty="0" smtClean="0"/>
              <a:t>Christina Fitzmaurice,              Benjamin Anderson</a:t>
            </a:r>
            <a:endParaRPr lang="en-US" sz="2400" b="1" dirty="0"/>
          </a:p>
          <a:p>
            <a:endParaRPr lang="en-US" sz="2400" b="1" dirty="0" smtClean="0"/>
          </a:p>
          <a:p>
            <a:endParaRPr lang="en-US" sz="2400" b="1" dirty="0"/>
          </a:p>
        </p:txBody>
      </p:sp>
      <p:pic>
        <p:nvPicPr>
          <p:cNvPr id="1026" name="Picture 2" descr="Fred Hutchinson Cancer Research Cen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1825" y="5457826"/>
            <a:ext cx="3305175" cy="733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53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Modeling for global planning: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458200" cy="5715000"/>
          </a:xfrm>
        </p:spPr>
        <p:txBody>
          <a:bodyPr>
            <a:normAutofit lnSpcReduction="10000"/>
          </a:bodyPr>
          <a:lstStyle/>
          <a:p>
            <a:r>
              <a:rPr lang="en-US" sz="2200" b="1" i="1" dirty="0" smtClean="0"/>
              <a:t>Key inputs e.g</a:t>
            </a:r>
            <a:r>
              <a:rPr lang="en-US" sz="2200" b="1" i="1" dirty="0"/>
              <a:t>.</a:t>
            </a:r>
            <a:r>
              <a:rPr lang="en-US" sz="2200" b="1" i="1" dirty="0" smtClean="0"/>
              <a:t> stage distribution and stage-specific survival are typically  not available from population-representative registries </a:t>
            </a:r>
          </a:p>
          <a:p>
            <a:pPr lvl="1"/>
            <a:r>
              <a:rPr lang="en-US" sz="2200" dirty="0" smtClean="0"/>
              <a:t>Use case series and individual facility publications</a:t>
            </a:r>
          </a:p>
          <a:p>
            <a:r>
              <a:rPr lang="en-US" sz="2200" b="1" i="1" dirty="0" smtClean="0"/>
              <a:t>Intervention options for LMICs are more limited than in the US and not all have an established evidence base for benefit</a:t>
            </a:r>
          </a:p>
          <a:p>
            <a:pPr lvl="1"/>
            <a:r>
              <a:rPr lang="en-US" sz="2200" dirty="0" smtClean="0"/>
              <a:t>Education, clinical breast exam, ultrasound rather than mammograms for early detection</a:t>
            </a:r>
          </a:p>
          <a:p>
            <a:pPr lvl="1"/>
            <a:r>
              <a:rPr lang="en-US" sz="2200" dirty="0" smtClean="0"/>
              <a:t>Surgery, generic therapies for treatment</a:t>
            </a:r>
          </a:p>
          <a:p>
            <a:r>
              <a:rPr lang="en-US" sz="2200" b="1" i="1" dirty="0"/>
              <a:t>D</a:t>
            </a:r>
            <a:r>
              <a:rPr lang="en-US" sz="2200" b="1" i="1" dirty="0" smtClean="0"/>
              <a:t>evelop estimates of change in stage under these interventions</a:t>
            </a:r>
          </a:p>
          <a:p>
            <a:pPr lvl="1"/>
            <a:r>
              <a:rPr lang="en-US" sz="2200" dirty="0" smtClean="0"/>
              <a:t>If we can reduce delay in care seeking and diagnosis by up to 12 months how will this translate into down-staging?</a:t>
            </a:r>
          </a:p>
          <a:p>
            <a:pPr lvl="1"/>
            <a:r>
              <a:rPr lang="en-US" sz="2200" dirty="0" smtClean="0"/>
              <a:t>Potentially leverage external natural history models (e.g. CISNET)</a:t>
            </a:r>
          </a:p>
          <a:p>
            <a:r>
              <a:rPr lang="en-US" sz="2200" b="1" i="1" dirty="0" smtClean="0"/>
              <a:t>Need to translate treatment efficacy from trials to these settings</a:t>
            </a:r>
          </a:p>
          <a:p>
            <a:pPr lvl="1"/>
            <a:r>
              <a:rPr lang="en-US" sz="2200" dirty="0" smtClean="0"/>
              <a:t>Compliance may be lower; use efficacy from trials as an upper bound for benefit</a:t>
            </a:r>
          </a:p>
          <a:p>
            <a:pPr lvl="1"/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3116765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Breast cancer in LMICs – presents in advanced stages with generally poor survival</a:t>
            </a:r>
          </a:p>
          <a:p>
            <a:r>
              <a:rPr lang="en-US" dirty="0" smtClean="0"/>
              <a:t>Limited resources – need to identify feasible combination of  early detection and treatment that will make most impact</a:t>
            </a:r>
          </a:p>
          <a:p>
            <a:r>
              <a:rPr lang="en-US" dirty="0" smtClean="0"/>
              <a:t>We recently developed a model of breast cancer screening and treatment and used it to update mammography screening trials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Objective – adapt the model to project outcomes of different early detection and treatment efforts in LMICs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038600"/>
            <a:ext cx="6929688" cy="1314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3876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534400" cy="5486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b="1" i="1" dirty="0" smtClean="0"/>
              <a:t>A. Decouple effect of screening from effect of </a:t>
            </a:r>
            <a:r>
              <a:rPr lang="en-US" sz="2200" b="1" i="1" dirty="0" smtClean="0"/>
              <a:t>treatment</a:t>
            </a:r>
            <a:endParaRPr lang="en-US" sz="2200" dirty="0" smtClean="0"/>
          </a:p>
          <a:p>
            <a:pPr lvl="1"/>
            <a:r>
              <a:rPr lang="en-US" sz="2200" b="1" i="1" dirty="0" smtClean="0"/>
              <a:t>Effect of screening</a:t>
            </a:r>
          </a:p>
          <a:p>
            <a:pPr lvl="2"/>
            <a:r>
              <a:rPr lang="en-US" sz="2200" dirty="0" smtClean="0"/>
              <a:t>Reduce frequency of advanced </a:t>
            </a:r>
            <a:r>
              <a:rPr lang="en-US" sz="2200" dirty="0" smtClean="0"/>
              <a:t>disease</a:t>
            </a:r>
          </a:p>
          <a:p>
            <a:pPr lvl="2"/>
            <a:r>
              <a:rPr lang="en-US" sz="2200" dirty="0" smtClean="0"/>
              <a:t>(Additionally) May improve survival of localized disease</a:t>
            </a:r>
            <a:endParaRPr lang="en-US" sz="2200" dirty="0" smtClean="0"/>
          </a:p>
          <a:p>
            <a:pPr lvl="1"/>
            <a:r>
              <a:rPr lang="en-US" sz="2200" b="1" i="1" dirty="0" smtClean="0"/>
              <a:t>Effect of treatment</a:t>
            </a:r>
          </a:p>
          <a:p>
            <a:pPr lvl="2"/>
            <a:r>
              <a:rPr lang="en-US" sz="2200" dirty="0" smtClean="0"/>
              <a:t>Improve stage-specific </a:t>
            </a:r>
            <a:r>
              <a:rPr lang="en-US" sz="2200" dirty="0" smtClean="0"/>
              <a:t>survival</a:t>
            </a:r>
          </a:p>
          <a:p>
            <a:pPr marL="914400" lvl="2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b="1" i="1" dirty="0" smtClean="0"/>
              <a:t>B. </a:t>
            </a:r>
            <a:r>
              <a:rPr lang="en-US" sz="2200" b="1" i="1" dirty="0" smtClean="0"/>
              <a:t>Project benefits:</a:t>
            </a:r>
          </a:p>
          <a:p>
            <a:r>
              <a:rPr lang="en-US" sz="2200" dirty="0" smtClean="0"/>
              <a:t>Quantify impact of early detection on disease stage</a:t>
            </a:r>
          </a:p>
          <a:p>
            <a:r>
              <a:rPr lang="en-US" sz="2200" dirty="0" smtClean="0"/>
              <a:t>Impute treatment benefit from trials and meta-analyses</a:t>
            </a: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b="1" i="1" dirty="0" smtClean="0"/>
              <a:t>C. </a:t>
            </a:r>
            <a:r>
              <a:rPr lang="en-US" sz="2200" b="1" i="1" dirty="0" smtClean="0"/>
              <a:t>Compute </a:t>
            </a:r>
            <a:r>
              <a:rPr lang="en-US" sz="2200" b="1" i="1" dirty="0"/>
              <a:t>o</a:t>
            </a:r>
            <a:r>
              <a:rPr lang="en-US" sz="2200" b="1" i="1" dirty="0" smtClean="0"/>
              <a:t>utcomes</a:t>
            </a:r>
          </a:p>
          <a:p>
            <a:r>
              <a:rPr lang="en-US" sz="2200" dirty="0" smtClean="0"/>
              <a:t>Project relative and absolute mortality reductions due to combination of screening and treatment efforts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574630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schematic</a:t>
            </a:r>
            <a:endParaRPr lang="en-US" dirty="0"/>
          </a:p>
        </p:txBody>
      </p:sp>
      <p:pic>
        <p:nvPicPr>
          <p:cNvPr id="4" name="Content Placeholder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7515" y="1905000"/>
            <a:ext cx="5836285" cy="452564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52600" y="2286000"/>
            <a:ext cx="2057400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No early detection efforts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752600" y="4611469"/>
            <a:ext cx="2057400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Some early detection efforts</a:t>
            </a:r>
            <a:endParaRPr lang="en-US" b="1" dirty="0"/>
          </a:p>
        </p:txBody>
      </p:sp>
      <p:sp>
        <p:nvSpPr>
          <p:cNvPr id="6" name="Down Arrow 5"/>
          <p:cNvSpPr/>
          <p:nvPr/>
        </p:nvSpPr>
        <p:spPr>
          <a:xfrm>
            <a:off x="5181600" y="1600200"/>
            <a:ext cx="152400" cy="3048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663757" y="1230868"/>
            <a:ext cx="116256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Stage shift</a:t>
            </a:r>
            <a:endParaRPr lang="en-US" dirty="0"/>
          </a:p>
        </p:txBody>
      </p:sp>
      <p:sp>
        <p:nvSpPr>
          <p:cNvPr id="8" name="Down Arrow 7"/>
          <p:cNvSpPr/>
          <p:nvPr/>
        </p:nvSpPr>
        <p:spPr>
          <a:xfrm>
            <a:off x="6172200" y="1588532"/>
            <a:ext cx="152400" cy="3048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943600" y="1219200"/>
            <a:ext cx="28885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Treatment allocation/benefit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37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treatment options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4800" y="1219200"/>
            <a:ext cx="83820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909445"/>
            <a:ext cx="5791200" cy="4491355"/>
          </a:xfrm>
          <a:prstGeom prst="rect">
            <a:avLst/>
          </a:prstGeom>
        </p:spPr>
      </p:pic>
      <p:sp>
        <p:nvSpPr>
          <p:cNvPr id="6" name="Down Arrow 5"/>
          <p:cNvSpPr/>
          <p:nvPr/>
        </p:nvSpPr>
        <p:spPr>
          <a:xfrm>
            <a:off x="5181600" y="1588532"/>
            <a:ext cx="152400" cy="3048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663757" y="1230868"/>
            <a:ext cx="116256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Stage shift</a:t>
            </a:r>
            <a:endParaRPr lang="en-US" dirty="0"/>
          </a:p>
        </p:txBody>
      </p:sp>
      <p:sp>
        <p:nvSpPr>
          <p:cNvPr id="8" name="Down Arrow 7"/>
          <p:cNvSpPr/>
          <p:nvPr/>
        </p:nvSpPr>
        <p:spPr>
          <a:xfrm>
            <a:off x="6172200" y="1600200"/>
            <a:ext cx="152400" cy="3048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943600" y="1219200"/>
            <a:ext cx="28885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Treatment allocation/benefit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752600" y="2286000"/>
            <a:ext cx="2057400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No early detection efforts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752600" y="4611469"/>
            <a:ext cx="2057400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Some early detection efforts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8159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Model results under different treatment</a:t>
            </a:r>
            <a:r>
              <a:rPr lang="en-US" sz="3600" dirty="0" smtClean="0"/>
              <a:t> benefits      for early and advanced stage disease</a:t>
            </a:r>
            <a:endParaRPr lang="en-US" sz="3600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273541"/>
            <a:ext cx="7425971" cy="3584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4675" y="1295400"/>
            <a:ext cx="88469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Mortality rate ratios (MRR) over 10 years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Assumes screening reduces advanced stage by </a:t>
            </a:r>
            <a:r>
              <a:rPr lang="en-US" sz="2400" dirty="0" smtClean="0"/>
              <a:t>15% 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Assumes all detected cancers are treated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Considers different treatment effects for early/advanced stage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G</a:t>
            </a:r>
            <a:r>
              <a:rPr lang="en-US" sz="2400" dirty="0" smtClean="0"/>
              <a:t>reatest benefit of screening when early-stage treatment  works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76600" y="3396734"/>
            <a:ext cx="431271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Early stage treatment benefit (hazard ratio)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091666" y="3657600"/>
            <a:ext cx="1927760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Advanced  stage treatment benefit (hazard ratio)</a:t>
            </a:r>
            <a:endParaRPr lang="en-US" b="1" dirty="0"/>
          </a:p>
        </p:txBody>
      </p:sp>
      <p:sp>
        <p:nvSpPr>
          <p:cNvPr id="5" name="Oval 4"/>
          <p:cNvSpPr/>
          <p:nvPr/>
        </p:nvSpPr>
        <p:spPr>
          <a:xfrm>
            <a:off x="6324600" y="4495800"/>
            <a:ext cx="990600" cy="533400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515225" y="4119265"/>
            <a:ext cx="1600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Screening is optimal when</a:t>
            </a:r>
          </a:p>
          <a:p>
            <a:r>
              <a:rPr lang="en-US" i="1" dirty="0"/>
              <a:t>e</a:t>
            </a:r>
            <a:r>
              <a:rPr lang="en-US" i="1" dirty="0" smtClean="0"/>
              <a:t>arly stage treatment works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34716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interface</a:t>
            </a:r>
            <a:endParaRPr lang="en-US" dirty="0"/>
          </a:p>
        </p:txBody>
      </p:sp>
      <p:pic>
        <p:nvPicPr>
          <p:cNvPr id="5" name="Picture 4" descr="https://emarkowitz.shinyapps.io/screening_trial_updater/ - Google Chrom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0"/>
            <a:ext cx="9144000" cy="4925141"/>
          </a:xfrm>
          <a:prstGeom prst="rect">
            <a:avLst/>
          </a:prstGeom>
        </p:spPr>
      </p:pic>
      <p:pic>
        <p:nvPicPr>
          <p:cNvPr id="4" name="Content Placeholder 3" descr="https://emarkowitz.shinyapps.io/screening_trial_updater/ - Google Chrome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0"/>
            <a:ext cx="8382000" cy="4514712"/>
          </a:xfrm>
        </p:spPr>
      </p:pic>
      <p:sp>
        <p:nvSpPr>
          <p:cNvPr id="6" name="TextBox 5"/>
          <p:cNvSpPr txBox="1"/>
          <p:nvPr/>
        </p:nvSpPr>
        <p:spPr>
          <a:xfrm>
            <a:off x="1450314" y="5656481"/>
            <a:ext cx="3226461" cy="646331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b="1" i="1" dirty="0" smtClean="0">
                <a:solidFill>
                  <a:schemeClr val="bg1"/>
                </a:solidFill>
              </a:rPr>
              <a:t>Model Interface</a:t>
            </a:r>
            <a:endParaRPr lang="en-US" sz="36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5854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dirty="0" smtClean="0"/>
              <a:t>Model inputs: US women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3944394"/>
              </p:ext>
            </p:extLst>
          </p:nvPr>
        </p:nvGraphicFramePr>
        <p:xfrm>
          <a:off x="228600" y="1219200"/>
          <a:ext cx="8915401" cy="554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2819400"/>
                <a:gridCol w="35814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Age-specific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incidence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</a:rPr>
                        <a:t>without screening     </a:t>
                      </a:r>
                    </a:p>
                    <a:p>
                      <a:endParaRPr lang="en-US" sz="20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</a:rPr>
                        <a:t>Receptor 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</a:rPr>
                        <a:t>status</a:t>
                      </a:r>
                      <a:endParaRPr lang="en-US" sz="20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</a:rPr>
                        <a:t>by stage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</a:rPr>
                        <a:t>SEER 1975-1979</a:t>
                      </a:r>
                    </a:p>
                    <a:p>
                      <a:endParaRPr lang="en-US" sz="20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20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</a:rPr>
                        <a:t>SEER 2010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1" baseline="0" dirty="0" smtClean="0">
                          <a:solidFill>
                            <a:schemeClr val="tx1"/>
                          </a:solidFill>
                        </a:rPr>
                        <a:t>Ranges from 109-382 per 100,000</a:t>
                      </a:r>
                    </a:p>
                    <a:p>
                      <a:endParaRPr lang="en-US" sz="2000" b="0" i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1" baseline="0" dirty="0" smtClean="0">
                          <a:solidFill>
                            <a:schemeClr val="tx1"/>
                          </a:solidFill>
                        </a:rPr>
                        <a:t>82% ER+</a:t>
                      </a:r>
                      <a:endParaRPr lang="en-US" sz="2000" b="0" i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20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Percent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</a:rPr>
                        <a:t> advanced </a:t>
                      </a:r>
                      <a:endParaRPr lang="en-US" sz="20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20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</a:rPr>
                        <a:t>- no early detection</a:t>
                      </a:r>
                      <a:endParaRPr lang="en-US" sz="20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</a:rPr>
                        <a:t>- with early detection</a:t>
                      </a:r>
                      <a:endParaRPr lang="en-US" sz="20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aseline="0" dirty="0" smtClean="0">
                          <a:solidFill>
                            <a:schemeClr val="tx1"/>
                          </a:solidFill>
                        </a:rPr>
                        <a:t>SEER 1975-1979</a:t>
                      </a:r>
                      <a:endParaRPr lang="en-US" sz="20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US" sz="20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i="1" baseline="0" dirty="0" smtClean="0">
                          <a:solidFill>
                            <a:schemeClr val="tx1"/>
                          </a:solidFill>
                        </a:rPr>
                        <a:t>50%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i="1" baseline="0" dirty="0" smtClean="0">
                          <a:solidFill>
                            <a:schemeClr val="tx1"/>
                          </a:solidFill>
                        </a:rPr>
                        <a:t>42.5% (15% reduction)</a:t>
                      </a:r>
                      <a:endParaRPr lang="en-US" sz="20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Baseline 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survival (no systemic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chemeClr val="tx1"/>
                          </a:solidFill>
                        </a:rPr>
                        <a:t>rx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20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Early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</a:rPr>
                        <a:t>stage</a:t>
                      </a:r>
                      <a:endParaRPr lang="en-US" sz="20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</a:rPr>
                        <a:t>Advanced stage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SEER 1975-1979</a:t>
                      </a:r>
                      <a:endParaRPr lang="en-US" sz="2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i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2000" i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i="1" dirty="0" smtClean="0">
                          <a:solidFill>
                            <a:schemeClr val="tx1"/>
                          </a:solidFill>
                        </a:rPr>
                        <a:t>90% survive 5 years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i="1" dirty="0" smtClean="0">
                          <a:solidFill>
                            <a:schemeClr val="tx1"/>
                          </a:solidFill>
                        </a:rPr>
                        <a:t>58% survive </a:t>
                      </a:r>
                      <a:r>
                        <a:rPr lang="en-US" sz="2000" i="1" baseline="0" dirty="0" smtClean="0">
                          <a:solidFill>
                            <a:schemeClr val="tx1"/>
                          </a:solidFill>
                        </a:rPr>
                        <a:t> 5 </a:t>
                      </a:r>
                      <a:r>
                        <a:rPr lang="en-US" sz="2000" i="1" dirty="0" smtClean="0">
                          <a:solidFill>
                            <a:schemeClr val="tx1"/>
                          </a:solidFill>
                        </a:rPr>
                        <a:t>years</a:t>
                      </a:r>
                      <a:endParaRPr lang="en-US" sz="20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Early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</a:rPr>
                        <a:t> detection  </a:t>
                      </a:r>
                    </a:p>
                    <a:p>
                      <a:endParaRPr lang="en-US" sz="20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Treatment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</a:rPr>
                        <a:t> options</a:t>
                      </a:r>
                    </a:p>
                    <a:p>
                      <a:r>
                        <a:rPr lang="en-US" sz="2000" baseline="0" dirty="0" smtClean="0">
                          <a:solidFill>
                            <a:schemeClr val="tx1"/>
                          </a:solidFill>
                        </a:rPr>
                        <a:t>    (besides surgery)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Mammography</a:t>
                      </a:r>
                    </a:p>
                    <a:p>
                      <a:endParaRPr lang="en-US" sz="20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Radiation, chemo, Tamoxifen, </a:t>
                      </a:r>
                      <a:r>
                        <a:rPr lang="en-US" sz="2000" dirty="0" err="1" smtClean="0">
                          <a:solidFill>
                            <a:schemeClr val="tx1"/>
                          </a:solidFill>
                        </a:rPr>
                        <a:t>Trastuzumab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i="1" dirty="0" smtClean="0">
                          <a:solidFill>
                            <a:schemeClr val="tx1"/>
                          </a:solidFill>
                        </a:rPr>
                        <a:t>Reduces</a:t>
                      </a:r>
                      <a:r>
                        <a:rPr lang="en-US" sz="2000" i="1" baseline="0" dirty="0" smtClean="0">
                          <a:solidFill>
                            <a:schemeClr val="tx1"/>
                          </a:solidFill>
                        </a:rPr>
                        <a:t> advanced stage by 15%</a:t>
                      </a:r>
                      <a:endParaRPr lang="en-US" sz="2000" i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2000" i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i="1" dirty="0" smtClean="0">
                          <a:solidFill>
                            <a:schemeClr val="tx1"/>
                          </a:solidFill>
                        </a:rPr>
                        <a:t>Benefits extracted</a:t>
                      </a:r>
                      <a:r>
                        <a:rPr lang="en-US" sz="2000" i="1" baseline="0" dirty="0" smtClean="0">
                          <a:solidFill>
                            <a:schemeClr val="tx1"/>
                          </a:solidFill>
                        </a:rPr>
                        <a:t> from trials</a:t>
                      </a:r>
                      <a:endParaRPr lang="en-US" sz="2000" i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3773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inputs: Uganda</a:t>
            </a:r>
            <a:endParaRPr lang="en-US" dirty="0"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7000838"/>
              </p:ext>
            </p:extLst>
          </p:nvPr>
        </p:nvGraphicFramePr>
        <p:xfrm>
          <a:off x="228600" y="1219200"/>
          <a:ext cx="8915401" cy="554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2819400"/>
                <a:gridCol w="35814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Age-specific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incidence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</a:rPr>
                        <a:t>without screening     </a:t>
                      </a:r>
                    </a:p>
                    <a:p>
                      <a:endParaRPr lang="en-US" sz="20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</a:rPr>
                        <a:t>Receptor 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</a:rPr>
                        <a:t>status</a:t>
                      </a:r>
                      <a:endParaRPr lang="en-US" sz="20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</a:rPr>
                        <a:t>by stage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</a:rPr>
                        <a:t>GLOBOCAN 2012</a:t>
                      </a:r>
                    </a:p>
                    <a:p>
                      <a:endParaRPr lang="en-US" sz="20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20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2000" b="0" baseline="0" dirty="0" err="1" smtClean="0">
                          <a:solidFill>
                            <a:schemeClr val="tx1"/>
                          </a:solidFill>
                        </a:rPr>
                        <a:t>Galukande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</a:rPr>
                        <a:t> 2013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1" baseline="0" dirty="0" smtClean="0">
                          <a:solidFill>
                            <a:schemeClr val="tx1"/>
                          </a:solidFill>
                        </a:rPr>
                        <a:t>Ranges from 55-136 per 100,000</a:t>
                      </a:r>
                    </a:p>
                    <a:p>
                      <a:endParaRPr lang="en-US" sz="2000" b="0" i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2000" b="0" i="1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2000" b="0" i="0" dirty="0" smtClean="0">
                          <a:solidFill>
                            <a:schemeClr val="tx1"/>
                          </a:solidFill>
                        </a:rPr>
                        <a:t>47% ER+</a:t>
                      </a:r>
                      <a:endParaRPr lang="en-US" sz="20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Percent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</a:rPr>
                        <a:t> advanced </a:t>
                      </a:r>
                      <a:endParaRPr lang="en-US" sz="20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20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2000" baseline="0" dirty="0" smtClean="0">
                          <a:solidFill>
                            <a:schemeClr val="tx1"/>
                          </a:solidFill>
                        </a:rPr>
                        <a:t>- no early detection</a:t>
                      </a:r>
                      <a:endParaRPr lang="en-US" sz="20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2000" baseline="0" dirty="0" smtClean="0">
                          <a:solidFill>
                            <a:schemeClr val="tx1"/>
                          </a:solidFill>
                        </a:rPr>
                        <a:t>- with early detection</a:t>
                      </a:r>
                      <a:endParaRPr lang="en-US" sz="20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i="0" baseline="0" dirty="0" err="1" smtClean="0">
                          <a:solidFill>
                            <a:schemeClr val="tx1"/>
                          </a:solidFill>
                        </a:rPr>
                        <a:t>Galukande</a:t>
                      </a:r>
                      <a:r>
                        <a:rPr lang="en-US" sz="2000" i="0" baseline="0" dirty="0" smtClean="0">
                          <a:solidFill>
                            <a:schemeClr val="tx1"/>
                          </a:solidFill>
                        </a:rPr>
                        <a:t> 2015</a:t>
                      </a:r>
                      <a:endParaRPr lang="en-US" sz="2000" i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20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i="1" baseline="0" dirty="0" smtClean="0">
                          <a:solidFill>
                            <a:schemeClr val="tx1"/>
                          </a:solidFill>
                        </a:rPr>
                        <a:t>89%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i="0" baseline="0" dirty="0" smtClean="0">
                          <a:solidFill>
                            <a:schemeClr val="tx1"/>
                          </a:solidFill>
                        </a:rPr>
                        <a:t>∆</a:t>
                      </a:r>
                      <a:r>
                        <a:rPr lang="en-US" sz="2000" b="1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i="1" baseline="0" dirty="0" smtClean="0">
                          <a:solidFill>
                            <a:schemeClr val="tx1"/>
                          </a:solidFill>
                        </a:rPr>
                        <a:t>%</a:t>
                      </a:r>
                      <a:endParaRPr lang="en-US" sz="20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Baseline 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survival (no systemic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chemeClr val="tx1"/>
                          </a:solidFill>
                        </a:rPr>
                        <a:t>rx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20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Early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</a:rPr>
                        <a:t>stage</a:t>
                      </a:r>
                      <a:endParaRPr lang="en-US" sz="20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</a:rPr>
                        <a:t>Advanced stage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solidFill>
                            <a:schemeClr val="tx1"/>
                          </a:solidFill>
                        </a:rPr>
                        <a:t>Galukande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 2015</a:t>
                      </a:r>
                      <a:endParaRPr lang="en-US" sz="2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i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2000" i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2000" i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i="1" dirty="0" smtClean="0">
                          <a:solidFill>
                            <a:schemeClr val="tx1"/>
                          </a:solidFill>
                        </a:rPr>
                        <a:t>35% survive </a:t>
                      </a:r>
                      <a:r>
                        <a:rPr lang="en-US" sz="2000" i="1" baseline="0" dirty="0" smtClean="0">
                          <a:solidFill>
                            <a:schemeClr val="tx1"/>
                          </a:solidFill>
                        </a:rPr>
                        <a:t> 5 </a:t>
                      </a:r>
                      <a:r>
                        <a:rPr lang="en-US" sz="2000" i="1" dirty="0" smtClean="0">
                          <a:solidFill>
                            <a:schemeClr val="tx1"/>
                          </a:solidFill>
                        </a:rPr>
                        <a:t>years</a:t>
                      </a:r>
                      <a:endParaRPr lang="en-US" sz="20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Early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</a:rPr>
                        <a:t> detection 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Treatment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</a:rPr>
                        <a:t> options </a:t>
                      </a:r>
                    </a:p>
                    <a:p>
                      <a:r>
                        <a:rPr lang="en-US" sz="2000" baseline="0" dirty="0" smtClean="0">
                          <a:solidFill>
                            <a:schemeClr val="tx1"/>
                          </a:solidFill>
                        </a:rPr>
                        <a:t> (besides surgery)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Education, CBE, ultrasound, mammogram</a:t>
                      </a:r>
                    </a:p>
                    <a:p>
                      <a:endParaRPr lang="en-US" sz="20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Some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</a:rPr>
                        <a:t> chemo? tamoxifen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i="1" dirty="0" smtClean="0">
                          <a:solidFill>
                            <a:schemeClr val="tx1"/>
                          </a:solidFill>
                        </a:rPr>
                        <a:t>Reduces</a:t>
                      </a:r>
                      <a:r>
                        <a:rPr lang="en-US" sz="2000" i="1" baseline="0" dirty="0" smtClean="0">
                          <a:solidFill>
                            <a:schemeClr val="tx1"/>
                          </a:solidFill>
                        </a:rPr>
                        <a:t> advanced stage by </a:t>
                      </a:r>
                      <a:r>
                        <a:rPr lang="en-US" sz="2000" b="0" i="0" baseline="0" dirty="0" smtClean="0">
                          <a:solidFill>
                            <a:schemeClr val="tx1"/>
                          </a:solidFill>
                        </a:rPr>
                        <a:t> ?</a:t>
                      </a:r>
                      <a:r>
                        <a:rPr lang="en-US" sz="2000" i="1" baseline="0" dirty="0" smtClean="0">
                          <a:solidFill>
                            <a:schemeClr val="tx1"/>
                          </a:solidFill>
                        </a:rPr>
                        <a:t>%</a:t>
                      </a:r>
                      <a:endParaRPr lang="en-US" sz="2000" i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2000" i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i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i="1" dirty="0" smtClean="0">
                          <a:solidFill>
                            <a:schemeClr val="tx1"/>
                          </a:solidFill>
                        </a:rPr>
                        <a:t>Benefits extracted</a:t>
                      </a:r>
                      <a:r>
                        <a:rPr lang="en-US" sz="2000" i="1" baseline="0" dirty="0" smtClean="0">
                          <a:solidFill>
                            <a:schemeClr val="tx1"/>
                          </a:solidFill>
                        </a:rPr>
                        <a:t> from trials?</a:t>
                      </a:r>
                      <a:endParaRPr lang="en-US" sz="20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8565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43365</TotalTime>
  <Words>585</Words>
  <Application>Microsoft Office PowerPoint</Application>
  <PresentationFormat>On-screen Show (4:3)</PresentationFormat>
  <Paragraphs>138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 Modeling for global breast cancer screening and treatment planning</vt:lpstr>
      <vt:lpstr>Motivation</vt:lpstr>
      <vt:lpstr>Three steps</vt:lpstr>
      <vt:lpstr>Model schematic</vt:lpstr>
      <vt:lpstr>More treatment options</vt:lpstr>
      <vt:lpstr>Model results under different treatment benefits      for early and advanced stage disease</vt:lpstr>
      <vt:lpstr>Model interface</vt:lpstr>
      <vt:lpstr>Model inputs: US women</vt:lpstr>
      <vt:lpstr>Model inputs: Uganda</vt:lpstr>
      <vt:lpstr>Modeling for global planning: challenges</vt:lpstr>
    </vt:vector>
  </TitlesOfParts>
  <Company>Fred Hutchinson Cancer Research Center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Projecting the absolute risk of  latent prostate cancer:  A path to quantifying overdiagnosis</dc:title>
  <dc:creator>Etzioni, Ruth B</dc:creator>
  <cp:lastModifiedBy>Etzioni, Ruth B</cp:lastModifiedBy>
  <cp:revision>497</cp:revision>
  <cp:lastPrinted>2015-08-12T04:16:16Z</cp:lastPrinted>
  <dcterms:created xsi:type="dcterms:W3CDTF">2012-11-02T05:54:50Z</dcterms:created>
  <dcterms:modified xsi:type="dcterms:W3CDTF">2016-07-09T14:51:43Z</dcterms:modified>
</cp:coreProperties>
</file>