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6" r:id="rId29"/>
    <p:sldId id="287" r:id="rId30"/>
    <p:sldId id="288" r:id="rId31"/>
    <p:sldId id="261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5EEC3C"/>
    <a:srgbClr val="1D3A00"/>
    <a:srgbClr val="6C1A00"/>
    <a:srgbClr val="003296"/>
    <a:srgbClr val="E39A39"/>
    <a:srgbClr val="FE9202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291" autoAdjust="0"/>
  </p:normalViewPr>
  <p:slideViewPr>
    <p:cSldViewPr>
      <p:cViewPr varScale="1">
        <p:scale>
          <a:sx n="85" d="100"/>
          <a:sy n="85" d="100"/>
        </p:scale>
        <p:origin x="162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4701-0841-4798-823B-9FAF3141B17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B28B-291E-4EA5-A193-D38C789BCA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3335275"/>
            <a:ext cx="763525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4098800"/>
            <a:ext cx="763525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1299273A-66D4-4957-9E2B-B02C4253A6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71901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9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93907-4096-4162-843D-B59A8DF7FA93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Gerência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r>
              <a:rPr lang="en-US" dirty="0"/>
              <a:t> de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José Cavalcanti de Moura Netto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EED6B2-B0F6-4A39-8C9C-95B97D5C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2334790"/>
            <a:ext cx="2590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Plano de Gerência de Configuração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5802790" cy="366376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 Gerência de Configuração pode utilizar ferramentas, convenções, nomes, políticas e procedimentos.</a:t>
            </a:r>
          </a:p>
          <a:p>
            <a:r>
              <a:rPr lang="pt-BR" dirty="0"/>
              <a:t>O grau de utilização desses elementos deve variar em função das características do projeto (ex.: tamanho, volatilidade, processo adotado).</a:t>
            </a:r>
          </a:p>
          <a:p>
            <a:r>
              <a:rPr lang="pt-BR" dirty="0"/>
              <a:t>O Plano de Gerência de Configuração de software é o documento utilizado para descrever como será utilizada a disciplina de Gerência de Configuração no projeto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52698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Plano de Gerência de Configuração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5802790" cy="3663766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dirty="0"/>
              <a:t>Pode ser definido um plano padrão para a empresa como um todo ou para determinados departamentos.</a:t>
            </a:r>
          </a:p>
          <a:p>
            <a:r>
              <a:rPr lang="pt-BR" altLang="pt-BR" dirty="0"/>
              <a:t>Esse plano padrão deverá ser adaptado para cada novo projeto, levando em consideração as suas peculiaridades.</a:t>
            </a:r>
          </a:p>
          <a:p>
            <a:r>
              <a:rPr lang="pt-BR" altLang="pt-BR" dirty="0"/>
              <a:t>Apesar de existirem várias normas para GC (e.g.: FAA, NASA, </a:t>
            </a:r>
            <a:r>
              <a:rPr lang="pt-BR" altLang="pt-BR" dirty="0" err="1"/>
              <a:t>DoD</a:t>
            </a:r>
            <a:r>
              <a:rPr lang="pt-BR" altLang="pt-BR" dirty="0"/>
              <a:t>, MIL, IEEE, ISSO, etc.), escolha a mais adequada!</a:t>
            </a:r>
          </a:p>
          <a:p>
            <a:r>
              <a:rPr lang="pt-BR" altLang="pt-BR" dirty="0"/>
              <a:t>Coloque aquilo que é importante!</a:t>
            </a:r>
          </a:p>
        </p:txBody>
      </p:sp>
    </p:spTree>
    <p:extLst>
      <p:ext uri="{BB962C8B-B14F-4D97-AF65-F5344CB8AC3E}">
        <p14:creationId xmlns:p14="http://schemas.microsoft.com/office/powerpoint/2010/main" val="202269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Repositórios</a:t>
            </a:r>
            <a:r>
              <a:rPr lang="en-US" dirty="0"/>
              <a:t> e </a:t>
            </a:r>
            <a:r>
              <a:rPr lang="en-US" i="1" dirty="0"/>
              <a:t>Baselines</a:t>
            </a:r>
            <a:endParaRPr lang="en-US" dirty="0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8F3ADBE9-1E96-4E9B-876F-587F870D5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6" y="1662114"/>
            <a:ext cx="2947440" cy="3352916"/>
          </a:xfrm>
          <a:prstGeom prst="rect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altLang="pt-B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Repositórios</a:t>
            </a:r>
            <a:r>
              <a:rPr lang="pt-BR" altLang="pt-B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chemeClr val="bg1"/>
                </a:solidFill>
              </a:rPr>
              <a:t>local de acesso controlado, onde as versões dos itens de configuração são armazenadas.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altLang="pt-BR" sz="16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Baselines</a:t>
            </a:r>
            <a:r>
              <a:rPr lang="pt-BR" altLang="pt-B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pt-BR" altLang="pt-BR" sz="1600" dirty="0">
                <a:solidFill>
                  <a:schemeClr val="bg1"/>
                </a:solidFill>
              </a:rPr>
              <a:t>em momentos específicos no desenvolvimento de software (denominados </a:t>
            </a:r>
            <a:r>
              <a:rPr lang="pt-BR" altLang="pt-BR" sz="1600" i="1" dirty="0" err="1">
                <a:solidFill>
                  <a:schemeClr val="bg1"/>
                </a:solidFill>
              </a:rPr>
              <a:t>milestones</a:t>
            </a:r>
            <a:r>
              <a:rPr lang="pt-BR" altLang="pt-BR" sz="1600" dirty="0">
                <a:solidFill>
                  <a:schemeClr val="bg1"/>
                </a:solidFill>
              </a:rPr>
              <a:t>), o conjunto de Itens de Configuração resultante é revisado, aprovado e formalmente designado como uma </a:t>
            </a:r>
            <a:r>
              <a:rPr lang="pt-BR" altLang="pt-BR" sz="1600" i="1" dirty="0">
                <a:solidFill>
                  <a:schemeClr val="bg1"/>
                </a:solidFill>
              </a:rPr>
              <a:t>Baseline.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13B5E692-F891-4384-8FBD-F406E0546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412" y="5996152"/>
            <a:ext cx="1956387" cy="33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0C09078-C942-433F-AD54-25BF7A53C520}" type="slidenum">
              <a:rPr lang="pt-BR" altLang="pt-BR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 sz="1200">
              <a:solidFill>
                <a:srgbClr val="898989"/>
              </a:solidFill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BD9736BA-6D91-4CCB-BE09-C68CE5C6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340" y="4291527"/>
            <a:ext cx="799034" cy="800013"/>
          </a:xfrm>
          <a:prstGeom prst="can">
            <a:avLst>
              <a:gd name="adj" fmla="val 25031"/>
            </a:avLst>
          </a:prstGeom>
          <a:noFill/>
          <a:ln w="28440" cap="sq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E2D1B24B-76D9-407D-B24E-8B85FD41F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229" y="1660911"/>
            <a:ext cx="228099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FF6600"/>
                </a:solidFill>
                <a:latin typeface="Tahoma" panose="020B0604030504040204" pitchFamily="34" charset="0"/>
              </a:rPr>
              <a:t>Tarefas de Engenharia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FF6600"/>
                </a:solidFill>
                <a:latin typeface="Tahoma" panose="020B0604030504040204" pitchFamily="34" charset="0"/>
              </a:rPr>
              <a:t>de Software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B792441D-DF7C-47B6-9416-5593DA645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5857" y="2155745"/>
            <a:ext cx="25400" cy="188663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D74FB3AC-8FB4-492C-9CF7-512469F29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297" y="2365294"/>
            <a:ext cx="478838" cy="383070"/>
          </a:xfrm>
          <a:prstGeom prst="ellipse">
            <a:avLst/>
          </a:prstGeom>
          <a:noFill/>
          <a:ln w="28440" cap="sq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96E3142A-B13A-441A-8215-9EF52C4D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286" y="2397611"/>
            <a:ext cx="48327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 err="1">
                <a:solidFill>
                  <a:srgbClr val="FF6600"/>
                </a:solidFill>
                <a:latin typeface="Tahoma" panose="020B0604030504040204" pitchFamily="34" charset="0"/>
              </a:rPr>
              <a:t>ICs</a:t>
            </a:r>
            <a:endParaRPr lang="pt-BR" altLang="pt-BR" sz="1400" dirty="0">
              <a:solidFill>
                <a:srgbClr val="FF6600"/>
              </a:solidFill>
              <a:latin typeface="Tahoma" panose="020B0604030504040204" pitchFamily="34" charset="0"/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097BEC2-CFE2-4739-863E-21AC87CE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8226" y="2828781"/>
            <a:ext cx="13935" cy="19713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4A974DF1-10C3-4485-BD6F-C89107808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44" y="3010699"/>
            <a:ext cx="186904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 dirty="0">
                <a:solidFill>
                  <a:srgbClr val="FF6600"/>
                </a:solidFill>
                <a:latin typeface="Tahoma" panose="020B0604030504040204" pitchFamily="34" charset="0"/>
              </a:rPr>
              <a:t>Revisões Técnicas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b="1" dirty="0">
                <a:solidFill>
                  <a:srgbClr val="FF6600"/>
                </a:solidFill>
                <a:latin typeface="Tahoma" panose="020B0604030504040204" pitchFamily="34" charset="0"/>
              </a:rPr>
              <a:t>Formais</a:t>
            </a: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E2D0F47A-A1F1-46A3-98FC-026E8CD8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623" y="3609514"/>
            <a:ext cx="544468" cy="309666"/>
          </a:xfrm>
          <a:prstGeom prst="ellipse">
            <a:avLst/>
          </a:prstGeom>
          <a:noFill/>
          <a:ln w="28440" cap="sq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8AC4261C-1CA7-4FC6-9BD9-F5D5BABC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000" y="3541521"/>
            <a:ext cx="5502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 err="1">
                <a:solidFill>
                  <a:srgbClr val="FF6600"/>
                </a:solidFill>
                <a:latin typeface="Tahoma" panose="020B0604030504040204" pitchFamily="34" charset="0"/>
              </a:rPr>
              <a:t>ICs</a:t>
            </a:r>
            <a:r>
              <a:rPr lang="pt-BR" altLang="pt-BR" sz="1800" dirty="0">
                <a:solidFill>
                  <a:srgbClr val="FF66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B6B731D4-44FF-435F-A985-2148FAAE4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857" y="3371920"/>
            <a:ext cx="1456" cy="209598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3114FB55-7F95-48E6-BC5C-AA953D32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831" y="4550130"/>
            <a:ext cx="297452" cy="223089"/>
          </a:xfrm>
          <a:prstGeom prst="ellips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518B6643-261A-4442-AB51-1BE17F163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101" y="4787993"/>
            <a:ext cx="120236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Tahoma" panose="020B0604030504040204" pitchFamily="34" charset="0"/>
              </a:rPr>
              <a:t>armazenados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E5BABD38-CB95-47D4-9A6E-449C8EB4F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806" y="3879682"/>
            <a:ext cx="1018951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Tahoma" panose="020B0604030504040204" pitchFamily="34" charset="0"/>
              </a:rPr>
              <a:t>aprovados</a:t>
            </a:r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53ADED57-F4DE-40A2-8CF5-C4E615BA8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9569" y="4053961"/>
            <a:ext cx="1456" cy="20881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31" name="Oval 18">
            <a:extLst>
              <a:ext uri="{FF2B5EF4-FFF2-40B4-BE49-F238E27FC236}">
                <a16:creationId xmlns:a16="http://schemas.microsoft.com/office/drawing/2014/main" id="{6EBD53E0-E9F1-43B6-92E3-DEB28E5AE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281" y="3059000"/>
            <a:ext cx="628839" cy="419226"/>
          </a:xfrm>
          <a:prstGeom prst="ellipse">
            <a:avLst/>
          </a:prstGeom>
          <a:noFill/>
          <a:ln w="28440" cap="sq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1B7B9F97-DDDB-4CB0-AFA8-DBF82B19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06" y="3082285"/>
            <a:ext cx="48327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 err="1">
                <a:solidFill>
                  <a:srgbClr val="FF6600"/>
                </a:solidFill>
                <a:latin typeface="Tahoma" panose="020B0604030504040204" pitchFamily="34" charset="0"/>
              </a:rPr>
              <a:t>ICs</a:t>
            </a:r>
            <a:endParaRPr lang="pt-BR" altLang="pt-BR" sz="1400" dirty="0">
              <a:solidFill>
                <a:srgbClr val="FF6600"/>
              </a:solidFill>
              <a:latin typeface="Tahoma" panose="020B0604030504040204" pitchFamily="34" charset="0"/>
            </a:endParaRPr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50EF1BBF-7182-43C1-8736-41BC05E00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479" y="3476719"/>
            <a:ext cx="92579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  <a:latin typeface="Tahoma" panose="020B0604030504040204" pitchFamily="34" charset="0"/>
              </a:rPr>
              <a:t>extraídos</a:t>
            </a: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CCEE34EE-A0CB-4F57-9808-E0FBC47F8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1994" y="3541522"/>
            <a:ext cx="1196540" cy="103809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id="{26DF89C9-3F26-4461-9FA4-59599963B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479" y="2205429"/>
            <a:ext cx="100876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FF6600"/>
                </a:solidFill>
                <a:latin typeface="Tahoma" panose="020B0604030504040204" pitchFamily="34" charset="0"/>
              </a:rPr>
              <a:t>Controle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 dirty="0">
                <a:solidFill>
                  <a:srgbClr val="FF6600"/>
                </a:solidFill>
                <a:latin typeface="Tahoma" panose="020B0604030504040204" pitchFamily="34" charset="0"/>
              </a:rPr>
              <a:t>de GCS</a:t>
            </a:r>
          </a:p>
        </p:txBody>
      </p:sp>
      <p:sp>
        <p:nvSpPr>
          <p:cNvPr id="36" name="Line 23">
            <a:extLst>
              <a:ext uri="{FF2B5EF4-FFF2-40B4-BE49-F238E27FC236}">
                <a16:creationId xmlns:a16="http://schemas.microsoft.com/office/drawing/2014/main" id="{3F591518-A2A1-456C-BF76-E49817846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9426" y="2670545"/>
            <a:ext cx="1456" cy="352241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1F753D90-D1A1-4904-B8CE-851D45397F9D}"/>
              </a:ext>
            </a:extLst>
          </p:cNvPr>
          <p:cNvSpPr>
            <a:spLocks/>
          </p:cNvSpPr>
          <p:nvPr/>
        </p:nvSpPr>
        <p:spPr bwMode="auto">
          <a:xfrm>
            <a:off x="7391148" y="2022057"/>
            <a:ext cx="706347" cy="20987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360" cap="sq">
            <a:solidFill>
              <a:schemeClr val="bg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9A30889C-DB0A-4E92-B945-00865E22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198" y="2214944"/>
            <a:ext cx="478837" cy="383070"/>
          </a:xfrm>
          <a:prstGeom prst="ellipse">
            <a:avLst/>
          </a:prstGeom>
          <a:noFill/>
          <a:ln w="28440" cap="sq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A887B7E0-2CFB-49C9-A389-822FFA9B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750" y="2214944"/>
            <a:ext cx="483274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 err="1">
                <a:solidFill>
                  <a:srgbClr val="FF6600"/>
                </a:solidFill>
                <a:latin typeface="Tahoma" panose="020B0604030504040204" pitchFamily="34" charset="0"/>
              </a:rPr>
              <a:t>ICs</a:t>
            </a:r>
            <a:endParaRPr lang="pt-BR" altLang="pt-BR" sz="1400" dirty="0">
              <a:solidFill>
                <a:srgbClr val="FF6600"/>
              </a:solidFill>
              <a:latin typeface="Tahoma" panose="020B0604030504040204" pitchFamily="34" charset="0"/>
            </a:endParaRP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0C79CAC7-9836-4D67-AD6A-FF93FD4C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675" y="2842831"/>
            <a:ext cx="1158693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  <a:latin typeface="Tahoma" panose="020B0604030504040204" pitchFamily="34" charset="0"/>
              </a:rPr>
              <a:t>modificados</a:t>
            </a:r>
          </a:p>
        </p:txBody>
      </p:sp>
      <p:sp>
        <p:nvSpPr>
          <p:cNvPr id="41" name="Freeform 28">
            <a:extLst>
              <a:ext uri="{FF2B5EF4-FFF2-40B4-BE49-F238E27FC236}">
                <a16:creationId xmlns:a16="http://schemas.microsoft.com/office/drawing/2014/main" id="{EE569D99-F150-4170-83D5-ACD54AEEFC2B}"/>
              </a:ext>
            </a:extLst>
          </p:cNvPr>
          <p:cNvSpPr>
            <a:spLocks/>
          </p:cNvSpPr>
          <p:nvPr/>
        </p:nvSpPr>
        <p:spPr bwMode="auto">
          <a:xfrm flipH="1">
            <a:off x="5159958" y="1946107"/>
            <a:ext cx="478839" cy="240206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360" cap="sq">
            <a:solidFill>
              <a:schemeClr val="bg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Freeform 29">
            <a:extLst>
              <a:ext uri="{FF2B5EF4-FFF2-40B4-BE49-F238E27FC236}">
                <a16:creationId xmlns:a16="http://schemas.microsoft.com/office/drawing/2014/main" id="{45B81108-41A4-481C-94CF-E949DF8A7E42}"/>
              </a:ext>
            </a:extLst>
          </p:cNvPr>
          <p:cNvSpPr>
            <a:spLocks/>
          </p:cNvSpPr>
          <p:nvPr/>
        </p:nvSpPr>
        <p:spPr bwMode="auto">
          <a:xfrm>
            <a:off x="4517366" y="2539701"/>
            <a:ext cx="1389358" cy="971769"/>
          </a:xfrm>
          <a:custGeom>
            <a:avLst/>
            <a:gdLst>
              <a:gd name="T0" fmla="*/ 2147483646 w 40096"/>
              <a:gd name="T1" fmla="*/ 2147483646 h 41562"/>
              <a:gd name="T2" fmla="*/ 2147483646 w 40096"/>
              <a:gd name="T3" fmla="*/ 0 h 41562"/>
              <a:gd name="T4" fmla="*/ 2147483646 w 40096"/>
              <a:gd name="T5" fmla="*/ 2147483646 h 41562"/>
              <a:gd name="T6" fmla="*/ 0 60000 65536"/>
              <a:gd name="T7" fmla="*/ 0 60000 65536"/>
              <a:gd name="T8" fmla="*/ 0 60000 65536"/>
              <a:gd name="T9" fmla="*/ 0 w 40096"/>
              <a:gd name="T10" fmla="*/ 0 h 41562"/>
              <a:gd name="T11" fmla="*/ 40096 w 40096"/>
              <a:gd name="T12" fmla="*/ 41562 h 415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96" h="41562" fill="none" extrusionOk="0">
                <a:moveTo>
                  <a:pt x="40095" y="31118"/>
                </a:moveTo>
                <a:cubicBezTo>
                  <a:pt x="36186" y="37600"/>
                  <a:pt x="29169" y="41561"/>
                  <a:pt x="21600" y="41562"/>
                </a:cubicBezTo>
                <a:cubicBezTo>
                  <a:pt x="9670" y="41562"/>
                  <a:pt x="0" y="31891"/>
                  <a:pt x="0" y="19962"/>
                </a:cubicBezTo>
                <a:cubicBezTo>
                  <a:pt x="-1" y="11219"/>
                  <a:pt x="5269" y="3339"/>
                  <a:pt x="13349" y="0"/>
                </a:cubicBezTo>
              </a:path>
              <a:path w="40096" h="41562" stroke="0" extrusionOk="0">
                <a:moveTo>
                  <a:pt x="40095" y="31118"/>
                </a:moveTo>
                <a:cubicBezTo>
                  <a:pt x="36186" y="37600"/>
                  <a:pt x="29169" y="41561"/>
                  <a:pt x="21600" y="41562"/>
                </a:cubicBezTo>
                <a:cubicBezTo>
                  <a:pt x="9670" y="41562"/>
                  <a:pt x="0" y="31891"/>
                  <a:pt x="0" y="19962"/>
                </a:cubicBezTo>
                <a:cubicBezTo>
                  <a:pt x="-1" y="11219"/>
                  <a:pt x="5269" y="3339"/>
                  <a:pt x="13349" y="0"/>
                </a:cubicBezTo>
                <a:lnTo>
                  <a:pt x="21600" y="19962"/>
                </a:lnTo>
                <a:lnTo>
                  <a:pt x="40095" y="31118"/>
                </a:lnTo>
                <a:close/>
              </a:path>
            </a:pathLst>
          </a:custGeom>
          <a:noFill/>
          <a:ln w="9360" cap="sq">
            <a:solidFill>
              <a:schemeClr val="bg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67BCDA73-8BDD-48EC-8D6D-68B13A00B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399" y="1432977"/>
            <a:ext cx="770537" cy="270315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48806F07-51BE-4B06-A9CA-D13406D3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703" y="4459099"/>
            <a:ext cx="1633234" cy="55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Tahoma" panose="020B0604030504040204" pitchFamily="34" charset="0"/>
              </a:rPr>
              <a:t>[Pressman, 1997]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Tahoma" panose="020B0604030504040204" pitchFamily="34" charset="0"/>
              </a:rPr>
              <a:t> Processo de atualização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Tahoma" panose="020B0604030504040204" pitchFamily="34" charset="0"/>
              </a:rPr>
              <a:t>de </a:t>
            </a:r>
            <a:r>
              <a:rPr lang="pt-BR" altLang="pt-BR" sz="1000" i="1" dirty="0">
                <a:solidFill>
                  <a:schemeClr val="bg1"/>
                </a:solidFill>
                <a:latin typeface="Tahoma" panose="020B0604030504040204" pitchFamily="34" charset="0"/>
              </a:rPr>
              <a:t>baseline</a:t>
            </a:r>
          </a:p>
        </p:txBody>
      </p:sp>
      <p:sp>
        <p:nvSpPr>
          <p:cNvPr id="45" name="Text Box 12">
            <a:extLst>
              <a:ext uri="{FF2B5EF4-FFF2-40B4-BE49-F238E27FC236}">
                <a16:creationId xmlns:a16="http://schemas.microsoft.com/office/drawing/2014/main" id="{F0EB0B21-C47E-4772-8914-1ACDE97FA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350" y="4419668"/>
            <a:ext cx="55023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000" dirty="0" err="1">
                <a:solidFill>
                  <a:srgbClr val="FF6600"/>
                </a:solidFill>
                <a:latin typeface="Tahoma" panose="020B0604030504040204" pitchFamily="34" charset="0"/>
              </a:rPr>
              <a:t>ICs</a:t>
            </a:r>
            <a:r>
              <a:rPr lang="pt-BR" altLang="pt-BR" sz="1800" dirty="0">
                <a:solidFill>
                  <a:srgbClr val="FF6600"/>
                </a:solidFill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13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i="1" dirty="0"/>
              <a:t>Baseline</a:t>
            </a:r>
            <a:r>
              <a:rPr lang="pt-BR" altLang="pt-BR" dirty="0"/>
              <a:t> (Configuração de Referência)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rmAutofit fontScale="77500" lnSpcReduction="20000"/>
          </a:bodyPr>
          <a:lstStyle/>
          <a:p>
            <a:pPr marL="341313" indent="-341313">
              <a:spcBef>
                <a:spcPts val="10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Baseline</a:t>
            </a:r>
            <a:r>
              <a:rPr lang="pt-BR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dirty="0">
                <a:latin typeface="Calibri" pitchFamily="32" charset="0"/>
              </a:rPr>
              <a:t>é um conceito de GCS que ajuda a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controlar as mudanças</a:t>
            </a:r>
            <a:r>
              <a:rPr lang="pt-BR" dirty="0">
                <a:latin typeface="Calibri" pitchFamily="32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pt-BR" dirty="0">
                <a:latin typeface="Calibri" pitchFamily="32" charset="0"/>
              </a:rPr>
              <a:t>pois os Itens de Configuração em uma baseline somente podem ser modificados através de procedimentos formais de controle de mudança.</a:t>
            </a:r>
          </a:p>
          <a:p>
            <a:pPr marL="341313" indent="-341313">
              <a:spcBef>
                <a:spcPts val="10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alibri" pitchFamily="32" charset="0"/>
              </a:rPr>
              <a:t>Modificar um Item de Configuração em uma Baseline requer todo um controle sobre a sua saída do Repositório (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Checkout</a:t>
            </a:r>
            <a:r>
              <a:rPr lang="pt-BR" dirty="0">
                <a:latin typeface="Calibri" pitchFamily="32" charset="0"/>
              </a:rPr>
              <a:t>) e atualização no repositório (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Checkin</a:t>
            </a:r>
            <a:r>
              <a:rPr lang="pt-BR" dirty="0">
                <a:latin typeface="Calibri" pitchFamily="32" charset="0"/>
              </a:rPr>
              <a:t>).</a:t>
            </a:r>
          </a:p>
          <a:p>
            <a:pPr marL="341313" indent="-341313">
              <a:spcBef>
                <a:spcPts val="10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alibri" pitchFamily="32" charset="0"/>
              </a:rPr>
              <a:t>Como as modificações são controladas sobre os </a:t>
            </a:r>
            <a:r>
              <a:rPr lang="pt-BR" dirty="0" err="1">
                <a:latin typeface="Calibri" pitchFamily="32" charset="0"/>
              </a:rPr>
              <a:t>ICs</a:t>
            </a:r>
            <a:r>
              <a:rPr lang="pt-BR" dirty="0">
                <a:latin typeface="Calibri" pitchFamily="32" charset="0"/>
              </a:rPr>
              <a:t> em uma Baseline, a decisão sobre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quando </a:t>
            </a:r>
            <a:r>
              <a:rPr lang="pt-BR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ICs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2" charset="0"/>
              </a:rPr>
              <a:t> </a:t>
            </a:r>
            <a:r>
              <a:rPr lang="pt-BR" dirty="0">
                <a:latin typeface="Calibri" pitchFamily="32" charset="0"/>
              </a:rPr>
              <a:t>devem compor Baselines deve ser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ponderada</a:t>
            </a:r>
            <a:r>
              <a:rPr lang="pt-BR" dirty="0">
                <a:latin typeface="Calibri" pitchFamily="3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32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Quando estabelecer </a:t>
            </a:r>
            <a:r>
              <a:rPr lang="pt-BR" altLang="pt-BR" i="1" dirty="0"/>
              <a:t>Baselines</a:t>
            </a:r>
            <a:r>
              <a:rPr lang="pt-BR" altLang="pt-BR" dirty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650"/>
              </a:spcBef>
            </a:pPr>
            <a:r>
              <a:rPr lang="pt-BR" altLang="pt-BR" dirty="0"/>
              <a:t>Normalmente, baselines são estabelecidas após o término de cada fase do Ciclo de Vida do software: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Requisitos</a:t>
            </a:r>
            <a:r>
              <a:rPr lang="pt-BR" altLang="pt-BR" dirty="0"/>
              <a:t>,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Projeto</a:t>
            </a:r>
            <a:r>
              <a:rPr lang="pt-BR" altLang="pt-BR" dirty="0"/>
              <a:t>,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Codificação + Testes</a:t>
            </a:r>
            <a:r>
              <a:rPr lang="pt-BR" altLang="pt-BR" dirty="0"/>
              <a:t>,</a:t>
            </a:r>
            <a:r>
              <a:rPr lang="pt-BR" alt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Release</a:t>
            </a:r>
            <a:r>
              <a:rPr lang="pt-BR" altLang="pt-BR" dirty="0"/>
              <a:t>.</a:t>
            </a:r>
          </a:p>
          <a:p>
            <a:pPr>
              <a:spcBef>
                <a:spcPts val="1650"/>
              </a:spcBef>
            </a:pPr>
            <a:r>
              <a:rPr lang="pt-BR" altLang="pt-BR" dirty="0"/>
              <a:t>Uma baseline representa a configuração do software, através das configurações dos seus </a:t>
            </a:r>
            <a:r>
              <a:rPr lang="pt-BR" altLang="pt-BR" dirty="0" err="1"/>
              <a:t>ICs</a:t>
            </a:r>
            <a:r>
              <a:rPr lang="pt-BR" altLang="pt-BR" dirty="0"/>
              <a:t>, em determinados momentos do tempo.</a:t>
            </a:r>
          </a:p>
          <a:p>
            <a:pPr>
              <a:spcBef>
                <a:spcPts val="1650"/>
              </a:spcBef>
            </a:pPr>
            <a:r>
              <a:rPr lang="pt-BR" altLang="pt-BR" dirty="0"/>
              <a:t>Cada baseline serve como um ponto de partida para a próxima fase do ciclo de vida.</a:t>
            </a:r>
          </a:p>
        </p:txBody>
      </p:sp>
    </p:spTree>
    <p:extLst>
      <p:ext uri="{BB962C8B-B14F-4D97-AF65-F5344CB8AC3E}">
        <p14:creationId xmlns:p14="http://schemas.microsoft.com/office/powerpoint/2010/main" val="321538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Quando estabelecer </a:t>
            </a:r>
            <a:r>
              <a:rPr lang="pt-BR" altLang="pt-BR" i="1" dirty="0"/>
              <a:t>Baselines</a:t>
            </a:r>
            <a:r>
              <a:rPr lang="pt-BR" altLang="pt-BR" dirty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rmAutofit fontScale="92500"/>
          </a:bodyPr>
          <a:lstStyle/>
          <a:p>
            <a:pPr marL="341313" indent="-341313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latin typeface="Calibri" pitchFamily="32" charset="0"/>
              </a:rPr>
              <a:t>Baselines devem ser estabelecidas de maneira ponderada, levando em conta uma análise de custo-benefício (“</a:t>
            </a: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trade-</a:t>
            </a:r>
            <a:r>
              <a:rPr lang="pt-BR" sz="2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offs</a:t>
            </a:r>
            <a:r>
              <a:rPr lang="pt-BR" sz="2400" dirty="0">
                <a:latin typeface="Calibri" pitchFamily="32" charset="0"/>
              </a:rPr>
              <a:t>”):</a:t>
            </a:r>
          </a:p>
          <a:p>
            <a:pPr marL="985838" lvl="2" indent="-292100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alibri" pitchFamily="32" charset="0"/>
              </a:rPr>
              <a:t>Baselines determinam marcos no ciclo de vida.</a:t>
            </a:r>
          </a:p>
          <a:p>
            <a:pPr marL="985838" lvl="2" indent="-292100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 err="1">
                <a:latin typeface="Calibri" pitchFamily="32" charset="0"/>
              </a:rPr>
              <a:t>ICs</a:t>
            </a:r>
            <a:r>
              <a:rPr lang="pt-BR" dirty="0">
                <a:latin typeface="Calibri" pitchFamily="32" charset="0"/>
              </a:rPr>
              <a:t> em uma baseline têm a sua modificação controlada.</a:t>
            </a:r>
          </a:p>
          <a:p>
            <a:pPr marL="985838" lvl="2" indent="-292100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alibri" pitchFamily="32" charset="0"/>
              </a:rPr>
              <a:t>Controle de mudança </a:t>
            </a:r>
            <a:r>
              <a:rPr lang="pt-BR" dirty="0" err="1">
                <a:latin typeface="Calibri" pitchFamily="32" charset="0"/>
              </a:rPr>
              <a:t>apóia</a:t>
            </a:r>
            <a:r>
              <a:rPr lang="pt-BR" dirty="0">
                <a:latin typeface="Calibri" pitchFamily="32" charset="0"/>
              </a:rPr>
              <a:t> o trabalho em equipe, o trabalho gerencial etc.</a:t>
            </a:r>
          </a:p>
          <a:p>
            <a:pPr marL="985838" lvl="2" indent="-292100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alibri" pitchFamily="32" charset="0"/>
              </a:rPr>
              <a:t>Mudanças sobre os itens em uma baseline seguem um procedimento “burocrático”.</a:t>
            </a:r>
          </a:p>
        </p:txBody>
      </p:sp>
    </p:spTree>
    <p:extLst>
      <p:ext uri="{BB962C8B-B14F-4D97-AF65-F5344CB8AC3E}">
        <p14:creationId xmlns:p14="http://schemas.microsoft.com/office/powerpoint/2010/main" val="361450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Check-in e Checkout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Check-in: </a:t>
            </a:r>
            <a:r>
              <a:rPr lang="pt-BR" sz="2400" dirty="0">
                <a:latin typeface="Calibri" pitchFamily="32" charset="0"/>
              </a:rPr>
              <a:t>formalmente, representa o processo de revisão, aprovação e inclusão/atualização de um item em um repositório controlado. O processo de mudança gera uma nova versão ou revisão do IC.</a:t>
            </a:r>
          </a:p>
          <a:p>
            <a:pPr marL="341313" indent="-341313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Checkout:</a:t>
            </a:r>
            <a:r>
              <a:rPr lang="pt-BR" dirty="0">
                <a:latin typeface="Calibri" pitchFamily="32" charset="0"/>
              </a:rPr>
              <a:t> </a:t>
            </a:r>
            <a:r>
              <a:rPr lang="pt-BR" sz="2400" dirty="0">
                <a:latin typeface="Calibri" pitchFamily="32" charset="0"/>
              </a:rPr>
              <a:t>uma vez que o pedido de mudança seja aprovado, o item pode ser copiado do repositório para uma base local para que as modificações possam ser realizadas.</a:t>
            </a:r>
          </a:p>
        </p:txBody>
      </p:sp>
    </p:spTree>
    <p:extLst>
      <p:ext uri="{BB962C8B-B14F-4D97-AF65-F5344CB8AC3E}">
        <p14:creationId xmlns:p14="http://schemas.microsoft.com/office/powerpoint/2010/main" val="263484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Versões, Variantes e </a:t>
            </a:r>
            <a:r>
              <a:rPr lang="pt-BR" altLang="pt-BR" i="1" dirty="0"/>
              <a:t>Releases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rmAutofit lnSpcReduction="10000"/>
          </a:bodyPr>
          <a:lstStyle/>
          <a:p>
            <a:pPr marL="341313" indent="-341313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Versões (ou Revisões): </a:t>
            </a:r>
            <a:r>
              <a:rPr lang="pt-BR" sz="2400" dirty="0">
                <a:latin typeface="Calibri" pitchFamily="32" charset="0"/>
              </a:rPr>
              <a:t>formalmente, representa o processo de revisão, aprovação e inclusão/atualização de um item em um repositório controlado. O processo de mudança gera uma nova versão ou revisão do IC.</a:t>
            </a:r>
          </a:p>
          <a:p>
            <a:pPr marL="341313" indent="-341313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Variante:</a:t>
            </a:r>
            <a:r>
              <a:rPr lang="pt-BR" sz="2400" dirty="0">
                <a:latin typeface="Calibri" pitchFamily="32" charset="0"/>
              </a:rPr>
              <a:t> versões funcionalmente equivalentes, mas projetadas para ambientes de hardware ou software distintos.</a:t>
            </a:r>
          </a:p>
          <a:p>
            <a:pPr marL="341313" indent="-341313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Release (ou Liberação): </a:t>
            </a:r>
            <a:r>
              <a:rPr lang="pt-BR" sz="2400" dirty="0">
                <a:latin typeface="Calibri" pitchFamily="32" charset="0"/>
              </a:rPr>
              <a:t>conjunto de produtos que deve ser entregue ao cliente. Liberações diferem de versões pois versões podem ser somente para uso interno ao projeto.</a:t>
            </a:r>
          </a:p>
          <a:p>
            <a:pPr marL="341313" indent="-341313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pt-BR" sz="2400" dirty="0">
              <a:latin typeface="Calibri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4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1197405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Paralelismo</a:t>
            </a:r>
            <a:r>
              <a:rPr lang="en-US" dirty="0"/>
              <a:t> e </a:t>
            </a:r>
            <a:r>
              <a:rPr lang="en-US" dirty="0" err="1"/>
              <a:t>Ramificação</a:t>
            </a:r>
            <a:r>
              <a:rPr lang="en-US" dirty="0"/>
              <a:t> - </a:t>
            </a:r>
            <a:r>
              <a:rPr lang="en-US" i="1" dirty="0"/>
              <a:t>Branching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988CEEB-6441-40F5-B042-C210C53D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0" y="2189500"/>
            <a:ext cx="436990" cy="436990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33B632E-B685-4F67-9090-3CC6C4D8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06" y="2195850"/>
            <a:ext cx="436990" cy="436990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1.1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90ED372-E500-48C2-9DA4-CD1009CC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86" y="2195850"/>
            <a:ext cx="436990" cy="436990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1.2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D61013B-1B8A-40E1-9C48-1A47782F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891" y="2195850"/>
            <a:ext cx="436990" cy="436990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1.3</a:t>
            </a: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910D16B0-7396-4ECB-A3BC-C51C0DF46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89" y="2407002"/>
            <a:ext cx="406265" cy="993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08E7D5F4-E8B3-4274-9558-CFFC74139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743" y="2393403"/>
            <a:ext cx="406265" cy="993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0DA2DB9A-123B-4A71-92E2-87DD48185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4901" y="2406009"/>
            <a:ext cx="406265" cy="993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1A9C4CB-E2A5-42D5-A742-71E469B32831}"/>
              </a:ext>
            </a:extLst>
          </p:cNvPr>
          <p:cNvSpPr txBox="1">
            <a:spLocks/>
          </p:cNvSpPr>
          <p:nvPr/>
        </p:nvSpPr>
        <p:spPr>
          <a:xfrm>
            <a:off x="143555" y="1797175"/>
            <a:ext cx="5057980" cy="339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i="1" dirty="0">
                <a:latin typeface="Calibri" pitchFamily="32" charset="0"/>
              </a:rPr>
              <a:t>Versões Lineares de um Item de Configuração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77BEFBD4-F011-4FE8-BE7D-9247BCB262E8}"/>
              </a:ext>
            </a:extLst>
          </p:cNvPr>
          <p:cNvSpPr txBox="1">
            <a:spLocks/>
          </p:cNvSpPr>
          <p:nvPr/>
        </p:nvSpPr>
        <p:spPr>
          <a:xfrm>
            <a:off x="143554" y="2805693"/>
            <a:ext cx="5955496" cy="33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1800" i="1" dirty="0">
                <a:latin typeface="+mj-lt"/>
              </a:rPr>
              <a:t>Versões ramificadas de um Item de Configuração (</a:t>
            </a:r>
            <a:r>
              <a:rPr lang="pt-BR" altLang="pt-BR" sz="1800" i="1" dirty="0" err="1">
                <a:latin typeface="+mj-lt"/>
              </a:rPr>
              <a:t>Branches</a:t>
            </a:r>
            <a:r>
              <a:rPr lang="pt-BR" altLang="pt-BR" sz="1800" i="1" dirty="0">
                <a:latin typeface="+mj-lt"/>
              </a:rPr>
              <a:t>)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93A1C8E8-375A-478B-9BC4-A68F59EB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05" y="3873851"/>
            <a:ext cx="434975" cy="434975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1.3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C32072AA-74DD-4CA0-8D8F-BC920BDD7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80" y="3174450"/>
            <a:ext cx="604530" cy="491669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1.3.1.0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8BA0A4E-7EB1-4FDF-8339-59869A23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69" y="3195705"/>
            <a:ext cx="604529" cy="491669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1.3.1.1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B22FE3B9-E68F-43A3-9A8A-6FC56B9A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417" y="3203505"/>
            <a:ext cx="604530" cy="491669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1.3.1.2</a:t>
            </a:r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54CCB193-2F8C-4DF9-BFCB-655F4C898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05" y="4081815"/>
            <a:ext cx="647700" cy="1588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Line 18">
            <a:extLst>
              <a:ext uri="{FF2B5EF4-FFF2-40B4-BE49-F238E27FC236}">
                <a16:creationId xmlns:a16="http://schemas.microsoft.com/office/drawing/2014/main" id="{719E28A2-D1C5-4362-A00D-202F78FEF8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53001" y="3651530"/>
            <a:ext cx="14984" cy="206702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28754E23-88AE-4F8A-88A6-3A9E463B4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2080" y="3455739"/>
            <a:ext cx="322981" cy="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B89B82D3-66C0-4656-AE2F-EEA1311E0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0918" y="3453157"/>
            <a:ext cx="331139" cy="15187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88E7D366-ABFC-40D4-B2F7-6A5853C9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45" y="3890588"/>
            <a:ext cx="434975" cy="434975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1.4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411C0B93-6049-4C24-AE3B-7F0F18951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417" y="3890587"/>
            <a:ext cx="434975" cy="434975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1.5</a:t>
            </a:r>
          </a:p>
        </p:txBody>
      </p:sp>
      <p:sp>
        <p:nvSpPr>
          <p:cNvPr id="36" name="Line 23">
            <a:extLst>
              <a:ext uri="{FF2B5EF4-FFF2-40B4-BE49-F238E27FC236}">
                <a16:creationId xmlns:a16="http://schemas.microsoft.com/office/drawing/2014/main" id="{6330A667-C45B-42BD-A6EE-4ED7C9C85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5256" y="4083403"/>
            <a:ext cx="492684" cy="7141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8AD1CB02-8610-438A-8000-B70E31B7B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25" y="4128529"/>
            <a:ext cx="406332" cy="10422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610D2299-E107-48C7-BFC5-94A395453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893" y="3990195"/>
            <a:ext cx="1231725" cy="26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100" b="1" dirty="0">
                <a:solidFill>
                  <a:schemeClr val="bg1"/>
                </a:solidFill>
                <a:latin typeface="Tahoma" panose="020B0604030504040204" pitchFamily="34" charset="0"/>
              </a:rPr>
              <a:t>Linha Principal</a:t>
            </a:r>
          </a:p>
        </p:txBody>
      </p:sp>
      <p:sp>
        <p:nvSpPr>
          <p:cNvPr id="39" name="Text Box 26">
            <a:extLst>
              <a:ext uri="{FF2B5EF4-FFF2-40B4-BE49-F238E27FC236}">
                <a16:creationId xmlns:a16="http://schemas.microsoft.com/office/drawing/2014/main" id="{88A05942-5BFB-4F98-8F03-5A91D8B3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72" y="3323843"/>
            <a:ext cx="1694993" cy="26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100" b="1" dirty="0">
                <a:solidFill>
                  <a:schemeClr val="bg1"/>
                </a:solidFill>
                <a:latin typeface="Tahoma" panose="020B0604030504040204" pitchFamily="34" charset="0"/>
              </a:rPr>
              <a:t>Primeira Ramificação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08C42899-449E-40DE-9B51-7621E960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06" y="4616206"/>
            <a:ext cx="517358" cy="420772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1.3.2.0</a:t>
            </a:r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8BF2724E-C6D4-4327-B16C-038CFEDF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177" y="4616206"/>
            <a:ext cx="517359" cy="420772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solidFill>
                  <a:schemeClr val="accent1"/>
                </a:solidFill>
                <a:latin typeface="Tahoma" panose="020B0604030504040204" pitchFamily="34" charset="0"/>
              </a:rPr>
              <a:t>1.3.2.1</a:t>
            </a:r>
          </a:p>
        </p:txBody>
      </p:sp>
      <p:sp>
        <p:nvSpPr>
          <p:cNvPr id="42" name="Line 29">
            <a:extLst>
              <a:ext uri="{FF2B5EF4-FFF2-40B4-BE49-F238E27FC236}">
                <a16:creationId xmlns:a16="http://schemas.microsoft.com/office/drawing/2014/main" id="{8D3CFE60-2976-4BC2-A4F4-F68344540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1413" y="4352415"/>
            <a:ext cx="16572" cy="212559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EB858008-60CC-4E04-BFED-918676EC5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470" y="4862325"/>
            <a:ext cx="353451" cy="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5E563790-1BDE-499E-8609-C7BD52DCC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080" y="4730971"/>
            <a:ext cx="1704611" cy="26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100" b="1" dirty="0">
                <a:solidFill>
                  <a:schemeClr val="bg1"/>
                </a:solidFill>
                <a:latin typeface="Tahoma" panose="020B0604030504040204" pitchFamily="34" charset="0"/>
              </a:rPr>
              <a:t>Segunda Ramificação</a:t>
            </a:r>
          </a:p>
        </p:txBody>
      </p:sp>
    </p:spTree>
    <p:extLst>
      <p:ext uri="{BB962C8B-B14F-4D97-AF65-F5344CB8AC3E}">
        <p14:creationId xmlns:p14="http://schemas.microsoft.com/office/powerpoint/2010/main" val="1994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Paralelismo e Ramificação - </a:t>
            </a:r>
            <a:r>
              <a:rPr lang="pt-BR" altLang="pt-BR" i="1" dirty="0" err="1"/>
              <a:t>Branching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rmAutofit lnSpcReduction="10000"/>
          </a:bodyPr>
          <a:lstStyle/>
          <a:p>
            <a:pPr>
              <a:lnSpc>
                <a:spcPct val="129000"/>
              </a:lnSpc>
              <a:spcBef>
                <a:spcPts val="600"/>
              </a:spcBef>
            </a:pP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Ramos (</a:t>
            </a:r>
            <a:r>
              <a:rPr lang="pt-BR" sz="240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Branches</a:t>
            </a: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): </a:t>
            </a:r>
            <a:r>
              <a:rPr lang="pt-BR" altLang="pt-BR" sz="2400" dirty="0"/>
              <a:t>versões que não seguem a linha principal de desenvolvimento. Os ramos são </a:t>
            </a:r>
            <a:r>
              <a:rPr lang="pt-BR" altLang="pt-B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temporários</a:t>
            </a:r>
            <a:r>
              <a:rPr lang="pt-BR" altLang="pt-BR" sz="2400" dirty="0"/>
              <a:t> e terão que sofrer junção (</a:t>
            </a:r>
            <a:r>
              <a:rPr lang="pt-BR" altLang="pt-BR" sz="2400" i="1" dirty="0"/>
              <a:t>merge</a:t>
            </a:r>
            <a:r>
              <a:rPr lang="pt-BR" altLang="pt-BR" sz="2400" dirty="0"/>
              <a:t>) com a linha principal de desenvolvimento.</a:t>
            </a:r>
          </a:p>
          <a:p>
            <a:pPr>
              <a:lnSpc>
                <a:spcPct val="129000"/>
              </a:lnSpc>
              <a:spcBef>
                <a:spcPts val="600"/>
              </a:spcBef>
            </a:pPr>
            <a:r>
              <a:rPr lang="pt-BR" altLang="pt-BR" sz="2400" i="1" dirty="0" err="1"/>
              <a:t>Branches</a:t>
            </a:r>
            <a:r>
              <a:rPr lang="pt-BR" altLang="pt-BR" sz="2400" dirty="0"/>
              <a:t> são adequados para permitir que 2 ou mais desenvolvedores trabalhem sobre um mesmo item ao mesmo tempo (desenvolvimento paralelo, concorrente).</a:t>
            </a:r>
          </a:p>
          <a:p>
            <a:pPr marL="0" indent="0">
              <a:lnSpc>
                <a:spcPct val="80000"/>
              </a:lnSpc>
              <a:spcBef>
                <a:spcPts val="1650"/>
              </a:spcBef>
              <a:buClr>
                <a:schemeClr val="bg1"/>
              </a:buClr>
              <a:buSzPct val="10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pt-BR" sz="2400" dirty="0">
              <a:latin typeface="Calibri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Gerência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endParaRPr lang="en-US" dirty="0"/>
          </a:p>
          <a:p>
            <a:pPr lvl="1"/>
            <a:r>
              <a:rPr lang="en-US" dirty="0" err="1"/>
              <a:t>Conceitos</a:t>
            </a:r>
            <a:r>
              <a:rPr lang="en-US" dirty="0"/>
              <a:t>, </a:t>
            </a:r>
            <a:r>
              <a:rPr lang="en-US" dirty="0" err="1"/>
              <a:t>termos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Pipeline de </a:t>
            </a:r>
            <a:r>
              <a:rPr lang="en-US" dirty="0" err="1"/>
              <a:t>Gerência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endParaRPr lang="en-US" dirty="0"/>
          </a:p>
          <a:p>
            <a:pPr lvl="1"/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Versão</a:t>
            </a:r>
            <a:r>
              <a:rPr lang="en-US" dirty="0"/>
              <a:t>, Builds, Testes, </a:t>
            </a:r>
            <a:r>
              <a:rPr lang="en-US" dirty="0" err="1"/>
              <a:t>Análise</a:t>
            </a:r>
            <a:r>
              <a:rPr lang="en-US" dirty="0"/>
              <a:t> de Código, </a:t>
            </a:r>
            <a:r>
              <a:rPr lang="en-US" dirty="0" err="1"/>
              <a:t>Empacotamento</a:t>
            </a:r>
            <a:r>
              <a:rPr lang="en-US" dirty="0"/>
              <a:t>, </a:t>
            </a:r>
            <a:r>
              <a:rPr lang="en-US" dirty="0" err="1"/>
              <a:t>Entrega</a:t>
            </a:r>
            <a:endParaRPr lang="en-US" dirty="0"/>
          </a:p>
          <a:p>
            <a:r>
              <a:rPr lang="en-US" dirty="0"/>
              <a:t>Sistema de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Versão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Git Flow</a:t>
            </a:r>
          </a:p>
          <a:p>
            <a:pPr lvl="1"/>
            <a:r>
              <a:rPr lang="en-US" dirty="0"/>
              <a:t>Ferramentas (</a:t>
            </a:r>
            <a:r>
              <a:rPr lang="en-US" dirty="0" err="1"/>
              <a:t>GitK</a:t>
            </a:r>
            <a:r>
              <a:rPr lang="en-US" dirty="0"/>
              <a:t>, SourceTree)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Outros conceitos Importantes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Autofit/>
          </a:bodyPr>
          <a:lstStyle/>
          <a:p>
            <a:pPr>
              <a:lnSpc>
                <a:spcPct val="129000"/>
              </a:lnSpc>
              <a:spcBef>
                <a:spcPts val="475"/>
              </a:spcBef>
            </a:pP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Item Derivado:</a:t>
            </a:r>
            <a:r>
              <a:rPr lang="pt-BR" altLang="pt-BR" sz="1700" dirty="0"/>
              <a:t> item de configuração que pode ser obtido a partir de outro item de configuração. </a:t>
            </a:r>
            <a:r>
              <a:rPr lang="pt-BR" altLang="pt-BR" sz="1700" dirty="0" err="1"/>
              <a:t>Ex</a:t>
            </a:r>
            <a:r>
              <a:rPr lang="pt-BR" altLang="pt-BR" sz="1700" dirty="0"/>
              <a:t>: arquivos binários, executáveis etc.</a:t>
            </a:r>
          </a:p>
          <a:p>
            <a:pPr>
              <a:lnSpc>
                <a:spcPct val="129000"/>
              </a:lnSpc>
              <a:spcBef>
                <a:spcPts val="475"/>
              </a:spcBef>
            </a:pP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Item Fonte: </a:t>
            </a:r>
            <a:r>
              <a:rPr lang="pt-BR" altLang="pt-BR" sz="1700" dirty="0"/>
              <a:t>item de configuração que serve como origem para um item derivado. </a:t>
            </a:r>
          </a:p>
          <a:p>
            <a:pPr lvl="1">
              <a:lnSpc>
                <a:spcPct val="129000"/>
              </a:lnSpc>
              <a:spcBef>
                <a:spcPts val="475"/>
              </a:spcBef>
            </a:pPr>
            <a:r>
              <a:rPr lang="pt-BR" altLang="pt-BR" sz="1700" dirty="0"/>
              <a:t>Exemplo: os itens de configuração que compõem o código-fonte são itens fonte para o programa executável, que é item derivado.</a:t>
            </a:r>
          </a:p>
          <a:p>
            <a:pPr>
              <a:lnSpc>
                <a:spcPct val="129000"/>
              </a:lnSpc>
              <a:spcBef>
                <a:spcPts val="475"/>
              </a:spcBef>
            </a:pPr>
            <a:r>
              <a:rPr lang="pt-BR" altLang="pt-BR" sz="1700" dirty="0"/>
              <a:t>É necessário documentar as ferramentas e o ambiente utilizado, para que a geração possa ser repetível. Por exemplo, para programas em Java, deve ser registrada a versão do compilador utilizada na geração da release, parâmetros de compilação, bibliotecas utilizadas, recursos, </a:t>
            </a:r>
            <a:r>
              <a:rPr lang="pt-BR" altLang="pt-BR" sz="1700" dirty="0" err="1"/>
              <a:t>classpath</a:t>
            </a:r>
            <a:r>
              <a:rPr lang="pt-BR" altLang="pt-BR" sz="1700" dirty="0"/>
              <a:t>, </a:t>
            </a:r>
            <a:r>
              <a:rPr lang="pt-BR" altLang="pt-BR" sz="1700" dirty="0" err="1"/>
              <a:t>buildfile</a:t>
            </a:r>
            <a:r>
              <a:rPr lang="pt-BR" altLang="pt-BR" sz="17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91331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Outros conceitos Importantes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Autofit/>
          </a:bodyPr>
          <a:lstStyle/>
          <a:p>
            <a:pPr marL="341313" indent="-341313">
              <a:lnSpc>
                <a:spcPct val="129000"/>
              </a:lnSpc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Building</a:t>
            </a:r>
            <a:r>
              <a:rPr lang="pt-B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(construção):</a:t>
            </a:r>
            <a:r>
              <a:rPr lang="pt-BR" altLang="pt-BR" sz="2400" dirty="0"/>
              <a:t> </a:t>
            </a:r>
            <a:r>
              <a:rPr lang="pt-BR" sz="2400" dirty="0"/>
              <a:t>processo de compilação do sistema a partir dos itens fonte para uma configuração alvo.</a:t>
            </a:r>
          </a:p>
          <a:p>
            <a:pPr marL="341313" indent="-341313">
              <a:lnSpc>
                <a:spcPct val="129000"/>
              </a:lnSpc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/>
              <a:t>Utiliza arquivos de comando que descreve como deve ocorrer a construção.</a:t>
            </a:r>
          </a:p>
          <a:p>
            <a:pPr marL="341313" indent="-341313">
              <a:lnSpc>
                <a:spcPct val="129000"/>
              </a:lnSpc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/>
              <a:t>Exemplo: </a:t>
            </a:r>
            <a:r>
              <a:rPr lang="pt-BR" sz="2400" i="1" dirty="0" err="1"/>
              <a:t>makefile</a:t>
            </a:r>
            <a:r>
              <a:rPr lang="pt-BR" sz="2400" i="1" dirty="0"/>
              <a:t>, pom.xml e </a:t>
            </a:r>
            <a:r>
              <a:rPr lang="pt-BR" sz="2400" i="1" dirty="0" err="1"/>
              <a:t>build.gradle</a:t>
            </a:r>
            <a:r>
              <a:rPr lang="pt-BR" sz="2400" dirty="0"/>
              <a:t>.</a:t>
            </a:r>
          </a:p>
          <a:p>
            <a:pPr marL="341313" indent="-341313">
              <a:lnSpc>
                <a:spcPct val="129000"/>
              </a:lnSpc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/>
              <a:t>Os arquivos de comando também são considerados itens de configuração.</a:t>
            </a:r>
          </a:p>
        </p:txBody>
      </p:sp>
    </p:spTree>
    <p:extLst>
      <p:ext uri="{BB962C8B-B14F-4D97-AF65-F5344CB8AC3E}">
        <p14:creationId xmlns:p14="http://schemas.microsoft.com/office/powerpoint/2010/main" val="138538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Outros conceitos Importantes - </a:t>
            </a:r>
            <a:r>
              <a:rPr lang="pt-BR" altLang="pt-BR" i="1" dirty="0"/>
              <a:t>Deltas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Autofit/>
          </a:bodyPr>
          <a:lstStyle/>
          <a:p>
            <a:pPr>
              <a:lnSpc>
                <a:spcPct val="129000"/>
              </a:lnSpc>
              <a:spcBef>
                <a:spcPts val="600"/>
              </a:spcBef>
            </a:pPr>
            <a:r>
              <a:rPr lang="pt-BR" altLang="pt-BR" sz="2400" dirty="0"/>
              <a:t>É importante que sistemas de versionamento mantenham registro da última versão e das versões anteriores de um item de configuração.</a:t>
            </a:r>
          </a:p>
          <a:p>
            <a:pPr>
              <a:lnSpc>
                <a:spcPct val="129000"/>
              </a:lnSpc>
              <a:spcBef>
                <a:spcPts val="600"/>
              </a:spcBef>
            </a:pPr>
            <a:r>
              <a:rPr lang="pt-BR" altLang="pt-BR" sz="2400" dirty="0"/>
              <a:t>Usuários “clientes” podem estar usando versões mais antigas dos itens (releases anteriores). </a:t>
            </a:r>
          </a:p>
          <a:p>
            <a:pPr>
              <a:lnSpc>
                <a:spcPct val="129000"/>
              </a:lnSpc>
              <a:spcBef>
                <a:spcPts val="600"/>
              </a:spcBef>
            </a:pPr>
            <a:r>
              <a:rPr lang="pt-BR" altLang="pt-BR" sz="2400" dirty="0"/>
              <a:t>Versões mais antigas nos ajudam a detectar problemas em versões mais recentes.</a:t>
            </a:r>
          </a:p>
        </p:txBody>
      </p:sp>
    </p:spTree>
    <p:extLst>
      <p:ext uri="{BB962C8B-B14F-4D97-AF65-F5344CB8AC3E}">
        <p14:creationId xmlns:p14="http://schemas.microsoft.com/office/powerpoint/2010/main" val="350167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1197405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Outros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- </a:t>
            </a:r>
            <a:r>
              <a:rPr lang="en-US" i="1" dirty="0"/>
              <a:t>Deltas</a:t>
            </a:r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9E874548-8C5C-4D00-8E8B-006AFC87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460" y="1808225"/>
            <a:ext cx="1182795" cy="902006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dirty="0">
                <a:latin typeface="Tahoma" panose="020B0604030504040204" pitchFamily="34" charset="0"/>
              </a:rPr>
              <a:t>Repositório</a:t>
            </a: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0E1BD530-7BE6-441A-8D4A-C2613C3C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88" y="3461334"/>
            <a:ext cx="967912" cy="130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" name="AutoShape 7">
            <a:extLst>
              <a:ext uri="{FF2B5EF4-FFF2-40B4-BE49-F238E27FC236}">
                <a16:creationId xmlns:a16="http://schemas.microsoft.com/office/drawing/2014/main" id="{4D634180-43AD-4BEA-8CF8-A8AD47B11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243" y="2762980"/>
            <a:ext cx="321228" cy="645605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0B560330-E1CA-4DF5-8350-CB533AB2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75" y="2051574"/>
            <a:ext cx="4932604" cy="2283982"/>
          </a:xfrm>
          <a:prstGeom prst="rect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altLang="pt-B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Deltas</a:t>
            </a:r>
            <a:r>
              <a:rPr lang="pt-BR" altLang="pt-B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pt-BR" altLang="pt-BR" sz="1600" dirty="0"/>
              <a:t> </a:t>
            </a: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visam poupar este espaço de armazenamento! </a:t>
            </a:r>
            <a:r>
              <a:rPr lang="pt-BR" sz="1600" i="1" dirty="0">
                <a:solidFill>
                  <a:schemeClr val="bg1"/>
                </a:solidFill>
                <a:latin typeface="Calibri" pitchFamily="32" charset="0"/>
              </a:rPr>
              <a:t>Delta</a:t>
            </a: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 representa a diferença entre a versão atual e a última versão de um item de configuração.</a:t>
            </a:r>
            <a:endParaRPr lang="pt-BR" altLang="pt-BR" sz="1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bg1"/>
              </a:buClr>
              <a:buFont typeface="Arial" charset="0"/>
              <a:buChar char="•"/>
              <a:defRPr/>
            </a:pP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Idealmente, cópias de todas as versões dos itens poderiam ser mantidas no repositório. Mas, isso requer considerável espaço de armazenamento em disco...</a:t>
            </a:r>
          </a:p>
        </p:txBody>
      </p:sp>
    </p:spTree>
    <p:extLst>
      <p:ext uri="{BB962C8B-B14F-4D97-AF65-F5344CB8AC3E}">
        <p14:creationId xmlns:p14="http://schemas.microsoft.com/office/powerpoint/2010/main" val="110948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837348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Deltas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0B560330-E1CA-4DF5-8350-CB533AB2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39" y="1960930"/>
            <a:ext cx="4932604" cy="2711317"/>
          </a:xfrm>
          <a:prstGeom prst="rect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>
              <a:spcBef>
                <a:spcPts val="1050"/>
              </a:spcBef>
              <a:buClr>
                <a:schemeClr val="bg1"/>
              </a:buClr>
              <a:buFont typeface="Arial" charset="0"/>
              <a:buChar char="•"/>
              <a:defRPr/>
            </a:pP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Ao invés de armazenar cópias completas de todas as versões de um item, uma única versão e seus </a:t>
            </a:r>
            <a:r>
              <a:rPr lang="pt-BR" sz="1600" i="1" dirty="0">
                <a:solidFill>
                  <a:schemeClr val="bg1"/>
                </a:solidFill>
                <a:latin typeface="Calibri" pitchFamily="32" charset="0"/>
              </a:rPr>
              <a:t>Deltas</a:t>
            </a: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 são armazenados. </a:t>
            </a:r>
          </a:p>
          <a:p>
            <a:pPr>
              <a:spcBef>
                <a:spcPts val="1050"/>
              </a:spcBef>
              <a:buClr>
                <a:schemeClr val="bg1"/>
              </a:buClr>
              <a:buFont typeface="Arial" charset="0"/>
              <a:buChar char="•"/>
              <a:defRPr/>
            </a:pP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Assim, a qualquer momento, versões podem ser derivadas a partir de uma versão base.</a:t>
            </a:r>
          </a:p>
          <a:p>
            <a:pPr>
              <a:spcBef>
                <a:spcPts val="1050"/>
              </a:spcBef>
              <a:buClr>
                <a:schemeClr val="bg1"/>
              </a:buClr>
              <a:buFont typeface="Arial" charset="0"/>
              <a:buChar char="•"/>
              <a:defRPr/>
            </a:pPr>
            <a:r>
              <a:rPr lang="pt-BR" sz="1600" i="1" dirty="0">
                <a:solidFill>
                  <a:schemeClr val="bg1"/>
                </a:solidFill>
                <a:latin typeface="Calibri" pitchFamily="32" charset="0"/>
              </a:rPr>
              <a:t>Deltas</a:t>
            </a: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 podem ser: </a:t>
            </a:r>
            <a:r>
              <a:rPr lang="pt-BR" sz="1600" i="1" dirty="0" err="1">
                <a:solidFill>
                  <a:schemeClr val="bg1"/>
                </a:solidFill>
                <a:latin typeface="Calibri" pitchFamily="32" charset="0"/>
              </a:rPr>
              <a:t>forward</a:t>
            </a: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 e </a:t>
            </a:r>
            <a:r>
              <a:rPr lang="pt-BR" sz="1600" i="1" dirty="0">
                <a:solidFill>
                  <a:schemeClr val="bg1"/>
                </a:solidFill>
                <a:latin typeface="Calibri" pitchFamily="32" charset="0"/>
              </a:rPr>
              <a:t>reverse</a:t>
            </a:r>
            <a:r>
              <a:rPr lang="pt-BR" sz="1600" dirty="0">
                <a:solidFill>
                  <a:schemeClr val="bg1"/>
                </a:solidFill>
                <a:latin typeface="Calibri" pitchFamily="32" charset="0"/>
              </a:rPr>
              <a:t>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932C7A2-D8A4-415D-94AD-6AAE6C62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770" y="4427905"/>
            <a:ext cx="1171575" cy="368300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Tahoma" panose="020B0604030504040204" pitchFamily="34" charset="0"/>
              </a:rPr>
              <a:t>Versão 1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507A986-4749-4C6D-A1A6-7F85193F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883" y="2989630"/>
            <a:ext cx="1171575" cy="368300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Tahoma" panose="020B0604030504040204" pitchFamily="34" charset="0"/>
              </a:rPr>
              <a:t>Versão 2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0F1456A-AA2F-4513-A4AF-1CD06FBC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345" y="1592630"/>
            <a:ext cx="1171575" cy="368300"/>
          </a:xfrm>
          <a:prstGeom prst="rect">
            <a:avLst/>
          </a:prstGeom>
          <a:solidFill>
            <a:srgbClr val="CCECFF"/>
          </a:solidFill>
          <a:ln w="936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Tahoma" panose="020B0604030504040204" pitchFamily="34" charset="0"/>
              </a:rPr>
              <a:t>Versão 3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C5CEF31-C64F-4E16-961F-6DD6AACE1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2595" y="3345230"/>
            <a:ext cx="1588" cy="1084263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ADD047E-3052-4AF3-8EE7-034D750A4C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2595" y="1978393"/>
            <a:ext cx="1588" cy="1011237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060C9811-56D1-4B47-AEF3-F9B253DAA2B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84583" y="2138730"/>
            <a:ext cx="812800" cy="742950"/>
          </a:xfrm>
          <a:prstGeom prst="flowChartExtract">
            <a:avLst/>
          </a:prstGeom>
          <a:solidFill>
            <a:srgbClr val="4F81BD"/>
          </a:solidFill>
          <a:ln w="936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Tahoma" panose="020B0604030504040204" pitchFamily="34" charset="0"/>
              </a:rPr>
              <a:t>Delta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57390CFC-68A9-47ED-8FFF-C88D6C2EF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2758" y="2518143"/>
            <a:ext cx="650875" cy="1587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AFF8B7FC-360C-405A-98D6-BA5B629008F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88551" y="3528587"/>
            <a:ext cx="758825" cy="754062"/>
          </a:xfrm>
          <a:prstGeom prst="flowChartExtract">
            <a:avLst/>
          </a:prstGeom>
          <a:solidFill>
            <a:srgbClr val="4F81BD"/>
          </a:solidFill>
          <a:ln w="9360" cap="sq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Tahoma" panose="020B0604030504040204" pitchFamily="34" charset="0"/>
              </a:rPr>
              <a:t>Delta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D0B6AF0C-6294-41D6-8F2E-B84623F973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645" y="3904030"/>
            <a:ext cx="650875" cy="1588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6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954455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Deltas </a:t>
            </a:r>
            <a:r>
              <a:rPr lang="en-US" dirty="0"/>
              <a:t>– </a:t>
            </a:r>
            <a:r>
              <a:rPr lang="en-US" i="1" dirty="0"/>
              <a:t>Forward e Reverse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34E4C74-7D2F-4747-9B58-D5C16CD8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37" y="4254129"/>
            <a:ext cx="1000125" cy="508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Versão 1.0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EB350AE6-8C12-4ECE-8179-D05EA90D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4" y="4526005"/>
            <a:ext cx="191928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Tahoma" panose="020B0604030504040204" pitchFamily="34" charset="0"/>
              </a:rPr>
              <a:t>Versão Base /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Tahoma" panose="020B0604030504040204" pitchFamily="34" charset="0"/>
              </a:rPr>
              <a:t>Completa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217F51CF-4D71-432A-82B3-8A5DF30E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395" y="3398953"/>
            <a:ext cx="1333819" cy="42578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Delta Versão 1.1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BBF88FAC-4D4C-483B-8755-DE09EC8F6A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614" y="2868528"/>
            <a:ext cx="1588" cy="50800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3EAE78F2-9B73-4D55-9A44-E4B5B16D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67" y="2423614"/>
            <a:ext cx="1333819" cy="42578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Delta Versão 1.2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F81038-CCE4-487C-8E94-5184FB349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293" y="1554714"/>
            <a:ext cx="1333819" cy="42578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Delta Versão 1.3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AC157846-A639-4511-BC96-64E05ED86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614" y="2020289"/>
            <a:ext cx="1588" cy="363537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06D2775F-2370-4A76-AC95-B52F29B9A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0202" y="3876166"/>
            <a:ext cx="1588" cy="29210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9AEE7056-0CA5-43B7-98E8-38A49775D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688" y="1535652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Tahoma" panose="020B0604030504040204" pitchFamily="34" charset="0"/>
              </a:rPr>
              <a:t>Última Versão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7FDBD5AE-DABA-4177-8A21-652E4160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464" y="1506884"/>
            <a:ext cx="1000125" cy="508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Versão 1.3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21B9DFD1-0309-4BB8-B01A-B69CBFCE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236" y="4276763"/>
            <a:ext cx="1333819" cy="42578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Delta Versão 1.0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9D940253-C589-43BB-82A3-FA84CFDC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658" y="3269016"/>
            <a:ext cx="1333819" cy="42578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Delta Versão 1.1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9857050F-81AB-45A7-B25A-DBD5F5C0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653" y="2410869"/>
            <a:ext cx="1333819" cy="42578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200" b="1" dirty="0">
                <a:latin typeface="Tahoma" panose="020B0604030504040204" pitchFamily="34" charset="0"/>
              </a:rPr>
              <a:t>Delta Versão 1.2</a:t>
            </a:r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id="{D2BF1B00-27CC-4321-B0F0-205A6A818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1382" y="2867966"/>
            <a:ext cx="1587" cy="363537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1D6CEDAF-5ED3-49A9-A407-EFFD69750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3400" y="2062466"/>
            <a:ext cx="1587" cy="292100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WordArt 18">
            <a:extLst>
              <a:ext uri="{FF2B5EF4-FFF2-40B4-BE49-F238E27FC236}">
                <a16:creationId xmlns:a16="http://schemas.microsoft.com/office/drawing/2014/main" id="{B48D7BB7-1343-4EB4-832B-B86B39EE13A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2039939" y="2883591"/>
            <a:ext cx="2354262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pt-BR" kern="10" dirty="0" err="1">
                <a:gradFill rotWithShape="1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3" dir="7781944" algn="ctr" rotWithShape="0">
                    <a:srgbClr val="000080">
                      <a:alpha val="80011"/>
                    </a:srgbClr>
                  </a:outerShdw>
                </a:effectLst>
                <a:latin typeface="Arial Black" panose="020B0A04020102020204" pitchFamily="34" charset="0"/>
              </a:rPr>
              <a:t>Forward</a:t>
            </a:r>
            <a:endParaRPr lang="pt-BR" kern="10" dirty="0">
              <a:gradFill rotWithShape="1">
                <a:gsLst>
                  <a:gs pos="0">
                    <a:srgbClr val="00FF00"/>
                  </a:gs>
                  <a:gs pos="100000">
                    <a:srgbClr val="00CCFF"/>
                  </a:gs>
                </a:gsLst>
                <a:lin ang="0" scaled="1"/>
              </a:gradFill>
              <a:effectLst>
                <a:outerShdw dist="99193" dir="7781944" algn="ctr" rotWithShape="0">
                  <a:srgbClr val="000080">
                    <a:alpha val="80011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3CCE8093-732B-4D49-B1B9-72CEE3942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69" y="1583208"/>
            <a:ext cx="167481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Tahoma" panose="020B0604030504040204" pitchFamily="34" charset="0"/>
              </a:rPr>
              <a:t>Versão Base /Completa</a:t>
            </a: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EC0337CB-50DF-4005-B6D3-CD3A03228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1381" y="3761072"/>
            <a:ext cx="36817" cy="407194"/>
          </a:xfrm>
          <a:prstGeom prst="line">
            <a:avLst/>
          </a:prstGeom>
          <a:noFill/>
          <a:ln w="93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D52B3D7B-898A-4440-8635-2ACC03B41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2881" y="5844666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Tahoma" panose="020B0604030504040204" pitchFamily="34" charset="0"/>
              </a:rPr>
              <a:t>Versão Original</a:t>
            </a:r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C8F404EE-9C40-455F-940B-8D3D07693B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06306" y="4556961"/>
            <a:ext cx="795338" cy="290513"/>
          </a:xfrm>
          <a:prstGeom prst="line">
            <a:avLst/>
          </a:prstGeom>
          <a:noFill/>
          <a:ln w="9360" cap="sq">
            <a:solidFill>
              <a:schemeClr val="bg1"/>
            </a:solidFill>
            <a:prstDash val="dash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" name="Line 23">
            <a:extLst>
              <a:ext uri="{FF2B5EF4-FFF2-40B4-BE49-F238E27FC236}">
                <a16:creationId xmlns:a16="http://schemas.microsoft.com/office/drawing/2014/main" id="{943039CF-C6A0-4541-8D23-BAAC7833C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617" y="4616079"/>
            <a:ext cx="504825" cy="292100"/>
          </a:xfrm>
          <a:prstGeom prst="line">
            <a:avLst/>
          </a:prstGeom>
          <a:noFill/>
          <a:ln w="9360" cap="sq">
            <a:solidFill>
              <a:schemeClr val="bg1"/>
            </a:solidFill>
            <a:prstDash val="dash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EB6D26C7-6F5F-4453-A01A-B03C39185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3125" y="1749242"/>
            <a:ext cx="576263" cy="1588"/>
          </a:xfrm>
          <a:prstGeom prst="line">
            <a:avLst/>
          </a:prstGeom>
          <a:noFill/>
          <a:ln w="9360" cap="sq">
            <a:solidFill>
              <a:schemeClr val="bg1"/>
            </a:solidFill>
            <a:prstDash val="dash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202B4E83-166E-4BDB-A071-6292180C95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0300" y="1749012"/>
            <a:ext cx="508000" cy="1588"/>
          </a:xfrm>
          <a:prstGeom prst="line">
            <a:avLst/>
          </a:prstGeom>
          <a:noFill/>
          <a:ln w="9360" cap="sq">
            <a:solidFill>
              <a:schemeClr val="bg1"/>
            </a:solidFill>
            <a:prstDash val="dash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" name="WordArt 26">
            <a:extLst>
              <a:ext uri="{FF2B5EF4-FFF2-40B4-BE49-F238E27FC236}">
                <a16:creationId xmlns:a16="http://schemas.microsoft.com/office/drawing/2014/main" id="{87289631-5303-4F25-9AB9-CECDA14139B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4023347" y="2851497"/>
            <a:ext cx="232092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pt-BR" kern="10">
                <a:gradFill rotWithShape="1">
                  <a:gsLst>
                    <a:gs pos="0">
                      <a:srgbClr val="00FF00"/>
                    </a:gs>
                    <a:gs pos="100000">
                      <a:srgbClr val="00CCFF"/>
                    </a:gs>
                  </a:gsLst>
                  <a:lin ang="0" scaled="1"/>
                </a:gradFill>
                <a:effectLst>
                  <a:outerShdw dist="99193" dir="7781944" algn="ctr" rotWithShape="0">
                    <a:srgbClr val="000080">
                      <a:alpha val="80011"/>
                    </a:srgbClr>
                  </a:outerShdw>
                </a:effectLst>
                <a:latin typeface="Arial Black" panose="020B0A04020102020204" pitchFamily="34" charset="0"/>
              </a:rPr>
              <a:t>Reverse</a:t>
            </a:r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16331901-84EC-48FC-BB37-205E14265C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8209" y="2029287"/>
            <a:ext cx="1588" cy="2306637"/>
          </a:xfrm>
          <a:prstGeom prst="line">
            <a:avLst/>
          </a:prstGeom>
          <a:noFill/>
          <a:ln w="381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" name="Line 28">
            <a:extLst>
              <a:ext uri="{FF2B5EF4-FFF2-40B4-BE49-F238E27FC236}">
                <a16:creationId xmlns:a16="http://schemas.microsoft.com/office/drawing/2014/main" id="{77DD197C-1031-4DC3-BFE3-1E85394F8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087024"/>
            <a:ext cx="1587" cy="2305050"/>
          </a:xfrm>
          <a:prstGeom prst="line">
            <a:avLst/>
          </a:prstGeom>
          <a:noFill/>
          <a:ln w="38160" cap="sq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2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i="1" dirty="0"/>
              <a:t>Deltas</a:t>
            </a:r>
            <a:r>
              <a:rPr lang="pt-BR" altLang="pt-BR" dirty="0"/>
              <a:t> - Considerações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altLang="pt-BR" sz="2600" dirty="0"/>
              <a:t>A decisão pela adoção do Delta em ferramentas de Controle de Versões envolve uma análise de custo-benefício de espaço de armazenamento x tempo de recuperação.</a:t>
            </a:r>
          </a:p>
          <a:p>
            <a:pPr>
              <a:spcBef>
                <a:spcPts val="600"/>
              </a:spcBef>
            </a:pPr>
            <a:r>
              <a:rPr lang="pt-BR" altLang="pt-BR" sz="2600" dirty="0"/>
              <a:t>Algumas ferramentas oferecem a facilidade de se optar pelo uso de </a:t>
            </a:r>
            <a:r>
              <a:rPr lang="pt-BR" altLang="pt-BR" sz="2600" i="1" dirty="0"/>
              <a:t>Delta</a:t>
            </a:r>
            <a:r>
              <a:rPr lang="pt-BR" altLang="pt-BR" sz="2600" dirty="0"/>
              <a:t> ou armazenamento das cópias completas das versões dos itens.</a:t>
            </a:r>
          </a:p>
        </p:txBody>
      </p:sp>
    </p:spTree>
    <p:extLst>
      <p:ext uri="{BB962C8B-B14F-4D97-AF65-F5344CB8AC3E}">
        <p14:creationId xmlns:p14="http://schemas.microsoft.com/office/powerpoint/2010/main" val="417952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Atividades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6719018" cy="366376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altLang="pt-BR" sz="2400" dirty="0"/>
              <a:t>IEEE divide as funções da SCM nas quatro atividades seguintes</a:t>
            </a:r>
            <a:r>
              <a:rPr lang="pt-BR" altLang="pt-BR" sz="2600" dirty="0"/>
              <a:t>:</a:t>
            </a:r>
          </a:p>
          <a:p>
            <a:pPr lvl="1">
              <a:spcBef>
                <a:spcPts val="600"/>
              </a:spcBef>
            </a:pPr>
            <a:r>
              <a:rPr lang="pt-BR" altLang="pt-BR" sz="2600" dirty="0"/>
              <a:t>1. Identificação da Configuração</a:t>
            </a:r>
          </a:p>
          <a:p>
            <a:pPr lvl="1">
              <a:spcBef>
                <a:spcPts val="600"/>
              </a:spcBef>
            </a:pPr>
            <a:r>
              <a:rPr lang="pt-BR" altLang="pt-BR" sz="2600" dirty="0"/>
              <a:t>2. Controle da Configuração</a:t>
            </a:r>
          </a:p>
          <a:p>
            <a:pPr lvl="1">
              <a:spcBef>
                <a:spcPts val="600"/>
              </a:spcBef>
            </a:pPr>
            <a:r>
              <a:rPr lang="pt-BR" altLang="pt-BR" sz="2600" dirty="0"/>
              <a:t>3. Relato de Status</a:t>
            </a:r>
          </a:p>
          <a:p>
            <a:pPr lvl="1">
              <a:spcBef>
                <a:spcPts val="600"/>
              </a:spcBef>
            </a:pPr>
            <a:r>
              <a:rPr lang="pt-BR" altLang="pt-BR" sz="2600" dirty="0"/>
              <a:t>4. Auditoria e Revisões</a:t>
            </a:r>
          </a:p>
        </p:txBody>
      </p:sp>
    </p:spTree>
    <p:extLst>
      <p:ext uri="{BB962C8B-B14F-4D97-AF65-F5344CB8AC3E}">
        <p14:creationId xmlns:p14="http://schemas.microsoft.com/office/powerpoint/2010/main" val="408882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419045"/>
            <a:ext cx="809336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Identificação</a:t>
            </a:r>
            <a:r>
              <a:rPr lang="en-US" dirty="0"/>
              <a:t> da </a:t>
            </a:r>
            <a:r>
              <a:rPr lang="en-US" dirty="0" err="1"/>
              <a:t>Configuração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14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Identificação da Configuração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88426"/>
            <a:ext cx="6719018" cy="3663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5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Atividades</a:t>
            </a:r>
            <a:r>
              <a:rPr lang="pt-BR" altLang="pt-BR" sz="1800" dirty="0"/>
              <a:t>: (1) estabelece os itens a serem controlados, (2) estabelece esquemas de identificação para os itens e suas versões, e (3) estabelece as ferramentas e técnicas a serem utilizadas na aquisição e gerência dos itens controlados.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Atividades 1 e 2</a:t>
            </a:r>
            <a:r>
              <a:rPr lang="pt-BR" altLang="pt-BR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pt-BR" altLang="pt-BR" sz="1800" dirty="0"/>
              <a:t>envolvem:</a:t>
            </a:r>
          </a:p>
          <a:p>
            <a:pPr lvl="1">
              <a:lnSpc>
                <a:spcPct val="90000"/>
              </a:lnSpc>
              <a:spcBef>
                <a:spcPts val="1125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Seleção de itens de configuração</a:t>
            </a:r>
            <a:r>
              <a:rPr lang="pt-BR" altLang="pt-BR" sz="1600" dirty="0"/>
              <a:t>: agrupamento dos artefatos de software em itens de configuração, que serão sujeitos ao controle da ferramenta de SCM.</a:t>
            </a:r>
          </a:p>
          <a:p>
            <a:pPr lvl="1">
              <a:lnSpc>
                <a:spcPct val="90000"/>
              </a:lnSpc>
              <a:spcBef>
                <a:spcPts val="1125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Designação</a:t>
            </a:r>
            <a:r>
              <a:rPr lang="pt-BR" altLang="pt-B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pt-BR" altLang="pt-BR" sz="1600" dirty="0"/>
              <a:t> desenvolvimento de um esquema de numeração ou nomenclatura para relacionar os artefatos de software e a sua documentação associada.</a:t>
            </a:r>
          </a:p>
          <a:p>
            <a:pPr lvl="1">
              <a:lnSpc>
                <a:spcPct val="90000"/>
              </a:lnSpc>
              <a:spcBef>
                <a:spcPts val="1125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Descrição</a:t>
            </a:r>
            <a:r>
              <a:rPr lang="pt-BR" altLang="pt-BR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pt-BR" altLang="pt-BR" sz="1600" dirty="0"/>
              <a:t> documentação das características funcionais e físicas para cada um dos itens de configuração. Determinar que características devem ser capturadas, de forma que as propriedades e os requisitos do produto sejam refletidos corretamente, é uma decisão importante.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184768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</a:t>
            </a:r>
            <a:r>
              <a:rPr lang="en-US" dirty="0" err="1"/>
              <a:t>ínicio</a:t>
            </a:r>
            <a:r>
              <a:rPr lang="en-US" dirty="0"/>
              <a:t>… </a:t>
            </a:r>
            <a:r>
              <a:rPr lang="en-US" dirty="0" err="1"/>
              <a:t>Problemática</a:t>
            </a:r>
            <a:r>
              <a:rPr lang="en-US" dirty="0"/>
              <a:t>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altLang="pt-BR" dirty="0"/>
              <a:t>3 desenvolvedores com conhecimento em HTML;</a:t>
            </a:r>
          </a:p>
          <a:p>
            <a:r>
              <a:rPr lang="pt-BR" altLang="pt-BR" dirty="0"/>
              <a:t>Alterar “As 5 Melhores Praias da Paraíba.html” com o que o “cliente” pede;</a:t>
            </a:r>
          </a:p>
          <a:p>
            <a:r>
              <a:rPr lang="pt-BR" altLang="pt-BR" dirty="0"/>
              <a:t>Restrições:</a:t>
            </a:r>
          </a:p>
          <a:p>
            <a:pPr lvl="1"/>
            <a:r>
              <a:rPr lang="pt-BR" altLang="pt-BR" dirty="0"/>
              <a:t>Os desenvolvedores podem conversar sobre organização, mas, não podem se falar sobre o que deve ser feito;</a:t>
            </a:r>
          </a:p>
          <a:p>
            <a:pPr lvl="1"/>
            <a:r>
              <a:rPr lang="pt-BR" altLang="pt-BR" dirty="0"/>
              <a:t>Cada um tem que fazer a sua parte;</a:t>
            </a:r>
          </a:p>
          <a:p>
            <a:pPr lvl="1"/>
            <a:r>
              <a:rPr lang="pt-BR" altLang="pt-BR" dirty="0"/>
              <a:t>Todos devem trabalhar em paralelo. Um não pode esperar pelo outro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Identificação da Configuração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88426"/>
            <a:ext cx="6719018" cy="3663766"/>
          </a:xfrm>
        </p:spPr>
        <p:txBody>
          <a:bodyPr>
            <a:noAutofit/>
          </a:bodyPr>
          <a:lstStyle/>
          <a:p>
            <a:pPr>
              <a:spcBef>
                <a:spcPts val="125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Item de Configuração (IC)</a:t>
            </a:r>
            <a:r>
              <a:rPr lang="pt-BR" altLang="pt-BR" sz="1800" dirty="0"/>
              <a:t>: agregação de hardware e/ou software que será passível de gerência de configuração e tratado como um elemento único.</a:t>
            </a:r>
          </a:p>
          <a:p>
            <a:pPr>
              <a:spcBef>
                <a:spcPts val="125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Exemplos</a:t>
            </a:r>
            <a:r>
              <a:rPr lang="pt-BR" altLang="pt-BR" sz="1800" dirty="0"/>
              <a:t>: planos, especificação de análise e projeto, modelos, material de teste, código fonte, código executável, bibliotecas, documentação de instalação, documentação de manutenção, manual de usuário, dentre outros.</a:t>
            </a:r>
          </a:p>
          <a:p>
            <a:pPr>
              <a:spcBef>
                <a:spcPts val="125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pt-BR" altLang="pt-B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Características de um Item de Configuração</a:t>
            </a:r>
            <a:r>
              <a:rPr lang="pt-BR" altLang="pt-BR" sz="1800" dirty="0"/>
              <a:t>: é </a:t>
            </a:r>
            <a:r>
              <a:rPr lang="pt-BR" altLang="pt-BR" sz="1800" dirty="0" err="1"/>
              <a:t>versionado</a:t>
            </a:r>
            <a:r>
              <a:rPr lang="pt-BR" altLang="pt-BR" sz="1800" dirty="0"/>
              <a:t>, tem a sua evolução/modificação controlada (quem, por que, quando), fonte de informação sobre o software, pode ser composto.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106301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419045"/>
            <a:ext cx="809336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Controle</a:t>
            </a:r>
            <a:r>
              <a:rPr lang="en-US" dirty="0"/>
              <a:t> da </a:t>
            </a:r>
            <a:r>
              <a:rPr lang="en-US" dirty="0" err="1"/>
              <a:t>Configuração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281175"/>
            <a:ext cx="7015280" cy="572644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Controle da Configuração – Análise de Impacto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88426"/>
            <a:ext cx="6719018" cy="3663766"/>
          </a:xfrm>
        </p:spPr>
        <p:txBody>
          <a:bodyPr>
            <a:noAutofit/>
          </a:bodyPr>
          <a:lstStyle/>
          <a:p>
            <a:pPr marL="341313" indent="-341313">
              <a:spcBef>
                <a:spcPts val="5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alibri" pitchFamily="32" charset="0"/>
              </a:rPr>
              <a:t>A análise de impacto pode ser definida como o processo de identificação de possíveis </a:t>
            </a:r>
            <a:r>
              <a:rPr lang="pt-BR" sz="1800" dirty="0" err="1">
                <a:latin typeface="Calibri" pitchFamily="32" charset="0"/>
              </a:rPr>
              <a:t>conseqüências</a:t>
            </a:r>
            <a:r>
              <a:rPr lang="pt-BR" sz="1800" dirty="0">
                <a:latin typeface="Calibri" pitchFamily="32" charset="0"/>
              </a:rPr>
              <a:t> de uma modificação no software (BOHNER, 2002). </a:t>
            </a:r>
          </a:p>
          <a:p>
            <a:pPr marL="341313" indent="-341313">
              <a:spcBef>
                <a:spcPts val="5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latin typeface="Calibri" pitchFamily="32" charset="0"/>
              </a:rPr>
              <a:t>A partir da análise do impacto da modificação no software, estima-se o esforço e o custo da implementação.</a:t>
            </a:r>
          </a:p>
          <a:p>
            <a:pPr marL="341313" indent="-341313"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Técnicas para apoiar a Análise de Impacto:</a:t>
            </a:r>
            <a:endParaRPr lang="pt-BR" sz="1800" dirty="0">
              <a:latin typeface="Calibri" pitchFamily="32" charset="0"/>
            </a:endParaRPr>
          </a:p>
          <a:p>
            <a:pPr marL="741363" lvl="1" indent="-284163">
              <a:spcBef>
                <a:spcPts val="750"/>
              </a:spcBef>
              <a:buClr>
                <a:schemeClr val="bg1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400" dirty="0">
                <a:latin typeface="Calibri" pitchFamily="32" charset="0"/>
              </a:rPr>
              <a:t>Análise de documentos de análise e projeto;</a:t>
            </a:r>
          </a:p>
          <a:p>
            <a:pPr marL="741363" lvl="1" indent="-284163">
              <a:spcBef>
                <a:spcPts val="750"/>
              </a:spcBef>
              <a:buClr>
                <a:schemeClr val="bg1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400" dirty="0">
                <a:latin typeface="Calibri" pitchFamily="32" charset="0"/>
              </a:rPr>
              <a:t>Engenharia reversa;</a:t>
            </a:r>
          </a:p>
          <a:p>
            <a:pPr marL="741363" lvl="1" indent="-284163">
              <a:spcBef>
                <a:spcPts val="750"/>
              </a:spcBef>
              <a:buClr>
                <a:schemeClr val="bg1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400" dirty="0">
                <a:latin typeface="Calibri" pitchFamily="32" charset="0"/>
              </a:rPr>
              <a:t>Busca de referências a variáveis e funções (</a:t>
            </a:r>
            <a:r>
              <a:rPr lang="pt-BR" sz="1400" dirty="0" err="1">
                <a:latin typeface="Calibri" pitchFamily="32" charset="0"/>
              </a:rPr>
              <a:t>ex</a:t>
            </a:r>
            <a:r>
              <a:rPr lang="pt-BR" sz="1400" dirty="0">
                <a:latin typeface="Calibri" pitchFamily="32" charset="0"/>
              </a:rPr>
              <a:t>: Eclipse);</a:t>
            </a:r>
          </a:p>
          <a:p>
            <a:pPr marL="741363" lvl="1" indent="-284163">
              <a:spcBef>
                <a:spcPts val="750"/>
              </a:spcBef>
              <a:buClr>
                <a:schemeClr val="bg1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400" dirty="0">
                <a:latin typeface="Calibri" pitchFamily="32" charset="0"/>
              </a:rPr>
              <a:t>Análise de artefatos modificados em conjunto em repositórios de gerência de configuração (</a:t>
            </a:r>
            <a:r>
              <a:rPr lang="pt-BR" sz="1400" dirty="0" err="1">
                <a:latin typeface="Calibri" pitchFamily="32" charset="0"/>
              </a:rPr>
              <a:t>ex:Odyssey-WI</a:t>
            </a:r>
            <a:r>
              <a:rPr lang="pt-BR" sz="1400" dirty="0">
                <a:latin typeface="Calibri" pitchFamily="32" charset="0"/>
              </a:rPr>
              <a:t> - https://www.researchgate.net/</a:t>
            </a:r>
            <a:r>
              <a:rPr lang="pt-BR" sz="1400" dirty="0" err="1">
                <a:latin typeface="Calibri" pitchFamily="32" charset="0"/>
              </a:rPr>
              <a:t>publication</a:t>
            </a:r>
            <a:r>
              <a:rPr lang="pt-BR" sz="1400" dirty="0">
                <a:latin typeface="Calibri" pitchFamily="32" charset="0"/>
              </a:rPr>
              <a:t>/228433579_Gerencia_de_Configuracao_no_Desenvolvimento_baseado_em_Componentes).</a:t>
            </a:r>
          </a:p>
          <a:p>
            <a:pPr marL="741363" lvl="1" indent="-284163">
              <a:spcBef>
                <a:spcPts val="750"/>
              </a:spcBef>
              <a:buClr>
                <a:schemeClr val="bg1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1400" dirty="0">
                <a:latin typeface="Calibri" pitchFamily="3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65655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28470"/>
            <a:ext cx="7015280" cy="725349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Controle da Configuração – Implementação da Modificação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0"/>
            <a:ext cx="6719018" cy="3663766"/>
          </a:xfrm>
        </p:spPr>
        <p:txBody>
          <a:bodyPr>
            <a:noAutofit/>
          </a:bodyPr>
          <a:lstStyle/>
          <a:p>
            <a:pPr marL="341313" indent="-341313"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latin typeface="Calibri" pitchFamily="32" charset="0"/>
              </a:rPr>
              <a:t>Itens modificados são atualizados no repositório.</a:t>
            </a:r>
          </a:p>
          <a:p>
            <a:pPr marL="341313" indent="-341313"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latin typeface="Calibri" pitchFamily="32" charset="0"/>
              </a:rPr>
              <a:t>Uma nova configuração de referência ou </a:t>
            </a:r>
            <a:r>
              <a:rPr lang="pt-BR" sz="2400" i="1" dirty="0">
                <a:latin typeface="Calibri" pitchFamily="32" charset="0"/>
              </a:rPr>
              <a:t>baseline</a:t>
            </a:r>
            <a:r>
              <a:rPr lang="pt-BR" sz="2400" dirty="0">
                <a:latin typeface="Calibri" pitchFamily="32" charset="0"/>
              </a:rPr>
              <a:t> é gerada.</a:t>
            </a:r>
          </a:p>
          <a:p>
            <a:pPr marL="341313" indent="-341313"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latin typeface="Calibri" pitchFamily="32" charset="0"/>
              </a:rPr>
              <a:t>Uma nova </a:t>
            </a:r>
            <a:r>
              <a:rPr lang="pt-BR" sz="2400" i="1" dirty="0">
                <a:latin typeface="Calibri" pitchFamily="32" charset="0"/>
              </a:rPr>
              <a:t>release</a:t>
            </a:r>
            <a:r>
              <a:rPr lang="pt-BR" sz="2400" dirty="0">
                <a:latin typeface="Calibri" pitchFamily="32" charset="0"/>
              </a:rPr>
              <a:t> pode ser gerada. Mas, geralmente mudanças são agrupadas para a geração de uma nova </a:t>
            </a:r>
            <a:r>
              <a:rPr lang="pt-BR" sz="2400" i="1" dirty="0">
                <a:latin typeface="Calibri" pitchFamily="32" charset="0"/>
              </a:rPr>
              <a:t>release</a:t>
            </a:r>
            <a:r>
              <a:rPr lang="pt-BR" sz="2400" dirty="0">
                <a:latin typeface="Calibri" pitchFamily="32" charset="0"/>
              </a:rPr>
              <a:t>.</a:t>
            </a:r>
          </a:p>
          <a:p>
            <a:pPr marL="341313" indent="-341313">
              <a:spcBef>
                <a:spcPts val="600"/>
              </a:spcBef>
              <a:buClr>
                <a:schemeClr val="bg1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sz="2400" dirty="0">
                <a:latin typeface="Calibri" pitchFamily="32" charset="0"/>
              </a:rPr>
              <a:t>No caso de correções emergenciais, podem ser criados ramos sem a necessidade do processo formal.</a:t>
            </a:r>
          </a:p>
        </p:txBody>
      </p:sp>
    </p:spTree>
    <p:extLst>
      <p:ext uri="{BB962C8B-B14F-4D97-AF65-F5344CB8AC3E}">
        <p14:creationId xmlns:p14="http://schemas.microsoft.com/office/powerpoint/2010/main" val="362006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Relato de Status (</a:t>
            </a:r>
            <a:r>
              <a:rPr lang="pt-BR" altLang="pt-BR" i="1" dirty="0"/>
              <a:t>Status </a:t>
            </a:r>
            <a:r>
              <a:rPr lang="pt-BR" altLang="pt-BR" i="1" dirty="0" err="1"/>
              <a:t>Accounting</a:t>
            </a:r>
            <a:r>
              <a:rPr lang="pt-BR" altLang="pt-BR" dirty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88426"/>
            <a:ext cx="6719018" cy="366376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pt-BR" altLang="pt-BR" sz="2400" dirty="0"/>
              <a:t>Representa o acompanhamento da configuração.</a:t>
            </a:r>
          </a:p>
          <a:p>
            <a:pPr>
              <a:spcBef>
                <a:spcPts val="600"/>
              </a:spcBef>
            </a:pPr>
            <a:r>
              <a:rPr lang="pt-BR" altLang="pt-BR" sz="2400" dirty="0"/>
              <a:t>Envolve o registro e relato de informações necessárias para efetivamente se gerenciar um software e os seus itens de configuração.</a:t>
            </a:r>
          </a:p>
          <a:p>
            <a:pPr>
              <a:spcBef>
                <a:spcPts val="600"/>
              </a:spcBef>
            </a:pPr>
            <a:r>
              <a:rPr lang="pt-BR" altLang="pt-BR" sz="2400" dirty="0"/>
              <a:t>Inclui, entre outros itens de informação:</a:t>
            </a:r>
          </a:p>
          <a:p>
            <a:pPr lvl="1">
              <a:spcBef>
                <a:spcPts val="500"/>
              </a:spcBef>
            </a:pPr>
            <a:r>
              <a:rPr lang="pt-BR" altLang="pt-BR" sz="2000" dirty="0"/>
              <a:t>Registro de documentação das configurações aprovadas: modelo, documentos, código;</a:t>
            </a:r>
          </a:p>
          <a:p>
            <a:pPr lvl="1">
              <a:spcBef>
                <a:spcPts val="500"/>
              </a:spcBef>
            </a:pPr>
            <a:r>
              <a:rPr lang="pt-BR" altLang="pt-BR" sz="2000" i="1" dirty="0"/>
              <a:t>Status</a:t>
            </a:r>
            <a:r>
              <a:rPr lang="pt-BR" altLang="pt-BR" sz="2000" dirty="0"/>
              <a:t> das requisições de mudança;</a:t>
            </a:r>
          </a:p>
          <a:p>
            <a:pPr lvl="1">
              <a:spcBef>
                <a:spcPts val="500"/>
              </a:spcBef>
            </a:pPr>
            <a:r>
              <a:rPr lang="pt-BR" altLang="pt-BR" sz="2000" dirty="0"/>
              <a:t>Informações sobre </a:t>
            </a:r>
            <a:r>
              <a:rPr lang="pt-BR" altLang="pt-BR" sz="2000" i="1" dirty="0"/>
              <a:t>builds</a:t>
            </a:r>
            <a:r>
              <a:rPr lang="pt-BR" altLang="pt-BR" sz="2000" dirty="0"/>
              <a:t> e </a:t>
            </a:r>
            <a:r>
              <a:rPr lang="pt-BR" altLang="pt-BR" sz="2000" i="1" dirty="0"/>
              <a:t>releases</a:t>
            </a:r>
            <a:r>
              <a:rPr lang="pt-BR" altLang="pt-BR" sz="2000" dirty="0"/>
              <a:t>;</a:t>
            </a:r>
          </a:p>
          <a:p>
            <a:pPr lvl="1">
              <a:spcBef>
                <a:spcPts val="500"/>
              </a:spcBef>
            </a:pPr>
            <a:r>
              <a:rPr lang="pt-BR" altLang="pt-BR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58255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Auditoria e Revisões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88426"/>
            <a:ext cx="6719018" cy="3663766"/>
          </a:xfrm>
        </p:spPr>
        <p:txBody>
          <a:bodyPr>
            <a:noAutofit/>
          </a:bodyPr>
          <a:lstStyle/>
          <a:p>
            <a:pPr>
              <a:lnSpc>
                <a:spcPct val="129000"/>
              </a:lnSpc>
              <a:spcBef>
                <a:spcPts val="600"/>
              </a:spcBef>
            </a:pPr>
            <a:r>
              <a:rPr lang="pt-BR" altLang="pt-BR" sz="2400" dirty="0"/>
              <a:t>Tarefas:</a:t>
            </a:r>
          </a:p>
          <a:p>
            <a:pPr lvl="1">
              <a:lnSpc>
                <a:spcPct val="129000"/>
              </a:lnSpc>
              <a:spcBef>
                <a:spcPts val="500"/>
              </a:spcBef>
            </a:pPr>
            <a:r>
              <a:rPr lang="pt-BR" altLang="pt-BR" sz="2000" dirty="0"/>
              <a:t>Verificação funcional, assegurando que a </a:t>
            </a:r>
            <a:r>
              <a:rPr lang="pt-BR" altLang="pt-BR" sz="2200" dirty="0"/>
              <a:t>configuração de referência</a:t>
            </a:r>
            <a:r>
              <a:rPr lang="pt-BR" altLang="pt-BR" sz="2000" dirty="0"/>
              <a:t> cumpre o que foi especificado.</a:t>
            </a:r>
          </a:p>
          <a:p>
            <a:pPr lvl="1">
              <a:lnSpc>
                <a:spcPct val="129000"/>
              </a:lnSpc>
              <a:spcBef>
                <a:spcPts val="500"/>
              </a:spcBef>
            </a:pPr>
            <a:r>
              <a:rPr lang="pt-BR" altLang="pt-BR" sz="2000" dirty="0"/>
              <a:t>Verificação física, assegurando que a </a:t>
            </a:r>
            <a:r>
              <a:rPr lang="pt-BR" altLang="pt-BR" sz="2200" dirty="0"/>
              <a:t>configuração de referência</a:t>
            </a:r>
            <a:r>
              <a:rPr lang="pt-BR" altLang="pt-BR" sz="2000" dirty="0"/>
              <a:t> é completa (todos os itens de configuração especificados).</a:t>
            </a:r>
          </a:p>
          <a:p>
            <a:pPr>
              <a:lnSpc>
                <a:spcPct val="129000"/>
              </a:lnSpc>
              <a:spcBef>
                <a:spcPts val="600"/>
              </a:spcBef>
            </a:pPr>
            <a:r>
              <a:rPr lang="pt-BR" altLang="pt-BR" sz="2400" dirty="0"/>
              <a:t>Auditorias servem para garantir que os procedimentos e padrões foram aplicados.</a:t>
            </a:r>
          </a:p>
        </p:txBody>
      </p:sp>
    </p:spTree>
    <p:extLst>
      <p:ext uri="{BB962C8B-B14F-4D97-AF65-F5344CB8AC3E}">
        <p14:creationId xmlns:p14="http://schemas.microsoft.com/office/powerpoint/2010/main" val="84136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Auditoria e Revisões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88426"/>
            <a:ext cx="6719018" cy="36637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pt-BR" altLang="pt-BR" sz="2400" dirty="0"/>
              <a:t>A auditoria ocorre antes de cada liberação, para verificar a configuração de referência de produto.</a:t>
            </a:r>
          </a:p>
          <a:p>
            <a:pPr>
              <a:lnSpc>
                <a:spcPct val="80000"/>
              </a:lnSpc>
              <a:spcBef>
                <a:spcPts val="700"/>
              </a:spcBef>
              <a:buNone/>
            </a:pPr>
            <a:endParaRPr lang="pt-BR" altLang="pt-BR" sz="2400" dirty="0"/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pt-BR" altLang="pt-BR" sz="2400" dirty="0"/>
              <a:t>Preferencialmente, auditoria deve ser efetuada por auditor externo e isento.</a:t>
            </a:r>
          </a:p>
          <a:p>
            <a:pPr>
              <a:lnSpc>
                <a:spcPct val="80000"/>
              </a:lnSpc>
              <a:spcBef>
                <a:spcPts val="700"/>
              </a:spcBef>
              <a:buNone/>
            </a:pPr>
            <a:endParaRPr lang="pt-BR" altLang="pt-BR" sz="2400" dirty="0"/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pt-BR" altLang="pt-BR" sz="2400" dirty="0"/>
              <a:t>Caso deseje efetuar internamente, a equipe de auditoria deve ser composta por representantes da gerência, garantia de qualidade e do cliente.</a:t>
            </a:r>
          </a:p>
        </p:txBody>
      </p:sp>
    </p:spTree>
    <p:extLst>
      <p:ext uri="{BB962C8B-B14F-4D97-AF65-F5344CB8AC3E}">
        <p14:creationId xmlns:p14="http://schemas.microsoft.com/office/powerpoint/2010/main" val="3880622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Auditoria e Revisões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888426"/>
            <a:ext cx="6719018" cy="3663766"/>
          </a:xfrm>
        </p:spPr>
        <p:txBody>
          <a:bodyPr>
            <a:noAutofit/>
          </a:bodyPr>
          <a:lstStyle/>
          <a:p>
            <a:pPr>
              <a:lnSpc>
                <a:spcPct val="129000"/>
              </a:lnSpc>
              <a:spcBef>
                <a:spcPts val="525"/>
              </a:spcBef>
            </a:pPr>
            <a:r>
              <a:rPr lang="pt-BR" altLang="pt-BR" sz="2000" dirty="0"/>
              <a:t>A auditoria funcional ocorre através da revisão dos planos, dados, metodologia e resultado dos teste, para verificar se são satisfatórios.</a:t>
            </a:r>
          </a:p>
          <a:p>
            <a:pPr>
              <a:lnSpc>
                <a:spcPct val="129000"/>
              </a:lnSpc>
              <a:spcBef>
                <a:spcPts val="525"/>
              </a:spcBef>
            </a:pPr>
            <a:r>
              <a:rPr lang="pt-BR" altLang="pt-BR" sz="2000" dirty="0"/>
              <a:t>A auditoria física examina a estrutura de todos os itens de configuração que compõem a configuração de referência.</a:t>
            </a:r>
          </a:p>
          <a:p>
            <a:pPr>
              <a:lnSpc>
                <a:spcPct val="129000"/>
              </a:lnSpc>
              <a:spcBef>
                <a:spcPts val="525"/>
              </a:spcBef>
            </a:pPr>
            <a:r>
              <a:rPr lang="pt-BR" altLang="pt-BR" sz="2000" dirty="0"/>
              <a:t>A auditoria física é efetuada após a auditoria funcional.</a:t>
            </a:r>
          </a:p>
          <a:p>
            <a:pPr>
              <a:lnSpc>
                <a:spcPct val="129000"/>
              </a:lnSpc>
              <a:spcBef>
                <a:spcPts val="525"/>
              </a:spcBef>
            </a:pPr>
            <a:r>
              <a:rPr lang="pt-BR" altLang="pt-BR" sz="2000" dirty="0"/>
              <a:t>Pode ocorrer auditorias no próprio sistema de GC pelos mantenedores do plano de GC, para verificar se as políticas e procedimentos estão sendo cumpridos.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795836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Dúvidas</a:t>
            </a:r>
            <a:r>
              <a:rPr lang="en-US" dirty="0"/>
              <a:t>?</a:t>
            </a:r>
          </a:p>
        </p:txBody>
      </p:sp>
      <p:pic>
        <p:nvPicPr>
          <p:cNvPr id="23" name="Picture 2" descr="E:\websites\free-power-point-templates\2012\logos.png">
            <a:extLst>
              <a:ext uri="{FF2B5EF4-FFF2-40B4-BE49-F238E27FC236}">
                <a16:creationId xmlns:a16="http://schemas.microsoft.com/office/drawing/2014/main" id="{15FB0557-4E8C-4790-BDC7-24AE3714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6017" y="459394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D2ECA5-BBC3-4A0C-ABC0-25536C51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437691"/>
            <a:ext cx="3368632" cy="35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Ferramentas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4CFC7E7D-27AE-44AF-A4AB-F45A6D51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06" y="1507007"/>
            <a:ext cx="978643" cy="40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id="{4163C91C-4B95-4C3A-8B70-BB8C8D3C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8" y="1450317"/>
            <a:ext cx="705907" cy="95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42A7E0AF-8D22-444C-81B8-CAEDF92F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1" y="1965287"/>
            <a:ext cx="954580" cy="81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11454CF-2DED-41EF-8BD3-739DC5B4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35" y="2432821"/>
            <a:ext cx="707913" cy="62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B6370CDE-22CA-4D35-9604-D22D997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04" y="3666666"/>
            <a:ext cx="1090946" cy="27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227A14E7-6D89-4DA2-96A3-BD76F92E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12" y="3377116"/>
            <a:ext cx="954579" cy="20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5" name="Picture 16">
            <a:extLst>
              <a:ext uri="{FF2B5EF4-FFF2-40B4-BE49-F238E27FC236}">
                <a16:creationId xmlns:a16="http://schemas.microsoft.com/office/drawing/2014/main" id="{6D7CBB4A-85A0-4833-879C-6252EB0A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57" y="2661448"/>
            <a:ext cx="902439" cy="9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6" name="Picture 17">
            <a:extLst>
              <a:ext uri="{FF2B5EF4-FFF2-40B4-BE49-F238E27FC236}">
                <a16:creationId xmlns:a16="http://schemas.microsoft.com/office/drawing/2014/main" id="{73265CF8-D5BF-42DD-A517-31F03C3B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50" y="2643942"/>
            <a:ext cx="765067" cy="57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2954D4B7-B945-4D50-BAC2-2FEF6441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05" y="1469543"/>
            <a:ext cx="773089" cy="2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8" name="Picture 19">
            <a:extLst>
              <a:ext uri="{FF2B5EF4-FFF2-40B4-BE49-F238E27FC236}">
                <a16:creationId xmlns:a16="http://schemas.microsoft.com/office/drawing/2014/main" id="{38DC9778-92E9-41C9-9922-C56588F9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79" y="1411979"/>
            <a:ext cx="397073" cy="39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9" name="Picture 20">
            <a:extLst>
              <a:ext uri="{FF2B5EF4-FFF2-40B4-BE49-F238E27FC236}">
                <a16:creationId xmlns:a16="http://schemas.microsoft.com/office/drawing/2014/main" id="{3C7C4FFB-97BB-44F3-A135-03DDA033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82" y="1898518"/>
            <a:ext cx="1419837" cy="4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0" name="Picture 22">
            <a:extLst>
              <a:ext uri="{FF2B5EF4-FFF2-40B4-BE49-F238E27FC236}">
                <a16:creationId xmlns:a16="http://schemas.microsoft.com/office/drawing/2014/main" id="{263B2388-0B85-48E7-B05F-FD477FF5B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23" y="1894631"/>
            <a:ext cx="1699592" cy="5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" name="Picture 25">
            <a:extLst>
              <a:ext uri="{FF2B5EF4-FFF2-40B4-BE49-F238E27FC236}">
                <a16:creationId xmlns:a16="http://schemas.microsoft.com/office/drawing/2014/main" id="{C32A8D68-F750-47BA-BBA5-7C489A38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138143"/>
            <a:ext cx="1203250" cy="43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2" name="Picture 28">
            <a:extLst>
              <a:ext uri="{FF2B5EF4-FFF2-40B4-BE49-F238E27FC236}">
                <a16:creationId xmlns:a16="http://schemas.microsoft.com/office/drawing/2014/main" id="{711B8D27-0305-4E94-BA8A-6A82C4BD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9" y="3733226"/>
            <a:ext cx="1637425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3" name="Picture 29">
            <a:extLst>
              <a:ext uri="{FF2B5EF4-FFF2-40B4-BE49-F238E27FC236}">
                <a16:creationId xmlns:a16="http://schemas.microsoft.com/office/drawing/2014/main" id="{37253457-F94B-41B9-B1DE-E121D1B4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93" y="3434260"/>
            <a:ext cx="916477" cy="4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4" name="Picture 30">
            <a:extLst>
              <a:ext uri="{FF2B5EF4-FFF2-40B4-BE49-F238E27FC236}">
                <a16:creationId xmlns:a16="http://schemas.microsoft.com/office/drawing/2014/main" id="{0DF452B7-479E-4365-939D-FA839942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23" y="4257151"/>
            <a:ext cx="1127046" cy="31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FEBEB612-7128-4C20-837F-51C464D81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12" y="4056726"/>
            <a:ext cx="763064" cy="22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6" name="Picture 33">
            <a:extLst>
              <a:ext uri="{FF2B5EF4-FFF2-40B4-BE49-F238E27FC236}">
                <a16:creationId xmlns:a16="http://schemas.microsoft.com/office/drawing/2014/main" id="{8B1012D9-FC51-46D1-B639-4BF819F2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92" y="4557513"/>
            <a:ext cx="389051" cy="45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7" name="Picture 35">
            <a:extLst>
              <a:ext uri="{FF2B5EF4-FFF2-40B4-BE49-F238E27FC236}">
                <a16:creationId xmlns:a16="http://schemas.microsoft.com/office/drawing/2014/main" id="{3E2A4FDA-737A-4FD6-91D9-9523D141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72" y="3804538"/>
            <a:ext cx="669810" cy="66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8" name="Picture 37">
            <a:extLst>
              <a:ext uri="{FF2B5EF4-FFF2-40B4-BE49-F238E27FC236}">
                <a16:creationId xmlns:a16="http://schemas.microsoft.com/office/drawing/2014/main" id="{5D2A899F-3E54-4AB7-ACEA-DC0FBE57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44" y="1823065"/>
            <a:ext cx="1601328" cy="159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Motivações para GCS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latin typeface="Calibri" pitchFamily="32" charset="0"/>
              </a:rPr>
              <a:t>Desenvolvimento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iterativo e incremental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2" charset="0"/>
              </a:rPr>
              <a:t> </a:t>
            </a:r>
            <a:r>
              <a:rPr lang="pt-BR" dirty="0">
                <a:latin typeface="Calibri" pitchFamily="32" charset="0"/>
              </a:rPr>
              <a:t>impõe a necessidade do controle de versões de artefatos do software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em desenvolvimento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2" charset="0"/>
              </a:rPr>
              <a:t> </a:t>
            </a:r>
            <a:r>
              <a:rPr lang="pt-BR" dirty="0">
                <a:latin typeface="Calibri" pitchFamily="32" charset="0"/>
              </a:rPr>
              <a:t>e versões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em produção</a:t>
            </a:r>
            <a:r>
              <a:rPr lang="pt-BR" altLang="pt-BR" dirty="0"/>
              <a:t>.</a:t>
            </a:r>
          </a:p>
          <a:p>
            <a:r>
              <a:rPr lang="pt-BR" dirty="0">
                <a:latin typeface="Calibri" pitchFamily="32" charset="0"/>
              </a:rPr>
              <a:t>Desenvolvimento de software concorrente, em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equipe</a:t>
            </a:r>
            <a:r>
              <a:rPr lang="pt-BR" dirty="0">
                <a:latin typeface="Calibri" pitchFamily="32" charset="0"/>
              </a:rPr>
              <a:t>.</a:t>
            </a:r>
            <a:endParaRPr lang="pt-BR" altLang="pt-BR" dirty="0"/>
          </a:p>
          <a:p>
            <a:r>
              <a:rPr lang="pt-BR" dirty="0">
                <a:latin typeface="Calibri" pitchFamily="32" charset="0"/>
              </a:rPr>
              <a:t>Desenvolvimento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distribuído</a:t>
            </a:r>
            <a:r>
              <a:rPr lang="pt-BR" dirty="0">
                <a:latin typeface="Calibri" pitchFamily="32" charset="0"/>
              </a:rPr>
              <a:t>, com equipes geograficamente dispersas.</a:t>
            </a:r>
          </a:p>
          <a:p>
            <a:r>
              <a:rPr lang="pt-BR" dirty="0">
                <a:latin typeface="Calibri" pitchFamily="32" charset="0"/>
              </a:rPr>
              <a:t>Controle sobre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diferentes distribuições do software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2" charset="0"/>
              </a:rPr>
              <a:t> </a:t>
            </a:r>
            <a:r>
              <a:rPr lang="pt-BR" dirty="0">
                <a:latin typeface="Calibri" pitchFamily="32" charset="0"/>
              </a:rPr>
              <a:t>(i.e. </a:t>
            </a:r>
            <a:r>
              <a:rPr lang="pt-BR" i="1" dirty="0">
                <a:latin typeface="Calibri" pitchFamily="32" charset="0"/>
              </a:rPr>
              <a:t>standard, professional, </a:t>
            </a:r>
            <a:r>
              <a:rPr lang="pt-BR" i="1" dirty="0" err="1">
                <a:latin typeface="Calibri" pitchFamily="32" charset="0"/>
              </a:rPr>
              <a:t>enterprise</a:t>
            </a:r>
            <a:r>
              <a:rPr lang="pt-BR" i="1" dirty="0">
                <a:latin typeface="Calibri" pitchFamily="32" charset="0"/>
              </a:rPr>
              <a:t> </a:t>
            </a:r>
            <a:r>
              <a:rPr lang="pt-BR" dirty="0">
                <a:latin typeface="Calibri" pitchFamily="32" charset="0"/>
              </a:rPr>
              <a:t>etc.).</a:t>
            </a:r>
          </a:p>
          <a:p>
            <a:r>
              <a:rPr lang="pt-BR" dirty="0">
                <a:latin typeface="Calibri" pitchFamily="32" charset="0"/>
              </a:rPr>
              <a:t>Melhor controle e acompanhamento das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manutenções</a:t>
            </a:r>
            <a:r>
              <a:rPr lang="pt-BR" dirty="0">
                <a:latin typeface="Calibri" pitchFamily="3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Problemas pela Falta de GCS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5802790" cy="366376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Perda</a:t>
            </a:r>
            <a:r>
              <a:rPr lang="en-US" dirty="0"/>
              <a:t> de Código-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outros </a:t>
            </a:r>
            <a:r>
              <a:rPr lang="en-US" dirty="0" err="1"/>
              <a:t>artefatos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.</a:t>
            </a:r>
          </a:p>
          <a:p>
            <a:r>
              <a:rPr lang="en-US" dirty="0" err="1"/>
              <a:t>Impossibilidade</a:t>
            </a:r>
            <a:r>
              <a:rPr lang="en-US" dirty="0"/>
              <a:t> de </a:t>
            </a:r>
            <a:r>
              <a:rPr lang="en-US" dirty="0" err="1"/>
              <a:t>rastrear</a:t>
            </a:r>
            <a:r>
              <a:rPr lang="en-US" dirty="0"/>
              <a:t> </a:t>
            </a:r>
            <a:r>
              <a:rPr lang="en-US" dirty="0" err="1"/>
              <a:t>evoluções</a:t>
            </a:r>
            <a:r>
              <a:rPr lang="en-US" dirty="0"/>
              <a:t>, </a:t>
            </a:r>
            <a:r>
              <a:rPr lang="en-US" dirty="0" err="1"/>
              <a:t>correções</a:t>
            </a:r>
            <a:r>
              <a:rPr lang="en-US" dirty="0"/>
              <a:t> e </a:t>
            </a:r>
            <a:r>
              <a:rPr lang="en-US" dirty="0" err="1"/>
              <a:t>adaptações</a:t>
            </a:r>
            <a:r>
              <a:rPr lang="en-US" dirty="0"/>
              <a:t> do software.</a:t>
            </a:r>
          </a:p>
          <a:p>
            <a:r>
              <a:rPr lang="en-US" dirty="0" err="1"/>
              <a:t>Impossibilidade</a:t>
            </a:r>
            <a:r>
              <a:rPr lang="en-US" dirty="0"/>
              <a:t> de se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Quem</a:t>
            </a:r>
            <a:r>
              <a:rPr lang="en-US" dirty="0"/>
              <a:t>,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Porque</a:t>
            </a:r>
            <a:r>
              <a:rPr lang="en-US" dirty="0"/>
              <a:t> e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modificação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efetuada</a:t>
            </a:r>
            <a:r>
              <a:rPr lang="en-US" dirty="0"/>
              <a:t>.</a:t>
            </a:r>
          </a:p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 e Código-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.</a:t>
            </a:r>
          </a:p>
          <a:p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sincronizar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equipe</a:t>
            </a:r>
            <a:r>
              <a:rPr lang="en-US" dirty="0"/>
              <a:t>.</a:t>
            </a:r>
          </a:p>
          <a:p>
            <a:r>
              <a:rPr lang="en-US" dirty="0" err="1"/>
              <a:t>Dificuldade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se </a:t>
            </a:r>
            <a:r>
              <a:rPr lang="en-US" dirty="0" err="1"/>
              <a:t>retornar</a:t>
            </a:r>
            <a:r>
              <a:rPr lang="en-US" dirty="0"/>
              <a:t> o </a:t>
            </a:r>
            <a:r>
              <a:rPr lang="en-US" dirty="0" err="1"/>
              <a:t>produto</a:t>
            </a:r>
            <a:r>
              <a:rPr lang="en-US" dirty="0"/>
              <a:t> a um </a:t>
            </a:r>
            <a:r>
              <a:rPr lang="en-US" dirty="0" err="1"/>
              <a:t>estado</a:t>
            </a:r>
            <a:r>
              <a:rPr lang="en-US" dirty="0"/>
              <a:t> anterior.</a:t>
            </a:r>
          </a:p>
          <a:p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A4449AE-680A-4CBD-8E44-D820F33D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3644707"/>
            <a:ext cx="1488698" cy="125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6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2266340"/>
            <a:ext cx="809336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Conceitos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Definição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5802790" cy="3663766"/>
          </a:xfrm>
        </p:spPr>
        <p:txBody>
          <a:bodyPr>
            <a:normAutofit fontScale="85000" lnSpcReduction="20000"/>
          </a:bodyPr>
          <a:lstStyle/>
          <a:p>
            <a:r>
              <a:rPr lang="pt-BR" sz="30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Gerência de Configuração:</a:t>
            </a:r>
            <a:r>
              <a:rPr lang="pt-BR" sz="3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 </a:t>
            </a:r>
            <a:r>
              <a:rPr lang="pt-BR" i="1" dirty="0">
                <a:latin typeface="Calibri" pitchFamily="32" charset="0"/>
              </a:rPr>
              <a:t>“Disciplina aplicando direcionamento técnico e administrativo para identificar e documentar as características físicas e funcionais de um item de configuração, controlar as modificações sobre estas características, gravar e relatar o processamento da mudança e o status da sua implementação, e verificar a sua adequação aos requisitos especificados.” [IEEE]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Conceitos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044701"/>
            <a:ext cx="5802790" cy="3663766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Plano de Gerência de Configuração: </a:t>
            </a:r>
            <a:r>
              <a:rPr lang="en-US" dirty="0" err="1"/>
              <a:t>Documento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a GC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;</a:t>
            </a:r>
          </a:p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Repositórios: </a:t>
            </a:r>
            <a:r>
              <a:rPr lang="en-US" dirty="0"/>
              <a:t>Banco de dados de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r>
              <a:rPr lang="en-US" dirty="0"/>
              <a:t> sob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;</a:t>
            </a:r>
          </a:p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Baselines: </a:t>
            </a:r>
            <a:r>
              <a:rPr lang="en-US" dirty="0" err="1"/>
              <a:t>Marcações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determinados</a:t>
            </a:r>
            <a:r>
              <a:rPr lang="en-US" dirty="0"/>
              <a:t> </a:t>
            </a:r>
            <a:r>
              <a:rPr lang="en-US" dirty="0" err="1"/>
              <a:t>momentos</a:t>
            </a:r>
            <a:r>
              <a:rPr lang="en-US" dirty="0"/>
              <a:t>;</a:t>
            </a:r>
          </a:p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Item de Configuração: </a:t>
            </a:r>
            <a:r>
              <a:rPr lang="en-US" dirty="0" err="1"/>
              <a:t>Agregação</a:t>
            </a:r>
            <a:r>
              <a:rPr lang="en-US" dirty="0"/>
              <a:t> de hardware e/</a:t>
            </a:r>
            <a:r>
              <a:rPr lang="en-US" dirty="0" err="1"/>
              <a:t>ou</a:t>
            </a:r>
            <a:r>
              <a:rPr lang="en-US" dirty="0"/>
              <a:t> software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passível</a:t>
            </a:r>
            <a:r>
              <a:rPr lang="en-US" dirty="0"/>
              <a:t> de GC e </a:t>
            </a:r>
            <a:r>
              <a:rPr lang="en-US" dirty="0" err="1"/>
              <a:t>tratado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único</a:t>
            </a:r>
            <a:r>
              <a:rPr lang="en-US" dirty="0"/>
              <a:t> (ex.: </a:t>
            </a:r>
            <a:r>
              <a:rPr lang="en-US" dirty="0" err="1"/>
              <a:t>plano</a:t>
            </a:r>
            <a:r>
              <a:rPr lang="en-US" dirty="0"/>
              <a:t> de GC, </a:t>
            </a:r>
            <a:r>
              <a:rPr lang="en-US" dirty="0" err="1"/>
              <a:t>requisitos</a:t>
            </a:r>
            <a:r>
              <a:rPr lang="en-US" dirty="0"/>
              <a:t>, </a:t>
            </a:r>
            <a:r>
              <a:rPr lang="en-US" dirty="0" err="1"/>
              <a:t>modelos</a:t>
            </a:r>
            <a:r>
              <a:rPr lang="en-US" dirty="0"/>
              <a:t>, Código-</a:t>
            </a:r>
            <a:r>
              <a:rPr lang="en-US" dirty="0" err="1"/>
              <a:t>fonte</a:t>
            </a:r>
            <a:r>
              <a:rPr lang="en-US" dirty="0"/>
              <a:t>, </a:t>
            </a:r>
            <a:r>
              <a:rPr lang="en-US" dirty="0" err="1"/>
              <a:t>casos</a:t>
            </a:r>
            <a:r>
              <a:rPr lang="en-US" dirty="0"/>
              <a:t> de testes,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</a:rPr>
              <a:t>Versões: </a:t>
            </a:r>
            <a:r>
              <a:rPr lang="en-US" dirty="0" err="1"/>
              <a:t>Instância</a:t>
            </a:r>
            <a:r>
              <a:rPr lang="en-US" dirty="0"/>
              <a:t> de um </a:t>
            </a:r>
            <a:r>
              <a:rPr lang="en-US" dirty="0" err="1"/>
              <a:t>mesmo</a:t>
            </a:r>
            <a:r>
              <a:rPr lang="en-US" dirty="0"/>
              <a:t> item de </a:t>
            </a:r>
            <a:r>
              <a:rPr lang="en-US" dirty="0" err="1"/>
              <a:t>configuração</a:t>
            </a:r>
            <a:r>
              <a:rPr lang="en-US" dirty="0"/>
              <a:t> que </a:t>
            </a:r>
            <a:r>
              <a:rPr lang="en-US" dirty="0" err="1"/>
              <a:t>diferem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(</a:t>
            </a:r>
            <a:r>
              <a:rPr lang="en-US" dirty="0" err="1"/>
              <a:t>sinônimo</a:t>
            </a:r>
            <a:r>
              <a:rPr lang="en-US" dirty="0"/>
              <a:t>: </a:t>
            </a:r>
            <a:r>
              <a:rPr lang="en-US" dirty="0" err="1"/>
              <a:t>revisões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2336</Words>
  <Application>Microsoft Office PowerPoint</Application>
  <PresentationFormat>Apresentação na tela (16:9)</PresentationFormat>
  <Paragraphs>219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Droid Sans Fallback</vt:lpstr>
      <vt:lpstr>Tahoma</vt:lpstr>
      <vt:lpstr>Times New Roman</vt:lpstr>
      <vt:lpstr>Office Theme</vt:lpstr>
      <vt:lpstr>Gerência de Configuração de Software</vt:lpstr>
      <vt:lpstr>Agenda</vt:lpstr>
      <vt:lpstr>Do ínicio… Problemática…</vt:lpstr>
      <vt:lpstr>Ferramentas</vt:lpstr>
      <vt:lpstr>Motivações para GCS</vt:lpstr>
      <vt:lpstr>Problemas pela Falta de GCS</vt:lpstr>
      <vt:lpstr>Conceitos</vt:lpstr>
      <vt:lpstr>Definição</vt:lpstr>
      <vt:lpstr>Conceitos</vt:lpstr>
      <vt:lpstr>Plano de Gerência de Configuração</vt:lpstr>
      <vt:lpstr>Plano de Gerência de Configuração</vt:lpstr>
      <vt:lpstr>Repositórios e Baselines</vt:lpstr>
      <vt:lpstr>Baseline (Configuração de Referência)</vt:lpstr>
      <vt:lpstr>Quando estabelecer Baselines?</vt:lpstr>
      <vt:lpstr>Quando estabelecer Baselines?</vt:lpstr>
      <vt:lpstr>Check-in e Checkout</vt:lpstr>
      <vt:lpstr>Versões, Variantes e Releases</vt:lpstr>
      <vt:lpstr>Paralelismo e Ramificação - Branching</vt:lpstr>
      <vt:lpstr>Paralelismo e Ramificação - Branching</vt:lpstr>
      <vt:lpstr>Outros conceitos Importantes</vt:lpstr>
      <vt:lpstr>Outros conceitos Importantes</vt:lpstr>
      <vt:lpstr>Outros conceitos Importantes - Deltas</vt:lpstr>
      <vt:lpstr>Outros conceitos Importantes - Deltas</vt:lpstr>
      <vt:lpstr>Deltas</vt:lpstr>
      <vt:lpstr>Deltas – Forward e Reverse</vt:lpstr>
      <vt:lpstr>Deltas - Considerações</vt:lpstr>
      <vt:lpstr>Atividades</vt:lpstr>
      <vt:lpstr>Identificação da Configuração</vt:lpstr>
      <vt:lpstr>Identificação da Configuração</vt:lpstr>
      <vt:lpstr>Identificação da Configuração</vt:lpstr>
      <vt:lpstr>Controle da Configuração</vt:lpstr>
      <vt:lpstr>Controle da Configuração – Análise de Impacto</vt:lpstr>
      <vt:lpstr>Controle da Configuração – Implementação da Modificação</vt:lpstr>
      <vt:lpstr>Relato de Status (Status Accounting)</vt:lpstr>
      <vt:lpstr>Auditoria e Revisões</vt:lpstr>
      <vt:lpstr>Auditoria e Revisões</vt:lpstr>
      <vt:lpstr>Auditoria e Revisões</vt:lpstr>
      <vt:lpstr>Dúvidas?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Netto Cavalcanti</cp:lastModifiedBy>
  <cp:revision>157</cp:revision>
  <dcterms:created xsi:type="dcterms:W3CDTF">2013-08-21T19:17:07Z</dcterms:created>
  <dcterms:modified xsi:type="dcterms:W3CDTF">2018-06-06T22:22:19Z</dcterms:modified>
</cp:coreProperties>
</file>