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308" r:id="rId5"/>
    <p:sldId id="257" r:id="rId6"/>
    <p:sldId id="261" r:id="rId7"/>
    <p:sldId id="262" r:id="rId8"/>
    <p:sldId id="260" r:id="rId9"/>
    <p:sldId id="263" r:id="rId10"/>
    <p:sldId id="266" r:id="rId11"/>
    <p:sldId id="265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6" r:id="rId30"/>
    <p:sldId id="284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7" r:id="rId48"/>
    <p:sldId id="305" r:id="rId49"/>
    <p:sldId id="306" r:id="rId5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E31E"/>
    <a:srgbClr val="422C16"/>
    <a:srgbClr val="0C788E"/>
    <a:srgbClr val="006666"/>
    <a:srgbClr val="0099CC"/>
    <a:srgbClr val="660066"/>
    <a:srgbClr val="660033"/>
    <a:srgbClr val="33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52" autoAdjust="0"/>
  </p:normalViewPr>
  <p:slideViewPr>
    <p:cSldViewPr>
      <p:cViewPr varScale="1">
        <p:scale>
          <a:sx n="69" d="100"/>
          <a:sy n="69" d="100"/>
        </p:scale>
        <p:origin x="14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1AFA-7441-4894-B103-B1128DC1201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D0F43-FC00-446F-8305-8AB25911B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55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8254D670-1039-4320-B7B3-71DBB2D59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19BED613-2F2A-439B-98A9-3A17F25BCC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A724AAE6-82FB-42B2-8814-118BEB9E2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8787102-183D-4023-9926-883DFAEAD039}" type="slidenum">
              <a:rPr lang="zh-TW" altLang="en-US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17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16DB8-57F5-4A9F-95A4-FB8C253CC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B3407A-B741-4E79-9453-1019EF0F1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163D9-088D-4972-B9D2-5F084BB7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2FD76-2452-4A58-8669-0FCEE6CA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5EFB4-8DF7-48B4-A391-F90CD303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363BF-DCDD-4D88-8861-16EF60718EB7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123940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90B0F-8A3A-4E57-B657-F231BCF2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AE876E-51DE-4148-AA55-863390CB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F37A8-8767-4B52-A197-9CE0A95F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31515F-97C0-4ECB-B351-7D0585C8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4336C-9C9E-4A11-A61E-D1B7F54B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A8B7-3771-4524-B02F-BBE485E581A3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35356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BBB6B-65BD-49B5-947B-88A8B5C0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928C2C-2987-422F-964F-D9EFB9A1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5CB70-5E8E-44EA-A7F1-8F02702C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BC562-8D4E-4BCB-8C43-4631BD78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88436-EF94-4B8F-8AE2-3F3965F8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13A12-994B-4A1D-918C-2A6E560BE157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29779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1DF5-ACD5-49C4-B026-15BE28D1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EFF4B-C025-420A-A9B1-BA1AB526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38064-991C-4B2E-8269-3105B5DF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8E01A-8593-4F50-991E-4A4AD339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C9E506-2A54-4230-93FA-609EFA76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76D1E-32C9-4798-B3A7-A2282FCBBCED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156643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2CF8B-7F17-4273-B732-6C5C15FF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CC9D80-A6F9-4EBB-8893-DBE811E4D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4E7DE3-5771-4094-86E4-B431304E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B163B-D856-4374-AA86-3D152FB4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2355EB-9779-449A-8205-EACE459A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5EDC5-0510-407C-A09F-0615D7754186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17583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0FE35-9665-4D2F-9D4B-728E8F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4895-8AB9-4F8F-8BF7-880E876BC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EFF498-17C7-4E71-9958-AE17A406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DB45B-A194-43DD-92F0-B1C7C853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EF2348-77AA-418E-A391-85264917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6D06E9-8287-4DB2-B334-355D7AB0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1C8D1-8AE7-4154-9DBE-FED3F0CA864C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37486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792D5-FC34-4AC9-BEB1-4E6FCD83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DBFD6-B9D6-4E93-82C1-821BDB83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1479CC-8D47-4A74-8591-F187D4F7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AB00C4-911A-4231-8C90-F8294AA83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36A748-A10E-42FF-8DB5-F55BF4DCE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0B1384-C578-4349-841D-42EE456C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CC2B72-9F37-46B7-9184-C0B64B98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D8F23C-52EE-41B1-91A9-47806A75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48686-A04D-4468-BBDA-04BB5778E680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215548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88DF4-AAD8-4B8C-83AB-0F182C7A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C319B2-4B70-4952-B56B-5033520C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FE5183-C382-4EE6-B486-697A0A22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30F34-4BE6-434F-82D5-C00ED8A0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A08F-F16B-4793-AE16-A20060FF6551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13164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22058-58C5-41E5-A10A-FF756A49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76E8FD-057C-419B-A020-9524D5D0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588B12-1AD6-49EF-B745-C92D7B37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EEB8F-DB74-4965-B13A-04803F425F06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20091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B667F-82FD-4AD1-8CE1-9755FDBB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28EEF-8956-41B5-9B61-58C0FA3B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58C7E9-4FE2-4577-9878-8596DC8F9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AA39D4-B708-4110-9BAC-65F91A69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38F11F-374B-4D18-B928-D80EF905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7A6F9D-5AA9-41A0-8AFD-3ED2D083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E275E-2538-4709-B9C8-2C000BA622E4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29823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97780-2CE4-409F-8C11-19791F5F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637326-D364-4C28-AF99-F935DCD34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7E95DA-185A-4980-B13E-A35ECCEE4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90BF0C-554C-4D56-93BE-1A86CCD6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9995C3-41C7-4E8E-9E92-5F10C54C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0CC1F8-4967-4E5B-B35E-D6140875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F2ECF-754B-48CC-96D4-C4635182AEBE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110669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2FFDDD-557F-4936-9AC3-8865A325C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pt-B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BA53B5A-1E96-4E52-8164-DE1957F07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pt-BR"/>
              <a:t>Haga clic para modificar el estilo de texto del patrón</a:t>
            </a:r>
          </a:p>
          <a:p>
            <a:pPr lvl="1"/>
            <a:r>
              <a:rPr lang="es-ES" altLang="pt-BR"/>
              <a:t>Segundo nivel</a:t>
            </a:r>
          </a:p>
          <a:p>
            <a:pPr lvl="2"/>
            <a:r>
              <a:rPr lang="es-ES" altLang="pt-BR"/>
              <a:t>Tercer nivel</a:t>
            </a:r>
          </a:p>
          <a:p>
            <a:pPr lvl="3"/>
            <a:r>
              <a:rPr lang="es-ES" altLang="pt-BR"/>
              <a:t>Cuarto nivel</a:t>
            </a:r>
          </a:p>
          <a:p>
            <a:pPr lvl="4"/>
            <a:r>
              <a:rPr lang="es-ES" altLang="pt-B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AB4BE77-104D-4240-8DA0-97815D94A7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7535DCC-C29D-4116-B211-0133871C70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343206-0BA3-4DB3-A882-2B69CED7F7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E12E77-C1EB-400C-8AC2-2F394C92DE39}" type="slidenum">
              <a:rPr lang="es-ES" altLang="pt-BR"/>
              <a:pPr/>
              <a:t>‹nº›</a:t>
            </a:fld>
            <a:endParaRPr lang="es-E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B0CB28-4445-4282-BC0F-DB6199FEA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653136"/>
            <a:ext cx="4916949" cy="20528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Repositório Centralizado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94EC44-7FB0-4C9E-8396-AA463728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009775"/>
            <a:ext cx="3800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Repositório Distribuído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Servidor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autoritário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apenas</a:t>
            </a:r>
            <a:r>
              <a:rPr lang="en-US" altLang="zh-TW" sz="2800" dirty="0">
                <a:solidFill>
                  <a:schemeClr val="bg1"/>
                </a:solidFill>
              </a:rPr>
              <a:t> por </a:t>
            </a:r>
            <a:r>
              <a:rPr lang="en-US" altLang="zh-TW" sz="2800" dirty="0" err="1">
                <a:solidFill>
                  <a:schemeClr val="bg1"/>
                </a:solidFill>
              </a:rPr>
              <a:t>convenção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Todo</a:t>
            </a:r>
            <a:r>
              <a:rPr lang="en-US" altLang="zh-TW" sz="2800" dirty="0">
                <a:solidFill>
                  <a:schemeClr val="bg1"/>
                </a:solidFill>
              </a:rPr>
              <a:t> checkout local é um </a:t>
            </a:r>
            <a:r>
              <a:rPr lang="en-US" altLang="zh-TW" sz="2800" dirty="0" err="1">
                <a:solidFill>
                  <a:schemeClr val="bg1"/>
                </a:solidFill>
              </a:rPr>
              <a:t>repositório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Usa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controle</a:t>
            </a:r>
            <a:r>
              <a:rPr lang="en-US" altLang="zh-TW" sz="2800" dirty="0">
                <a:solidFill>
                  <a:schemeClr val="bg1"/>
                </a:solidFill>
              </a:rPr>
              <a:t> de </a:t>
            </a:r>
            <a:r>
              <a:rPr lang="en-US" altLang="zh-TW" sz="2800" dirty="0" err="1">
                <a:solidFill>
                  <a:schemeClr val="bg1"/>
                </a:solidFill>
              </a:rPr>
              <a:t>versão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mesmo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quando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desvinculado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Backups </a:t>
            </a:r>
            <a:r>
              <a:rPr lang="en-US" altLang="zh-TW" sz="2800" dirty="0" err="1">
                <a:solidFill>
                  <a:schemeClr val="bg1"/>
                </a:solidFill>
              </a:rPr>
              <a:t>são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triviais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Outros </a:t>
            </a:r>
            <a:r>
              <a:rPr lang="en-US" altLang="zh-TW" dirty="0" err="1">
                <a:solidFill>
                  <a:schemeClr val="bg1"/>
                </a:solidFill>
              </a:rPr>
              <a:t>sistemas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ditribuídos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Mercurial</a:t>
            </a:r>
          </a:p>
          <a:p>
            <a:pPr lvl="1"/>
            <a:r>
              <a:rPr lang="en-US" altLang="zh-TW" dirty="0" err="1">
                <a:solidFill>
                  <a:schemeClr val="bg1"/>
                </a:solidFill>
              </a:rPr>
              <a:t>BitKeeper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en-US" altLang="zh-TW" dirty="0" err="1">
                <a:solidFill>
                  <a:schemeClr val="bg1"/>
                </a:solidFill>
              </a:rPr>
              <a:t>Darcs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Bazaar</a:t>
            </a:r>
            <a:endParaRPr lang="en-US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0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Repositório Distribuído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744E88-0497-4416-9C6D-56C7A082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700808"/>
            <a:ext cx="4314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2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GIT? Porquê?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Resiliência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Facilidade</a:t>
            </a:r>
            <a:r>
              <a:rPr lang="en-US" altLang="zh-TW" sz="2000" dirty="0">
                <a:solidFill>
                  <a:schemeClr val="bg1"/>
                </a:solidFill>
              </a:rPr>
              <a:t> de </a:t>
            </a:r>
            <a:r>
              <a:rPr lang="en-US" altLang="zh-TW" sz="2000" dirty="0" err="1">
                <a:solidFill>
                  <a:schemeClr val="bg1"/>
                </a:solidFill>
              </a:rPr>
              <a:t>sincronizar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os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vários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repositórios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Velocidade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Operações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muito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mais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rápidas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comparadas</a:t>
            </a:r>
            <a:r>
              <a:rPr lang="en-US" altLang="zh-TW" sz="2000" dirty="0">
                <a:solidFill>
                  <a:schemeClr val="bg1"/>
                </a:solidFill>
              </a:rPr>
              <a:t> com outros </a:t>
            </a:r>
            <a:r>
              <a:rPr lang="en-US" altLang="zh-TW" sz="2000" dirty="0" err="1">
                <a:solidFill>
                  <a:schemeClr val="bg1"/>
                </a:solidFill>
              </a:rPr>
              <a:t>sistemas</a:t>
            </a:r>
            <a:r>
              <a:rPr lang="en-US" altLang="zh-TW" sz="2000" dirty="0">
                <a:solidFill>
                  <a:schemeClr val="bg1"/>
                </a:solidFill>
              </a:rPr>
              <a:t> de </a:t>
            </a:r>
            <a:r>
              <a:rPr lang="en-US" altLang="zh-TW" sz="2000" dirty="0" err="1">
                <a:solidFill>
                  <a:schemeClr val="bg1"/>
                </a:solidFill>
              </a:rPr>
              <a:t>controle</a:t>
            </a:r>
            <a:r>
              <a:rPr lang="en-US" altLang="zh-TW" sz="2000" dirty="0">
                <a:solidFill>
                  <a:schemeClr val="bg1"/>
                </a:solidFill>
              </a:rPr>
              <a:t> de </a:t>
            </a:r>
            <a:r>
              <a:rPr lang="en-US" altLang="zh-TW" sz="2000" dirty="0" err="1">
                <a:solidFill>
                  <a:schemeClr val="bg1"/>
                </a:solidFill>
              </a:rPr>
              <a:t>Versão</a:t>
            </a:r>
            <a:r>
              <a:rPr lang="en-US" altLang="zh-TW" sz="2000" dirty="0">
                <a:solidFill>
                  <a:schemeClr val="bg1"/>
                </a:solidFill>
              </a:rPr>
              <a:t> (Por </a:t>
            </a:r>
            <a:r>
              <a:rPr lang="en-US" altLang="zh-TW" sz="2000" dirty="0" err="1">
                <a:solidFill>
                  <a:schemeClr val="bg1"/>
                </a:solidFill>
              </a:rPr>
              <a:t>exemplo</a:t>
            </a:r>
            <a:r>
              <a:rPr lang="en-US" altLang="zh-TW" sz="2000" dirty="0">
                <a:solidFill>
                  <a:schemeClr val="bg1"/>
                </a:solidFill>
              </a:rPr>
              <a:t> CVS e SVN)</a:t>
            </a:r>
          </a:p>
          <a:p>
            <a:pPr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Espaço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em</a:t>
            </a:r>
            <a:r>
              <a:rPr lang="en-US" altLang="zh-TW" sz="2400" dirty="0">
                <a:solidFill>
                  <a:schemeClr val="bg1"/>
                </a:solidFill>
              </a:rPr>
              <a:t> disco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Compressão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pode</a:t>
            </a:r>
            <a:r>
              <a:rPr lang="en-US" altLang="zh-TW" sz="2000" dirty="0">
                <a:solidFill>
                  <a:schemeClr val="bg1"/>
                </a:solidFill>
              </a:rPr>
              <a:t> ser </a:t>
            </a:r>
            <a:r>
              <a:rPr lang="en-US" altLang="zh-TW" sz="2000" dirty="0" err="1">
                <a:solidFill>
                  <a:schemeClr val="bg1"/>
                </a:solidFill>
              </a:rPr>
              <a:t>feita</a:t>
            </a:r>
            <a:r>
              <a:rPr lang="en-US" altLang="zh-TW" sz="2000" dirty="0">
                <a:solidFill>
                  <a:schemeClr val="bg1"/>
                </a:solidFill>
              </a:rPr>
              <a:t> por </a:t>
            </a:r>
            <a:r>
              <a:rPr lang="en-US" altLang="zh-TW" sz="2000" dirty="0" err="1">
                <a:solidFill>
                  <a:schemeClr val="bg1"/>
                </a:solidFill>
              </a:rPr>
              <a:t>repositório</a:t>
            </a:r>
            <a:r>
              <a:rPr lang="en-US" altLang="zh-TW" sz="2000" dirty="0">
                <a:solidFill>
                  <a:schemeClr val="bg1"/>
                </a:solidFill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</a:rPr>
              <a:t>não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apenas</a:t>
            </a:r>
            <a:r>
              <a:rPr lang="en-US" altLang="zh-TW" sz="2000" dirty="0">
                <a:solidFill>
                  <a:schemeClr val="bg1"/>
                </a:solidFill>
              </a:rPr>
              <a:t> por </a:t>
            </a:r>
            <a:r>
              <a:rPr lang="en-US" altLang="zh-TW" sz="2000" dirty="0" err="1">
                <a:solidFill>
                  <a:schemeClr val="bg1"/>
                </a:solidFill>
              </a:rPr>
              <a:t>arquivos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Minimiza</a:t>
            </a:r>
            <a:r>
              <a:rPr lang="en-US" altLang="zh-TW" sz="2000" dirty="0">
                <a:solidFill>
                  <a:schemeClr val="bg1"/>
                </a:solidFill>
              </a:rPr>
              <a:t> o </a:t>
            </a:r>
            <a:r>
              <a:rPr lang="en-US" altLang="zh-TW" sz="2000" dirty="0" err="1">
                <a:solidFill>
                  <a:schemeClr val="bg1"/>
                </a:solidFill>
              </a:rPr>
              <a:t>tamanho</a:t>
            </a:r>
            <a:r>
              <a:rPr lang="en-US" altLang="zh-TW" sz="2000" dirty="0">
                <a:solidFill>
                  <a:schemeClr val="bg1"/>
                </a:solidFill>
              </a:rPr>
              <a:t> local </a:t>
            </a:r>
            <a:r>
              <a:rPr lang="en-US" altLang="zh-TW" sz="2000" dirty="0" err="1">
                <a:solidFill>
                  <a:schemeClr val="bg1"/>
                </a:solidFill>
              </a:rPr>
              <a:t>bem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como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os</a:t>
            </a:r>
            <a:r>
              <a:rPr lang="en-US" altLang="zh-TW" sz="2000" dirty="0">
                <a:solidFill>
                  <a:schemeClr val="bg1"/>
                </a:solidFill>
              </a:rPr>
              <a:t> dados </a:t>
            </a:r>
            <a:r>
              <a:rPr lang="en-US" altLang="zh-TW" sz="2000" dirty="0" err="1">
                <a:solidFill>
                  <a:schemeClr val="bg1"/>
                </a:solidFill>
              </a:rPr>
              <a:t>transferidos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em</a:t>
            </a:r>
            <a:r>
              <a:rPr lang="en-US" altLang="zh-TW" sz="2000" dirty="0">
                <a:solidFill>
                  <a:schemeClr val="bg1"/>
                </a:solidFill>
              </a:rPr>
              <a:t> push/pull</a:t>
            </a:r>
          </a:p>
          <a:p>
            <a:pPr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Simplicidade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Possui</a:t>
            </a:r>
            <a:r>
              <a:rPr lang="en-US" altLang="zh-TW" sz="2000" dirty="0">
                <a:solidFill>
                  <a:schemeClr val="bg1"/>
                </a:solidFill>
              </a:rPr>
              <a:t> um </a:t>
            </a:r>
            <a:r>
              <a:rPr lang="en-US" altLang="zh-TW" sz="2000" dirty="0" err="1">
                <a:solidFill>
                  <a:schemeClr val="bg1"/>
                </a:solidFill>
              </a:rPr>
              <a:t>modelo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bem</a:t>
            </a:r>
            <a:r>
              <a:rPr lang="en-US" altLang="zh-TW" sz="2000" dirty="0">
                <a:solidFill>
                  <a:schemeClr val="bg1"/>
                </a:solidFill>
              </a:rPr>
              <a:t> simples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Grande </a:t>
            </a:r>
            <a:r>
              <a:rPr lang="en-US" altLang="zh-TW" sz="2400" dirty="0" err="1">
                <a:solidFill>
                  <a:schemeClr val="bg1"/>
                </a:solidFill>
              </a:rPr>
              <a:t>comunidade</a:t>
            </a:r>
            <a:r>
              <a:rPr lang="en-US" altLang="zh-TW" sz="2400" dirty="0">
                <a:solidFill>
                  <a:schemeClr val="bg1"/>
                </a:solidFill>
              </a:rPr>
              <a:t> e </a:t>
            </a:r>
            <a:r>
              <a:rPr lang="en-US" altLang="zh-TW" sz="2400" dirty="0" err="1">
                <a:solidFill>
                  <a:schemeClr val="bg1"/>
                </a:solidFill>
              </a:rPr>
              <a:t>várias</a:t>
            </a:r>
            <a:r>
              <a:rPr lang="en-US" altLang="zh-TW" sz="2400" dirty="0">
                <a:solidFill>
                  <a:schemeClr val="bg1"/>
                </a:solidFill>
              </a:rPr>
              <a:t> ferramentas </a:t>
            </a:r>
            <a:r>
              <a:rPr lang="en-US" altLang="zh-TW" sz="2400" dirty="0" err="1">
                <a:solidFill>
                  <a:schemeClr val="bg1"/>
                </a:solidFill>
              </a:rPr>
              <a:t>robustas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37974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Snapshot </a:t>
            </a:r>
            <a:r>
              <a:rPr lang="pt-BR" altLang="pt-BR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Storage</a:t>
            </a:r>
            <a:endParaRPr lang="pt-BR" altLang="pt-BR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Git </a:t>
            </a:r>
            <a:r>
              <a:rPr lang="en-US" altLang="zh-TW" sz="2800" dirty="0" err="1">
                <a:solidFill>
                  <a:schemeClr val="bg1"/>
                </a:solidFill>
              </a:rPr>
              <a:t>mantém</a:t>
            </a:r>
            <a:r>
              <a:rPr lang="en-US" altLang="zh-TW" sz="2800" dirty="0">
                <a:solidFill>
                  <a:schemeClr val="bg1"/>
                </a:solidFill>
              </a:rPr>
              <a:t> "snapshots" de </a:t>
            </a:r>
            <a:r>
              <a:rPr lang="en-US" altLang="zh-TW" sz="2800" dirty="0" err="1">
                <a:solidFill>
                  <a:schemeClr val="bg1"/>
                </a:solidFill>
              </a:rPr>
              <a:t>todo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estado</a:t>
            </a:r>
            <a:r>
              <a:rPr lang="en-US" altLang="zh-TW" sz="2800" dirty="0">
                <a:solidFill>
                  <a:schemeClr val="bg1"/>
                </a:solidFill>
              </a:rPr>
              <a:t> do </a:t>
            </a:r>
            <a:r>
              <a:rPr lang="en-US" altLang="zh-TW" sz="2800" dirty="0" err="1">
                <a:solidFill>
                  <a:schemeClr val="bg1"/>
                </a:solidFill>
              </a:rPr>
              <a:t>projeto</a:t>
            </a:r>
            <a:r>
              <a:rPr lang="en-US" altLang="zh-TW" sz="2800" dirty="0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Cada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versão</a:t>
            </a:r>
            <a:r>
              <a:rPr lang="en-US" altLang="zh-TW" sz="2400" dirty="0">
                <a:solidFill>
                  <a:schemeClr val="bg1"/>
                </a:solidFill>
              </a:rPr>
              <a:t> de </a:t>
            </a:r>
            <a:r>
              <a:rPr lang="en-US" altLang="zh-TW" sz="2400" dirty="0" err="1">
                <a:solidFill>
                  <a:schemeClr val="bg1"/>
                </a:solidFill>
              </a:rPr>
              <a:t>checkin</a:t>
            </a:r>
            <a:r>
              <a:rPr lang="en-US" altLang="zh-TW" sz="2400" dirty="0">
                <a:solidFill>
                  <a:schemeClr val="bg1"/>
                </a:solidFill>
              </a:rPr>
              <a:t> do Código </a:t>
            </a:r>
            <a:r>
              <a:rPr lang="en-US" altLang="zh-TW" sz="2400" dirty="0" err="1">
                <a:solidFill>
                  <a:schemeClr val="bg1"/>
                </a:solidFill>
              </a:rPr>
              <a:t>como</a:t>
            </a:r>
            <a:r>
              <a:rPr lang="en-US" altLang="zh-TW" sz="2400" dirty="0">
                <a:solidFill>
                  <a:schemeClr val="bg1"/>
                </a:solidFill>
              </a:rPr>
              <a:t> um </a:t>
            </a:r>
            <a:r>
              <a:rPr lang="en-US" altLang="zh-TW" sz="2400" dirty="0" err="1">
                <a:solidFill>
                  <a:schemeClr val="bg1"/>
                </a:solidFill>
              </a:rPr>
              <a:t>todo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tem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uma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cópia</a:t>
            </a:r>
            <a:r>
              <a:rPr lang="en-US" altLang="zh-TW" sz="2400" dirty="0">
                <a:solidFill>
                  <a:schemeClr val="bg1"/>
                </a:solidFill>
              </a:rPr>
              <a:t> de </a:t>
            </a:r>
            <a:r>
              <a:rPr lang="en-US" altLang="zh-TW" sz="2400" dirty="0" err="1">
                <a:solidFill>
                  <a:schemeClr val="bg1"/>
                </a:solidFill>
              </a:rPr>
              <a:t>cada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arquivo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em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si</a:t>
            </a:r>
            <a:r>
              <a:rPr lang="en-US" altLang="zh-TW" sz="2400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Algumas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alterações</a:t>
            </a:r>
            <a:r>
              <a:rPr lang="en-US" altLang="zh-TW" sz="2400" dirty="0">
                <a:solidFill>
                  <a:schemeClr val="bg1"/>
                </a:solidFill>
              </a:rPr>
              <a:t> de </a:t>
            </a:r>
            <a:r>
              <a:rPr lang="en-US" altLang="zh-TW" sz="2400" dirty="0" err="1">
                <a:solidFill>
                  <a:schemeClr val="bg1"/>
                </a:solidFill>
              </a:rPr>
              <a:t>arquivos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existem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em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determinado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checkin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em</a:t>
            </a:r>
            <a:r>
              <a:rPr lang="en-US" altLang="zh-TW" sz="2400" dirty="0">
                <a:solidFill>
                  <a:schemeClr val="bg1"/>
                </a:solidFill>
              </a:rPr>
              <a:t> outros </a:t>
            </a:r>
            <a:r>
              <a:rPr lang="en-US" altLang="zh-TW" sz="2400" dirty="0" err="1">
                <a:solidFill>
                  <a:schemeClr val="bg1"/>
                </a:solidFill>
              </a:rPr>
              <a:t>não</a:t>
            </a:r>
            <a:r>
              <a:rPr lang="en-US" altLang="zh-TW" sz="2400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Mais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redundância</a:t>
            </a:r>
            <a:r>
              <a:rPr lang="en-US" altLang="zh-TW" sz="2400" dirty="0">
                <a:solidFill>
                  <a:schemeClr val="bg1"/>
                </a:solidFill>
              </a:rPr>
              <a:t>, mas </a:t>
            </a:r>
            <a:r>
              <a:rPr lang="en-US" altLang="zh-TW" sz="2400" dirty="0" err="1">
                <a:solidFill>
                  <a:schemeClr val="bg1"/>
                </a:solidFill>
              </a:rPr>
              <a:t>mais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rápido</a:t>
            </a:r>
            <a:r>
              <a:rPr lang="en-US" altLang="zh-TW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pt-BR" sz="2800" dirty="0" err="1">
                <a:solidFill>
                  <a:schemeClr val="bg1"/>
                </a:solidFill>
              </a:rPr>
              <a:t>Cada</a:t>
            </a:r>
            <a:r>
              <a:rPr lang="en-US" altLang="pt-BR" sz="2800" dirty="0">
                <a:solidFill>
                  <a:schemeClr val="bg1"/>
                </a:solidFill>
              </a:rPr>
              <a:t> </a:t>
            </a:r>
            <a:r>
              <a:rPr lang="en-US" altLang="pt-BR" sz="2800" b="1" i="1" dirty="0">
                <a:solidFill>
                  <a:schemeClr val="bg1"/>
                </a:solidFill>
              </a:rPr>
              <a:t>Snapshot</a:t>
            </a:r>
            <a:r>
              <a:rPr lang="en-US" altLang="pt-BR" sz="2800" dirty="0">
                <a:solidFill>
                  <a:schemeClr val="bg1"/>
                </a:solidFill>
              </a:rPr>
              <a:t> </a:t>
            </a:r>
            <a:r>
              <a:rPr lang="en-US" altLang="pt-BR" sz="2800" dirty="0" err="1">
                <a:solidFill>
                  <a:schemeClr val="bg1"/>
                </a:solidFill>
              </a:rPr>
              <a:t>persistido</a:t>
            </a:r>
            <a:r>
              <a:rPr lang="en-US" altLang="pt-BR" sz="2800" dirty="0">
                <a:solidFill>
                  <a:schemeClr val="bg1"/>
                </a:solidFill>
              </a:rPr>
              <a:t> no </a:t>
            </a:r>
            <a:r>
              <a:rPr lang="en-US" altLang="pt-BR" sz="2800" dirty="0" err="1">
                <a:solidFill>
                  <a:schemeClr val="bg1"/>
                </a:solidFill>
              </a:rPr>
              <a:t>repositório</a:t>
            </a:r>
            <a:r>
              <a:rPr lang="en-US" altLang="pt-BR" sz="2800" dirty="0">
                <a:solidFill>
                  <a:schemeClr val="bg1"/>
                </a:solidFill>
              </a:rPr>
              <a:t> </a:t>
            </a:r>
            <a:r>
              <a:rPr lang="en-US" altLang="pt-BR" sz="2800" dirty="0" err="1">
                <a:solidFill>
                  <a:schemeClr val="bg1"/>
                </a:solidFill>
              </a:rPr>
              <a:t>recebe</a:t>
            </a:r>
            <a:r>
              <a:rPr lang="en-US" altLang="pt-BR" sz="2800" dirty="0">
                <a:solidFill>
                  <a:schemeClr val="bg1"/>
                </a:solidFill>
              </a:rPr>
              <a:t> o </a:t>
            </a:r>
            <a:r>
              <a:rPr lang="en-US" altLang="pt-BR" sz="2800" dirty="0" err="1">
                <a:solidFill>
                  <a:schemeClr val="bg1"/>
                </a:solidFill>
              </a:rPr>
              <a:t>nome</a:t>
            </a:r>
            <a:r>
              <a:rPr lang="en-US" altLang="pt-BR" sz="2800" dirty="0">
                <a:solidFill>
                  <a:schemeClr val="bg1"/>
                </a:solidFill>
              </a:rPr>
              <a:t> de </a:t>
            </a:r>
            <a:r>
              <a:rPr lang="en-US" altLang="pt-BR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Revision</a:t>
            </a:r>
            <a:r>
              <a:rPr lang="en-US" altLang="pt-BR" sz="2800" dirty="0">
                <a:solidFill>
                  <a:schemeClr val="bg1"/>
                </a:solidFill>
              </a:rPr>
              <a:t> e </a:t>
            </a:r>
            <a:r>
              <a:rPr lang="en-US" altLang="pt-BR" sz="2800" dirty="0" err="1">
                <a:solidFill>
                  <a:schemeClr val="bg1"/>
                </a:solidFill>
              </a:rPr>
              <a:t>consiste</a:t>
            </a:r>
            <a:r>
              <a:rPr lang="en-US" altLang="pt-BR" sz="2800" dirty="0">
                <a:solidFill>
                  <a:schemeClr val="bg1"/>
                </a:solidFill>
              </a:rPr>
              <a:t> </a:t>
            </a:r>
            <a:r>
              <a:rPr lang="en-US" altLang="pt-BR" sz="2800" dirty="0" err="1">
                <a:solidFill>
                  <a:schemeClr val="bg1"/>
                </a:solidFill>
              </a:rPr>
              <a:t>em</a:t>
            </a:r>
            <a:r>
              <a:rPr lang="en-US" altLang="pt-BR" sz="2800" dirty="0">
                <a:solidFill>
                  <a:schemeClr val="bg1"/>
                </a:solidFill>
              </a:rPr>
              <a:t> um hash (que </a:t>
            </a:r>
            <a:r>
              <a:rPr lang="en-US" altLang="pt-BR" sz="2800" dirty="0" err="1">
                <a:solidFill>
                  <a:schemeClr val="bg1"/>
                </a:solidFill>
              </a:rPr>
              <a:t>pode</a:t>
            </a:r>
            <a:r>
              <a:rPr lang="en-US" altLang="pt-BR" sz="2800" dirty="0">
                <a:solidFill>
                  <a:schemeClr val="bg1"/>
                </a:solidFill>
              </a:rPr>
              <a:t> ser </a:t>
            </a:r>
            <a:r>
              <a:rPr lang="en-US" altLang="pt-BR" sz="2800" dirty="0" err="1">
                <a:solidFill>
                  <a:schemeClr val="bg1"/>
                </a:solidFill>
              </a:rPr>
              <a:t>usado</a:t>
            </a:r>
            <a:r>
              <a:rPr lang="en-US" altLang="pt-BR" sz="2800" dirty="0">
                <a:solidFill>
                  <a:schemeClr val="bg1"/>
                </a:solidFill>
              </a:rPr>
              <a:t> para </a:t>
            </a:r>
            <a:r>
              <a:rPr lang="en-US" altLang="pt-BR" sz="2800" dirty="0" err="1">
                <a:solidFill>
                  <a:schemeClr val="bg1"/>
                </a:solidFill>
              </a:rPr>
              <a:t>garantir</a:t>
            </a:r>
            <a:r>
              <a:rPr lang="en-US" altLang="pt-BR" sz="2800" dirty="0">
                <a:solidFill>
                  <a:schemeClr val="bg1"/>
                </a:solidFill>
              </a:rPr>
              <a:t> a </a:t>
            </a:r>
            <a:r>
              <a:rPr lang="en-US" altLang="pt-BR" sz="2800" dirty="0" err="1">
                <a:solidFill>
                  <a:schemeClr val="bg1"/>
                </a:solidFill>
              </a:rPr>
              <a:t>integridade</a:t>
            </a:r>
            <a:r>
              <a:rPr lang="en-US" altLang="pt-BR" sz="2800" dirty="0">
                <a:solidFill>
                  <a:schemeClr val="bg1"/>
                </a:solidFill>
              </a:rPr>
              <a:t>)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54909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Snapshot </a:t>
            </a:r>
            <a:r>
              <a:rPr lang="pt-BR" altLang="pt-BR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Storage</a:t>
            </a:r>
            <a:endParaRPr lang="pt-BR" altLang="pt-BR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40751B-7A30-49DF-9E73-FFCCBDCA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65246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9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Áreas de Controle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/>
                </a:solidFill>
              </a:rPr>
              <a:t>Git </a:t>
            </a:r>
            <a:r>
              <a:rPr lang="en-US" altLang="zh-TW" dirty="0" err="1">
                <a:solidFill>
                  <a:schemeClr val="bg1"/>
                </a:solidFill>
              </a:rPr>
              <a:t>possui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três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áreas</a:t>
            </a:r>
            <a:r>
              <a:rPr lang="en-US" altLang="zh-TW" dirty="0">
                <a:solidFill>
                  <a:schemeClr val="bg1"/>
                </a:solidFill>
              </a:rPr>
              <a:t> de </a:t>
            </a:r>
            <a:r>
              <a:rPr lang="en-US" altLang="zh-TW" dirty="0" err="1">
                <a:solidFill>
                  <a:schemeClr val="bg1"/>
                </a:solidFill>
              </a:rPr>
              <a:t>controle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em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cada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repositório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pt-BR" dirty="0">
                <a:solidFill>
                  <a:schemeClr val="bg1"/>
                </a:solidFill>
              </a:rPr>
              <a:t>Working copy (</a:t>
            </a:r>
            <a:r>
              <a:rPr lang="en-US" altLang="pt-BR" dirty="0" err="1">
                <a:solidFill>
                  <a:schemeClr val="bg1"/>
                </a:solidFill>
              </a:rPr>
              <a:t>Cópia</a:t>
            </a:r>
            <a:r>
              <a:rPr lang="en-US" altLang="pt-BR" dirty="0">
                <a:solidFill>
                  <a:schemeClr val="bg1"/>
                </a:solidFill>
              </a:rPr>
              <a:t> de </a:t>
            </a:r>
            <a:r>
              <a:rPr lang="en-US" altLang="pt-BR" dirty="0" err="1">
                <a:solidFill>
                  <a:schemeClr val="bg1"/>
                </a:solidFill>
              </a:rPr>
              <a:t>Trabalho</a:t>
            </a:r>
            <a:r>
              <a:rPr lang="en-US" altLang="pt-BR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pt-BR" dirty="0">
                <a:solidFill>
                  <a:schemeClr val="bg1"/>
                </a:solidFill>
              </a:rPr>
              <a:t>Staging area</a:t>
            </a:r>
          </a:p>
          <a:p>
            <a:pPr lvl="1">
              <a:lnSpc>
                <a:spcPct val="90000"/>
              </a:lnSpc>
            </a:pPr>
            <a:r>
              <a:rPr lang="en-US" altLang="pt-BR" dirty="0">
                <a:solidFill>
                  <a:schemeClr val="bg1"/>
                </a:solidFill>
              </a:rPr>
              <a:t>Git directory (</a:t>
            </a:r>
            <a:r>
              <a:rPr lang="en-US" altLang="pt-BR" dirty="0" err="1">
                <a:solidFill>
                  <a:schemeClr val="bg1"/>
                </a:solidFill>
              </a:rPr>
              <a:t>repositório</a:t>
            </a:r>
            <a:r>
              <a:rPr lang="en-US" altLang="pt-B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55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Áreas de Controle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7663215-6E9B-48BC-B53B-252AF5D8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50348"/>
            <a:ext cx="5542756" cy="52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Workflow Básico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/>
                </a:solidFill>
              </a:rPr>
              <a:t>Toda </a:t>
            </a:r>
            <a:r>
              <a:rPr lang="en-US" altLang="zh-TW" dirty="0" err="1">
                <a:solidFill>
                  <a:schemeClr val="bg1"/>
                </a:solidFill>
              </a:rPr>
              <a:t>alteração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controlada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pelo</a:t>
            </a:r>
            <a:r>
              <a:rPr lang="en-US" altLang="zh-TW" dirty="0">
                <a:solidFill>
                  <a:schemeClr val="bg1"/>
                </a:solidFill>
              </a:rPr>
              <a:t> Git </a:t>
            </a:r>
            <a:r>
              <a:rPr lang="en-US" altLang="zh-TW" dirty="0" err="1">
                <a:solidFill>
                  <a:schemeClr val="bg1"/>
                </a:solidFill>
              </a:rPr>
              <a:t>usa</a:t>
            </a:r>
            <a:r>
              <a:rPr lang="en-US" altLang="zh-TW" dirty="0">
                <a:solidFill>
                  <a:schemeClr val="bg1"/>
                </a:solidFill>
              </a:rPr>
              <a:t> 3 </a:t>
            </a:r>
            <a:r>
              <a:rPr lang="en-US" altLang="zh-TW" dirty="0" err="1">
                <a:solidFill>
                  <a:schemeClr val="bg1"/>
                </a:solidFill>
              </a:rPr>
              <a:t>passos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em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seu</a:t>
            </a:r>
            <a:r>
              <a:rPr lang="en-US" altLang="zh-TW" dirty="0">
                <a:solidFill>
                  <a:schemeClr val="bg1"/>
                </a:solidFill>
              </a:rPr>
              <a:t> Workflow </a:t>
            </a:r>
            <a:r>
              <a:rPr lang="en-US" altLang="zh-TW" dirty="0" err="1">
                <a:solidFill>
                  <a:schemeClr val="bg1"/>
                </a:solidFill>
              </a:rPr>
              <a:t>Básico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pt-BR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</a:t>
            </a:r>
            <a:r>
              <a:rPr lang="en-US" altLang="pt-B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pt-BR" dirty="0">
                <a:solidFill>
                  <a:schemeClr val="bg1"/>
                </a:solidFill>
              </a:rPr>
              <a:t> </a:t>
            </a:r>
            <a:r>
              <a:rPr lang="en-US" altLang="pt-BR" dirty="0" err="1">
                <a:solidFill>
                  <a:schemeClr val="bg1"/>
                </a:solidFill>
              </a:rPr>
              <a:t>Arquivos</a:t>
            </a:r>
            <a:r>
              <a:rPr lang="en-US" altLang="pt-BR" dirty="0">
                <a:solidFill>
                  <a:schemeClr val="bg1"/>
                </a:solidFill>
              </a:rPr>
              <a:t> </a:t>
            </a:r>
            <a:r>
              <a:rPr lang="en-US" altLang="pt-BR" dirty="0" err="1">
                <a:solidFill>
                  <a:schemeClr val="bg1"/>
                </a:solidFill>
              </a:rPr>
              <a:t>em</a:t>
            </a:r>
            <a:r>
              <a:rPr lang="en-US" altLang="pt-BR" dirty="0">
                <a:solidFill>
                  <a:schemeClr val="bg1"/>
                </a:solidFill>
              </a:rPr>
              <a:t> </a:t>
            </a:r>
            <a:r>
              <a:rPr lang="en-US" altLang="pt-BR" dirty="0" err="1">
                <a:solidFill>
                  <a:schemeClr val="bg1"/>
                </a:solidFill>
              </a:rPr>
              <a:t>seu</a:t>
            </a:r>
            <a:r>
              <a:rPr lang="en-US" altLang="pt-BR" dirty="0">
                <a:solidFill>
                  <a:schemeClr val="bg1"/>
                </a:solidFill>
              </a:rPr>
              <a:t> Working Copy</a:t>
            </a:r>
          </a:p>
          <a:p>
            <a:pPr lvl="1">
              <a:lnSpc>
                <a:spcPct val="90000"/>
              </a:lnSpc>
            </a:pPr>
            <a:r>
              <a:rPr lang="en-US" altLang="pt-BR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Preparar</a:t>
            </a:r>
            <a:r>
              <a:rPr lang="en-US" altLang="pt-B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pt-BR" dirty="0">
                <a:solidFill>
                  <a:schemeClr val="bg1"/>
                </a:solidFill>
              </a:rPr>
              <a:t> </a:t>
            </a:r>
            <a:r>
              <a:rPr lang="en-US" altLang="pt-BR" dirty="0" err="1">
                <a:solidFill>
                  <a:schemeClr val="bg1"/>
                </a:solidFill>
              </a:rPr>
              <a:t>Arquivos</a:t>
            </a:r>
            <a:r>
              <a:rPr lang="en-US" altLang="pt-BR" dirty="0">
                <a:solidFill>
                  <a:schemeClr val="bg1"/>
                </a:solidFill>
              </a:rPr>
              <a:t> </a:t>
            </a:r>
            <a:r>
              <a:rPr lang="en-US" altLang="pt-BR" dirty="0" err="1">
                <a:solidFill>
                  <a:schemeClr val="bg1"/>
                </a:solidFill>
              </a:rPr>
              <a:t>na</a:t>
            </a:r>
            <a:r>
              <a:rPr lang="en-US" altLang="pt-BR" dirty="0">
                <a:solidFill>
                  <a:schemeClr val="bg1"/>
                </a:solidFill>
              </a:rPr>
              <a:t> Staging Area, </a:t>
            </a:r>
            <a:r>
              <a:rPr lang="en-US" altLang="pt-BR" dirty="0" err="1">
                <a:solidFill>
                  <a:schemeClr val="bg1"/>
                </a:solidFill>
              </a:rPr>
              <a:t>selecionando</a:t>
            </a:r>
            <a:r>
              <a:rPr lang="en-US" altLang="pt-BR" dirty="0">
                <a:solidFill>
                  <a:schemeClr val="bg1"/>
                </a:solidFill>
              </a:rPr>
              <a:t> o que </a:t>
            </a:r>
            <a:r>
              <a:rPr lang="en-US" altLang="pt-BR" dirty="0" err="1">
                <a:solidFill>
                  <a:schemeClr val="bg1"/>
                </a:solidFill>
              </a:rPr>
              <a:t>deverá</a:t>
            </a:r>
            <a:r>
              <a:rPr lang="en-US" altLang="pt-BR" dirty="0">
                <a:solidFill>
                  <a:schemeClr val="bg1"/>
                </a:solidFill>
              </a:rPr>
              <a:t> ser </a:t>
            </a:r>
            <a:r>
              <a:rPr lang="en-US" altLang="pt-BR" dirty="0" err="1">
                <a:solidFill>
                  <a:schemeClr val="bg1"/>
                </a:solidFill>
              </a:rPr>
              <a:t>persistido</a:t>
            </a:r>
            <a:endParaRPr lang="en-US" altLang="pt-BR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pt-BR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Commitar</a:t>
            </a:r>
            <a:r>
              <a:rPr lang="en-US" altLang="pt-B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pt-BR" dirty="0">
                <a:solidFill>
                  <a:schemeClr val="bg1"/>
                </a:solidFill>
              </a:rPr>
              <a:t> </a:t>
            </a:r>
            <a:r>
              <a:rPr lang="en-US" altLang="pt-BR" dirty="0" err="1">
                <a:solidFill>
                  <a:schemeClr val="bg1"/>
                </a:solidFill>
              </a:rPr>
              <a:t>Persistir</a:t>
            </a:r>
            <a:r>
              <a:rPr lang="en-US" altLang="pt-BR" dirty="0">
                <a:solidFill>
                  <a:schemeClr val="bg1"/>
                </a:solidFill>
              </a:rPr>
              <a:t> as </a:t>
            </a:r>
            <a:r>
              <a:rPr lang="en-US" altLang="pt-BR" dirty="0" err="1">
                <a:solidFill>
                  <a:schemeClr val="bg1"/>
                </a:solidFill>
              </a:rPr>
              <a:t>alterações</a:t>
            </a:r>
            <a:r>
              <a:rPr lang="en-US" altLang="pt-BR" dirty="0">
                <a:solidFill>
                  <a:schemeClr val="bg1"/>
                </a:solidFill>
              </a:rPr>
              <a:t> </a:t>
            </a:r>
            <a:r>
              <a:rPr lang="en-US" altLang="pt-BR" dirty="0" err="1">
                <a:solidFill>
                  <a:schemeClr val="bg1"/>
                </a:solidFill>
              </a:rPr>
              <a:t>em</a:t>
            </a:r>
            <a:r>
              <a:rPr lang="en-US" altLang="pt-BR" dirty="0">
                <a:solidFill>
                  <a:schemeClr val="bg1"/>
                </a:solidFill>
              </a:rPr>
              <a:t> </a:t>
            </a:r>
            <a:r>
              <a:rPr lang="en-US" altLang="pt-BR" dirty="0" err="1">
                <a:solidFill>
                  <a:schemeClr val="bg1"/>
                </a:solidFill>
              </a:rPr>
              <a:t>formato</a:t>
            </a:r>
            <a:r>
              <a:rPr lang="en-US" altLang="pt-BR" dirty="0">
                <a:solidFill>
                  <a:schemeClr val="bg1"/>
                </a:solidFill>
              </a:rPr>
              <a:t> de </a:t>
            </a:r>
            <a:r>
              <a:rPr lang="en-US" altLang="pt-BR" dirty="0" err="1">
                <a:solidFill>
                  <a:schemeClr val="bg1"/>
                </a:solidFill>
              </a:rPr>
              <a:t>Revisão</a:t>
            </a:r>
            <a:r>
              <a:rPr lang="en-US" altLang="pt-BR" dirty="0">
                <a:solidFill>
                  <a:schemeClr val="bg1"/>
                </a:solidFill>
              </a:rPr>
              <a:t> no </a:t>
            </a:r>
            <a:r>
              <a:rPr lang="en-US" altLang="pt-BR" dirty="0" err="1">
                <a:solidFill>
                  <a:schemeClr val="bg1"/>
                </a:solidFill>
              </a:rPr>
              <a:t>repositório</a:t>
            </a:r>
            <a:r>
              <a:rPr lang="en-US" altLang="pt-BR" dirty="0">
                <a:solidFill>
                  <a:schemeClr val="bg1"/>
                </a:solidFill>
              </a:rPr>
              <a:t> local</a:t>
            </a:r>
          </a:p>
        </p:txBody>
      </p:sp>
    </p:spTree>
    <p:extLst>
      <p:ext uri="{BB962C8B-B14F-4D97-AF65-F5344CB8AC3E}">
        <p14:creationId xmlns:p14="http://schemas.microsoft.com/office/powerpoint/2010/main" val="180487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Workflow Básico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EBC916A-E02A-4442-94CD-A26030DD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00808"/>
            <a:ext cx="6833552" cy="42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17F67D-6965-4563-A766-55AA2244E369}"/>
              </a:ext>
            </a:extLst>
          </p:cNvPr>
          <p:cNvSpPr txBox="1"/>
          <p:nvPr/>
        </p:nvSpPr>
        <p:spPr>
          <a:xfrm>
            <a:off x="4572000" y="5725705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Tópicos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07F9A7-44F8-48DD-837A-27061EAEBA45}"/>
              </a:ext>
            </a:extLst>
          </p:cNvPr>
          <p:cNvSpPr txBox="1"/>
          <p:nvPr/>
        </p:nvSpPr>
        <p:spPr>
          <a:xfrm>
            <a:off x="4139952" y="525101"/>
            <a:ext cx="45567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Breve História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Sistema de Controle de Versão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Repositório Distribuído </a:t>
            </a:r>
            <a:r>
              <a:rPr lang="pt-BR" sz="2800" dirty="0" err="1">
                <a:solidFill>
                  <a:schemeClr val="bg1"/>
                </a:solidFill>
              </a:rPr>
              <a:t>vs</a:t>
            </a:r>
            <a:r>
              <a:rPr lang="pt-BR" sz="2800" dirty="0">
                <a:solidFill>
                  <a:schemeClr val="bg1"/>
                </a:solidFill>
              </a:rPr>
              <a:t> Centralizado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GIT? Porquê?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Snapshot </a:t>
            </a:r>
            <a:r>
              <a:rPr lang="pt-BR" sz="2800" dirty="0" err="1">
                <a:solidFill>
                  <a:schemeClr val="bg1"/>
                </a:solidFill>
              </a:rPr>
              <a:t>Storage</a:t>
            </a: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Áreas de Controle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Workflow básico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Configuração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Criando um repositório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0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Configuração Inicial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/>
                </a:solidFill>
              </a:rPr>
              <a:t>O Git </a:t>
            </a:r>
            <a:r>
              <a:rPr lang="en-US" altLang="zh-TW" dirty="0" err="1">
                <a:solidFill>
                  <a:schemeClr val="bg1"/>
                </a:solidFill>
              </a:rPr>
              <a:t>precisa</a:t>
            </a:r>
            <a:r>
              <a:rPr lang="en-US" altLang="zh-TW" dirty="0">
                <a:solidFill>
                  <a:schemeClr val="bg1"/>
                </a:solidFill>
              </a:rPr>
              <a:t> saber </a:t>
            </a:r>
            <a:r>
              <a:rPr lang="en-US" altLang="zh-TW" dirty="0" err="1">
                <a:solidFill>
                  <a:schemeClr val="bg1"/>
                </a:solidFill>
              </a:rPr>
              <a:t>quem</a:t>
            </a:r>
            <a:r>
              <a:rPr lang="en-US" altLang="zh-TW" dirty="0">
                <a:solidFill>
                  <a:schemeClr val="bg1"/>
                </a:solidFill>
              </a:rPr>
              <a:t> é </a:t>
            </a:r>
            <a:r>
              <a:rPr lang="en-US" altLang="zh-TW" dirty="0" err="1">
                <a:solidFill>
                  <a:schemeClr val="bg1"/>
                </a:solidFill>
              </a:rPr>
              <a:t>você</a:t>
            </a:r>
            <a:r>
              <a:rPr lang="en-US" altLang="zh-TW" dirty="0">
                <a:solidFill>
                  <a:schemeClr val="bg1"/>
                </a:solidFill>
              </a:rPr>
              <a:t>!!</a:t>
            </a:r>
          </a:p>
          <a:p>
            <a:pPr>
              <a:lnSpc>
                <a:spcPct val="90000"/>
              </a:lnSpc>
            </a:pPr>
            <a:endParaRPr lang="en-US" altLang="pt-BR" dirty="0">
              <a:solidFill>
                <a:schemeClr val="bg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800" dirty="0">
                <a:solidFill>
                  <a:srgbClr val="00FF00"/>
                </a:solidFill>
                <a:latin typeface="'courier new'" pitchFamily="34"/>
              </a:rPr>
              <a:t>git config</a:t>
            </a:r>
            <a:r>
              <a:rPr lang="en-US" altLang="pt-BR" sz="2800" dirty="0">
                <a:solidFill>
                  <a:srgbClr val="FFFFFF"/>
                </a:solidFill>
                <a:latin typeface="'courier new'" pitchFamily="34"/>
              </a:rPr>
              <a:t> --global user.name </a:t>
            </a:r>
            <a:r>
              <a:rPr lang="en-US" altLang="pt-BR" sz="2800" dirty="0">
                <a:solidFill>
                  <a:srgbClr val="00FFFF"/>
                </a:solidFill>
                <a:latin typeface="'courier new'" pitchFamily="34"/>
              </a:rPr>
              <a:t>"Dylan Nugent"</a:t>
            </a:r>
            <a:endParaRPr lang="en-US" altLang="pt-BR" sz="2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800" dirty="0">
                <a:solidFill>
                  <a:srgbClr val="00FF00"/>
                </a:solidFill>
                <a:latin typeface="'courier new'" pitchFamily="34"/>
              </a:rPr>
              <a:t>git config</a:t>
            </a:r>
            <a:r>
              <a:rPr lang="en-US" altLang="pt-BR" sz="2800" dirty="0">
                <a:solidFill>
                  <a:srgbClr val="FFFFFF"/>
                </a:solidFill>
                <a:latin typeface="'courier new'" pitchFamily="34"/>
              </a:rPr>
              <a:t> --global </a:t>
            </a:r>
            <a:r>
              <a:rPr lang="en-US" altLang="pt-BR" sz="2800" dirty="0" err="1">
                <a:solidFill>
                  <a:srgbClr val="FFFFFF"/>
                </a:solidFill>
                <a:latin typeface="'courier new'" pitchFamily="34"/>
              </a:rPr>
              <a:t>user.email</a:t>
            </a:r>
            <a:r>
              <a:rPr lang="en-US" altLang="pt-BR" sz="2800" dirty="0">
                <a:solidFill>
                  <a:srgbClr val="FFFFFF"/>
                </a:solidFill>
                <a:latin typeface="'courier new'" pitchFamily="34"/>
              </a:rPr>
              <a:t> </a:t>
            </a:r>
            <a:r>
              <a:rPr lang="en-US" altLang="pt-BR" sz="2800" dirty="0">
                <a:solidFill>
                  <a:srgbClr val="00FFFF"/>
                </a:solidFill>
                <a:latin typeface="'courier new'" pitchFamily="34"/>
              </a:rPr>
              <a:t>"nugent5@illinois.edu"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dirty="0">
                <a:solidFill>
                  <a:srgbClr val="00FF00"/>
                </a:solidFill>
                <a:latin typeface="'courier new'" pitchFamily="34"/>
              </a:rPr>
              <a:t>git config</a:t>
            </a:r>
            <a:r>
              <a:rPr lang="en-US" altLang="pt-BR" dirty="0">
                <a:solidFill>
                  <a:srgbClr val="FFFFFF"/>
                </a:solidFill>
                <a:latin typeface="'courier new'" pitchFamily="34"/>
              </a:rPr>
              <a:t> --list (Lista as </a:t>
            </a:r>
            <a:r>
              <a:rPr lang="en-US" altLang="pt-BR" dirty="0" err="1">
                <a:solidFill>
                  <a:srgbClr val="FFFFFF"/>
                </a:solidFill>
                <a:latin typeface="'courier new'" pitchFamily="34"/>
              </a:rPr>
              <a:t>configurações</a:t>
            </a:r>
            <a:r>
              <a:rPr lang="en-US" altLang="pt-BR" dirty="0">
                <a:solidFill>
                  <a:srgbClr val="FFFFFF"/>
                </a:solidFill>
                <a:latin typeface="'courier new'" pitchFamily="34"/>
              </a:rPr>
              <a:t>)</a:t>
            </a:r>
            <a:endParaRPr lang="en-US" altLang="pt-BR" dirty="0"/>
          </a:p>
          <a:p>
            <a:pPr marL="0" indent="0">
              <a:lnSpc>
                <a:spcPct val="90000"/>
              </a:lnSpc>
              <a:buNone/>
            </a:pPr>
            <a:endParaRPr lang="en-US" altLang="pt-BR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pt-BR" dirty="0">
                <a:solidFill>
                  <a:srgbClr val="00FF00"/>
                </a:solidFill>
                <a:latin typeface="'courier new'" pitchFamily="34"/>
              </a:rPr>
              <a:t>git config</a:t>
            </a:r>
            <a:r>
              <a:rPr lang="en-US" altLang="pt-BR" dirty="0">
                <a:solidFill>
                  <a:srgbClr val="FFFFFF"/>
                </a:solidFill>
                <a:latin typeface="'courier new'" pitchFamily="34"/>
              </a:rPr>
              <a:t> --global </a:t>
            </a:r>
            <a:r>
              <a:rPr lang="en-US" altLang="pt-BR" dirty="0" err="1">
                <a:solidFill>
                  <a:srgbClr val="FFFFFF"/>
                </a:solidFill>
                <a:latin typeface="'courier new'" pitchFamily="34"/>
              </a:rPr>
              <a:t>core.editor</a:t>
            </a:r>
            <a:r>
              <a:rPr lang="en-US" altLang="pt-BR" dirty="0">
                <a:solidFill>
                  <a:srgbClr val="FFFFFF"/>
                </a:solidFill>
                <a:latin typeface="'courier new'" pitchFamily="34"/>
              </a:rPr>
              <a:t> </a:t>
            </a:r>
            <a:r>
              <a:rPr lang="en-US" altLang="pt-BR" dirty="0">
                <a:solidFill>
                  <a:srgbClr val="00FFFF"/>
                </a:solidFill>
                <a:latin typeface="'courier new'" pitchFamily="34"/>
              </a:rPr>
              <a:t>notepad</a:t>
            </a:r>
            <a:endParaRPr lang="en-US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Criando um Repositório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err="1">
                <a:solidFill>
                  <a:schemeClr val="bg1"/>
                </a:solidFill>
              </a:rPr>
              <a:t>Tudo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começa</a:t>
            </a:r>
            <a:r>
              <a:rPr lang="en-US" altLang="zh-TW" dirty="0">
                <a:solidFill>
                  <a:schemeClr val="bg1"/>
                </a:solidFill>
              </a:rPr>
              <a:t> com um </a:t>
            </a:r>
            <a:r>
              <a:rPr lang="en-US" altLang="zh-TW" dirty="0" err="1">
                <a:solidFill>
                  <a:schemeClr val="bg1"/>
                </a:solidFill>
              </a:rPr>
              <a:t>repositório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endParaRPr lang="en-US" altLang="pt-BR" dirty="0">
              <a:solidFill>
                <a:schemeClr val="bg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800" dirty="0">
                <a:solidFill>
                  <a:srgbClr val="00FF00"/>
                </a:solidFill>
                <a:latin typeface="'courier new'" pitchFamily="34"/>
              </a:rPr>
              <a:t>    </a:t>
            </a:r>
            <a:r>
              <a:rPr lang="en-US" altLang="pt-BR" sz="2800" dirty="0" err="1">
                <a:solidFill>
                  <a:srgbClr val="00FF00"/>
                </a:solidFill>
                <a:latin typeface="'courier new'" pitchFamily="34"/>
              </a:rPr>
              <a:t>mkdir</a:t>
            </a:r>
            <a:r>
              <a:rPr lang="en-US" altLang="pt-BR" sz="2800" dirty="0">
                <a:solidFill>
                  <a:srgbClr val="00FF00"/>
                </a:solidFill>
                <a:latin typeface="'courier new'" pitchFamily="34"/>
              </a:rPr>
              <a:t> </a:t>
            </a:r>
            <a:r>
              <a:rPr lang="en-US" altLang="pt-BR" sz="2800" dirty="0">
                <a:solidFill>
                  <a:srgbClr val="00FFFF"/>
                </a:solidFill>
                <a:latin typeface="'courier new'" pitchFamily="34"/>
              </a:rPr>
              <a:t>git-test</a:t>
            </a:r>
            <a:endParaRPr lang="en-US" altLang="pt-BR" sz="2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800" dirty="0">
                <a:solidFill>
                  <a:srgbClr val="00FF00"/>
                </a:solidFill>
                <a:latin typeface="'courier new'" pitchFamily="34"/>
              </a:rPr>
              <a:t>    cd </a:t>
            </a:r>
            <a:r>
              <a:rPr lang="en-US" altLang="pt-BR" sz="2800" dirty="0">
                <a:solidFill>
                  <a:srgbClr val="00FFFF"/>
                </a:solidFill>
                <a:latin typeface="'courier new'" pitchFamily="34"/>
              </a:rPr>
              <a:t>git-test</a:t>
            </a:r>
            <a:endParaRPr lang="en-US" altLang="pt-BR" sz="2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800" dirty="0">
                <a:solidFill>
                  <a:srgbClr val="00FF00"/>
                </a:solidFill>
                <a:latin typeface="'courier new'" pitchFamily="34"/>
              </a:rPr>
              <a:t>    git </a:t>
            </a:r>
            <a:r>
              <a:rPr lang="en-US" altLang="pt-BR" sz="2800" dirty="0" err="1">
                <a:solidFill>
                  <a:srgbClr val="00FF00"/>
                </a:solidFill>
                <a:latin typeface="'courier new'" pitchFamily="34"/>
              </a:rPr>
              <a:t>init</a:t>
            </a:r>
            <a:endParaRPr lang="en-US" altLang="pt-BR" sz="2800" dirty="0">
              <a:solidFill>
                <a:srgbClr val="00FF00"/>
              </a:solidFill>
              <a:latin typeface="'courier new'" pitchFamily="34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Initialized empty Git repository in ~/git-test/.git/</a:t>
            </a:r>
            <a:endParaRPr lang="en-US" altLang="zh-TW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>
              <a:solidFill>
                <a:srgbClr val="00FF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chemeClr val="bg1"/>
                </a:solidFill>
              </a:rPr>
              <a:t>Tour </a:t>
            </a:r>
            <a:r>
              <a:rPr lang="en-US" altLang="zh-TW" sz="2800" dirty="0" err="1">
                <a:solidFill>
                  <a:schemeClr val="bg1"/>
                </a:solidFill>
              </a:rPr>
              <a:t>pelo</a:t>
            </a:r>
            <a:r>
              <a:rPr lang="en-US" altLang="zh-TW" sz="2800" dirty="0">
                <a:solidFill>
                  <a:schemeClr val="bg1"/>
                </a:solidFill>
              </a:rPr>
              <a:t> novo </a:t>
            </a:r>
            <a:r>
              <a:rPr lang="en-US" altLang="zh-TW" sz="2800" dirty="0" err="1">
                <a:solidFill>
                  <a:schemeClr val="bg1"/>
                </a:solidFill>
              </a:rPr>
              <a:t>repositório</a:t>
            </a:r>
            <a:r>
              <a:rPr lang="en-US" altLang="zh-TW" sz="2800" dirty="0">
                <a:solidFill>
                  <a:schemeClr val="bg1"/>
                </a:solidFill>
              </a:rPr>
              <a:t>…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D16E54-7C87-482F-B967-1829D4B9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869160"/>
            <a:ext cx="1962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Criando um Repositório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err="1">
                <a:solidFill>
                  <a:schemeClr val="bg1"/>
                </a:solidFill>
              </a:rPr>
              <a:t>Crie</a:t>
            </a:r>
            <a:r>
              <a:rPr lang="en-US" altLang="zh-TW" dirty="0">
                <a:solidFill>
                  <a:schemeClr val="bg1"/>
                </a:solidFill>
              </a:rPr>
              <a:t> um </a:t>
            </a:r>
            <a:r>
              <a:rPr lang="en-US" altLang="zh-TW" dirty="0" err="1">
                <a:solidFill>
                  <a:schemeClr val="bg1"/>
                </a:solidFill>
              </a:rPr>
              <a:t>arquivo</a:t>
            </a:r>
            <a:r>
              <a:rPr lang="en-US" altLang="zh-TW" dirty="0">
                <a:solidFill>
                  <a:schemeClr val="bg1"/>
                </a:solidFill>
              </a:rPr>
              <a:t> e o </a:t>
            </a:r>
            <a:r>
              <a:rPr lang="en-US" altLang="zh-TW" dirty="0" err="1">
                <a:solidFill>
                  <a:schemeClr val="bg1"/>
                </a:solidFill>
              </a:rPr>
              <a:t>inclua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na</a:t>
            </a:r>
            <a:r>
              <a:rPr lang="en-US" altLang="zh-TW" dirty="0">
                <a:solidFill>
                  <a:schemeClr val="bg1"/>
                </a:solidFill>
              </a:rPr>
              <a:t> Staging Area</a:t>
            </a:r>
            <a:endParaRPr lang="en-US" altLang="pt-BR" dirty="0">
              <a:solidFill>
                <a:schemeClr val="bg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800" dirty="0">
                <a:solidFill>
                  <a:srgbClr val="00FF00"/>
                </a:solidFill>
                <a:latin typeface="'courier new'" pitchFamily="34"/>
              </a:rPr>
              <a:t>    git add </a:t>
            </a:r>
            <a:r>
              <a:rPr lang="en-US" altLang="pt-BR" sz="2800" i="1" dirty="0">
                <a:solidFill>
                  <a:srgbClr val="00FFFF"/>
                </a:solidFill>
                <a:latin typeface="'courier new'" pitchFamily="34"/>
              </a:rPr>
              <a:t>filename</a:t>
            </a:r>
            <a:endParaRPr lang="en-US" altLang="zh-TW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>
              <a:solidFill>
                <a:srgbClr val="00FF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TW" sz="2800" dirty="0" err="1">
                <a:solidFill>
                  <a:schemeClr val="bg1"/>
                </a:solidFill>
              </a:rPr>
              <a:t>Commite</a:t>
            </a:r>
            <a:r>
              <a:rPr lang="en-US" altLang="zh-TW" sz="2800" dirty="0">
                <a:solidFill>
                  <a:schemeClr val="bg1"/>
                </a:solidFill>
              </a:rPr>
              <a:t> o novo </a:t>
            </a:r>
            <a:r>
              <a:rPr lang="en-US" altLang="zh-TW" sz="2800" dirty="0" err="1">
                <a:solidFill>
                  <a:schemeClr val="bg1"/>
                </a:solidFill>
              </a:rPr>
              <a:t>arquivo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pt-BR" sz="2800" dirty="0">
                <a:solidFill>
                  <a:srgbClr val="00FF00"/>
                </a:solidFill>
                <a:latin typeface="'courier new'" pitchFamily="34"/>
              </a:rPr>
              <a:t>    git commit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(root-</a:t>
            </a:r>
            <a:r>
              <a:rPr lang="pt-BR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46b8a00] </a:t>
            </a:r>
            <a:r>
              <a:rPr lang="pt-BR" sz="20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Arquivo inicial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</a:t>
            </a:r>
            <a:r>
              <a:rPr lang="pt-BR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pt-BR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</a:t>
            </a: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(+), 0 </a:t>
            </a:r>
            <a:r>
              <a:rPr lang="pt-BR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deletions</a:t>
            </a: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100644 </a:t>
            </a:r>
            <a:r>
              <a:rPr lang="pt-BR" sz="20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</p:txBody>
      </p:sp>
    </p:spTree>
    <p:extLst>
      <p:ext uri="{BB962C8B-B14F-4D97-AF65-F5344CB8AC3E}">
        <p14:creationId xmlns:p14="http://schemas.microsoft.com/office/powerpoint/2010/main" val="6909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Comandos Básicos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01AFB64-C76D-4AC2-9E28-397C05893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95953"/>
              </p:ext>
            </p:extLst>
          </p:nvPr>
        </p:nvGraphicFramePr>
        <p:xfrm>
          <a:off x="1259632" y="1397000"/>
          <a:ext cx="7427168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59368308"/>
                    </a:ext>
                  </a:extLst>
                </a:gridCol>
                <a:gridCol w="4618856">
                  <a:extLst>
                    <a:ext uri="{9D8B030D-6E8A-4147-A177-3AD203B41FA5}">
                      <a16:colId xmlns:a16="http://schemas.microsoft.com/office/drawing/2014/main" val="172932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3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clone </a:t>
                      </a:r>
                      <a:r>
                        <a:rPr lang="pt-BR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url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pt-BR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Copia um repositório </a:t>
                      </a:r>
                      <a:r>
                        <a:rPr lang="pt-BR" dirty="0" err="1"/>
                        <a:t>Git</a:t>
                      </a:r>
                      <a:r>
                        <a:rPr lang="pt-BR" dirty="0"/>
                        <a:t> para poder iniciar o trabalho localmente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Inclui alterações do arquivo na </a:t>
                      </a:r>
                      <a:r>
                        <a:rPr lang="pt-BR" b="1" i="1" dirty="0" err="1"/>
                        <a:t>Staging</a:t>
                      </a:r>
                      <a:r>
                        <a:rPr lang="pt-BR" b="1" i="1" dirty="0"/>
                        <a:t> </a:t>
                      </a:r>
                      <a:r>
                        <a:rPr lang="pt-BR" b="1" i="1" dirty="0" err="1"/>
                        <a:t>Area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commit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Persiste um </a:t>
                      </a:r>
                      <a:r>
                        <a:rPr lang="pt-BR" i="1" dirty="0"/>
                        <a:t>snapshot</a:t>
                      </a:r>
                      <a:r>
                        <a:rPr lang="pt-BR" i="0" dirty="0"/>
                        <a:t> da </a:t>
                      </a:r>
                      <a:r>
                        <a:rPr lang="pt-BR" b="1" i="1" dirty="0" err="1"/>
                        <a:t>Staging</a:t>
                      </a:r>
                      <a:r>
                        <a:rPr lang="pt-BR" b="1" i="1" dirty="0"/>
                        <a:t> </a:t>
                      </a:r>
                      <a:r>
                        <a:rPr lang="pt-BR" b="1" i="1" dirty="0" err="1"/>
                        <a:t>Area</a:t>
                      </a:r>
                      <a:r>
                        <a:rPr lang="pt-BR" b="0" i="0" dirty="0"/>
                        <a:t> no repositório local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3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Exibe as alterações do </a:t>
                      </a:r>
                      <a:r>
                        <a:rPr lang="pt-BR" b="1" i="1" dirty="0" err="1"/>
                        <a:t>Working</a:t>
                      </a:r>
                      <a:r>
                        <a:rPr lang="pt-BR" b="1" i="1" dirty="0"/>
                        <a:t> </a:t>
                      </a:r>
                      <a:r>
                        <a:rPr lang="pt-BR" b="1" i="1" dirty="0" err="1"/>
                        <a:t>Copy</a:t>
                      </a:r>
                      <a:r>
                        <a:rPr lang="pt-BR" dirty="0"/>
                        <a:t> e </a:t>
                      </a:r>
                      <a:r>
                        <a:rPr lang="pt-BR" b="1" i="1" dirty="0" err="1"/>
                        <a:t>Staging</a:t>
                      </a:r>
                      <a:r>
                        <a:rPr lang="pt-BR" b="1" i="1" dirty="0"/>
                        <a:t> </a:t>
                      </a:r>
                      <a:r>
                        <a:rPr lang="pt-BR" b="1" i="1" dirty="0" err="1"/>
                        <a:t>Area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0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Exibe alterações do que está na </a:t>
                      </a:r>
                      <a:r>
                        <a:rPr lang="pt-BR" b="1" i="1" dirty="0" err="1"/>
                        <a:t>Staging</a:t>
                      </a:r>
                      <a:r>
                        <a:rPr lang="pt-BR" b="1" i="1" dirty="0"/>
                        <a:t> </a:t>
                      </a:r>
                      <a:r>
                        <a:rPr lang="pt-BR" b="1" i="1" dirty="0" err="1"/>
                        <a:t>Area</a:t>
                      </a:r>
                      <a:r>
                        <a:rPr lang="pt-BR" b="0" i="0" dirty="0"/>
                        <a:t> e o que está modificado, mas não na </a:t>
                      </a:r>
                      <a:r>
                        <a:rPr lang="pt-BR" b="1" i="1" dirty="0" err="1"/>
                        <a:t>Staging</a:t>
                      </a:r>
                      <a:r>
                        <a:rPr lang="pt-BR" b="1" i="1" dirty="0"/>
                        <a:t> </a:t>
                      </a:r>
                      <a:r>
                        <a:rPr lang="pt-BR" b="1" i="1" dirty="0" err="1"/>
                        <a:t>Area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5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um repositório (vazio) local na pasta corrente se não houver arquivos ou diretórios no mesmo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7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50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Comandos Básicos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01AFB64-C76D-4AC2-9E28-397C05893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89098"/>
              </p:ext>
            </p:extLst>
          </p:nvPr>
        </p:nvGraphicFramePr>
        <p:xfrm>
          <a:off x="1259632" y="1397000"/>
          <a:ext cx="742716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59368308"/>
                    </a:ext>
                  </a:extLst>
                </a:gridCol>
                <a:gridCol w="4618856">
                  <a:extLst>
                    <a:ext uri="{9D8B030D-6E8A-4147-A177-3AD203B41FA5}">
                      <a16:colId xmlns:a16="http://schemas.microsoft.com/office/drawing/2014/main" val="172932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3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pull</a:t>
                      </a:r>
                      <a:endParaRPr lang="pt-BR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Traz as alterações de um repositório remoto e tenta aplicar tais alterações no </a:t>
                      </a:r>
                      <a:r>
                        <a:rPr lang="pt-BR" b="1" i="1" dirty="0" err="1"/>
                        <a:t>branch</a:t>
                      </a:r>
                      <a:r>
                        <a:rPr lang="pt-BR" b="0" i="1" dirty="0"/>
                        <a:t> </a:t>
                      </a:r>
                      <a:r>
                        <a:rPr lang="pt-BR" b="0" i="0" dirty="0"/>
                        <a:t>atual</a:t>
                      </a:r>
                      <a:endParaRPr lang="pt-B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Envia as alterações locais, bem como </a:t>
                      </a:r>
                      <a:r>
                        <a:rPr lang="pt-BR" b="1" i="1" dirty="0" err="1"/>
                        <a:t>branches</a:t>
                      </a:r>
                      <a:r>
                        <a:rPr lang="pt-BR" dirty="0"/>
                        <a:t> e </a:t>
                      </a:r>
                      <a:r>
                        <a:rPr lang="pt-BR" b="1" i="1" dirty="0" err="1"/>
                        <a:t>tags</a:t>
                      </a:r>
                      <a:r>
                        <a:rPr lang="pt-BR" dirty="0"/>
                        <a:t> para um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reset HEAD -- </a:t>
                      </a:r>
                      <a:r>
                        <a:rPr lang="pt-BR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Remove o arquivo da </a:t>
                      </a:r>
                      <a:r>
                        <a:rPr lang="pt-BR" b="1" i="1" dirty="0" err="1"/>
                        <a:t>Staging</a:t>
                      </a:r>
                      <a:r>
                        <a:rPr lang="pt-BR" b="1" i="1" dirty="0"/>
                        <a:t> </a:t>
                      </a:r>
                      <a:r>
                        <a:rPr lang="pt-BR" b="1" i="1" dirty="0" err="1"/>
                        <a:t>Area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3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checkout -- </a:t>
                      </a:r>
                      <a:r>
                        <a:rPr lang="pt-BR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Desfaz alterações (que ainda não estão na </a:t>
                      </a:r>
                      <a:r>
                        <a:rPr lang="pt-BR" b="1" i="1" dirty="0" err="1"/>
                        <a:t>Staging</a:t>
                      </a:r>
                      <a:r>
                        <a:rPr lang="pt-BR" b="1" i="1" dirty="0"/>
                        <a:t> </a:t>
                      </a:r>
                      <a:r>
                        <a:rPr lang="pt-BR" b="1" i="1" dirty="0" err="1"/>
                        <a:t>Area</a:t>
                      </a:r>
                      <a:r>
                        <a:rPr lang="pt-BR" b="0" i="0" dirty="0"/>
                        <a:t>)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0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Exibe o histórico de alterações já persistidos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5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62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Comandos Básicos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01AFB64-C76D-4AC2-9E28-397C05893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86952"/>
              </p:ext>
            </p:extLst>
          </p:nvPr>
        </p:nvGraphicFramePr>
        <p:xfrm>
          <a:off x="1259632" y="1397000"/>
          <a:ext cx="742716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59368308"/>
                    </a:ext>
                  </a:extLst>
                </a:gridCol>
                <a:gridCol w="4618856">
                  <a:extLst>
                    <a:ext uri="{9D8B030D-6E8A-4147-A177-3AD203B41FA5}">
                      <a16:colId xmlns:a16="http://schemas.microsoft.com/office/drawing/2014/main" val="172932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3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branch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uma ramificação de nome </a:t>
                      </a:r>
                      <a:r>
                        <a:rPr lang="pt-BR" b="1" i="1" dirty="0" err="1"/>
                        <a:t>branch_name</a:t>
                      </a:r>
                      <a:endParaRPr lang="pt-BR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tag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tag_name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um rótulo </a:t>
                      </a:r>
                      <a:r>
                        <a:rPr lang="pt-BR" b="0" i="0" dirty="0"/>
                        <a:t>de nome </a:t>
                      </a:r>
                      <a:r>
                        <a:rPr lang="pt-BR" b="1" i="1" dirty="0" err="1"/>
                        <a:t>tag_name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merge 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tag_name</a:t>
                      </a:r>
                      <a:r>
                        <a:rPr lang="pt-BR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Unifica uma ramificação ou rótulo de nome </a:t>
                      </a:r>
                      <a:r>
                        <a:rPr lang="pt-BR" b="1" i="1" dirty="0" err="1"/>
                        <a:t>branch_name</a:t>
                      </a:r>
                      <a:r>
                        <a:rPr lang="pt-BR" b="1" i="1" dirty="0"/>
                        <a:t>/</a:t>
                      </a:r>
                      <a:r>
                        <a:rPr lang="pt-BR" b="1" i="1" dirty="0" err="1"/>
                        <a:t>tag_name</a:t>
                      </a:r>
                      <a:r>
                        <a:rPr lang="pt-BR" b="0" i="0" dirty="0"/>
                        <a:t> no </a:t>
                      </a:r>
                      <a:r>
                        <a:rPr lang="pt-BR" b="1" i="1" dirty="0" err="1"/>
                        <a:t>branch</a:t>
                      </a:r>
                      <a:r>
                        <a:rPr lang="pt-BR" b="0" i="0" dirty="0"/>
                        <a:t> corrente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3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1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Comandos Básicos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41682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5400" dirty="0" err="1">
                <a:solidFill>
                  <a:schemeClr val="bg1"/>
                </a:solidFill>
              </a:rPr>
              <a:t>Mãos</a:t>
            </a:r>
            <a:r>
              <a:rPr lang="en-US" altLang="pt-BR" sz="5400" dirty="0">
                <a:solidFill>
                  <a:schemeClr val="bg1"/>
                </a:solidFill>
              </a:rPr>
              <a:t> </a:t>
            </a:r>
            <a:r>
              <a:rPr lang="en-US" altLang="pt-BR" sz="5400" dirty="0" err="1">
                <a:solidFill>
                  <a:schemeClr val="bg1"/>
                </a:solidFill>
              </a:rPr>
              <a:t>na</a:t>
            </a:r>
            <a:r>
              <a:rPr lang="en-US" altLang="pt-BR" sz="5400" dirty="0">
                <a:solidFill>
                  <a:schemeClr val="bg1"/>
                </a:solidFill>
              </a:rPr>
              <a:t> </a:t>
            </a:r>
            <a:r>
              <a:rPr lang="en-US" altLang="pt-BR" sz="5400" dirty="0" err="1">
                <a:solidFill>
                  <a:schemeClr val="bg1"/>
                </a:solidFill>
              </a:rPr>
              <a:t>massa</a:t>
            </a:r>
            <a:r>
              <a:rPr lang="en-US" altLang="pt-BR" sz="5400" dirty="0">
                <a:solidFill>
                  <a:schemeClr val="bg1"/>
                </a:solidFill>
              </a:rPr>
              <a:t>!!</a:t>
            </a: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5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5400" dirty="0">
                <a:solidFill>
                  <a:schemeClr val="bg1"/>
                </a:solidFill>
              </a:rPr>
              <a:t>https://try.github.io/</a:t>
            </a: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5400" dirty="0" err="1">
                <a:solidFill>
                  <a:schemeClr val="bg1"/>
                </a:solidFill>
              </a:rPr>
              <a:t>Até</a:t>
            </a:r>
            <a:r>
              <a:rPr lang="en-US" altLang="pt-BR" sz="5400" dirty="0">
                <a:solidFill>
                  <a:schemeClr val="bg1"/>
                </a:solidFill>
              </a:rPr>
              <a:t> o </a:t>
            </a:r>
            <a:r>
              <a:rPr lang="en-US" altLang="pt-BR" sz="5400" dirty="0" err="1">
                <a:solidFill>
                  <a:schemeClr val="bg1"/>
                </a:solidFill>
              </a:rPr>
              <a:t>passo</a:t>
            </a:r>
            <a:r>
              <a:rPr lang="en-US" altLang="pt-BR" sz="5400" dirty="0">
                <a:solidFill>
                  <a:schemeClr val="bg1"/>
                </a:solidFill>
              </a:rPr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224836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Branching</a:t>
            </a:r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4B300-2A32-4A08-8754-98013A4A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zh-TW" dirty="0">
                <a:solidFill>
                  <a:schemeClr val="bg1"/>
                </a:solidFill>
              </a:rPr>
              <a:t>Principais objetos do conceito de </a:t>
            </a:r>
            <a:r>
              <a:rPr lang="pt-BR" altLang="zh-TW" i="1" dirty="0" err="1">
                <a:solidFill>
                  <a:schemeClr val="bg1"/>
                </a:solidFill>
              </a:rPr>
              <a:t>Branching</a:t>
            </a:r>
            <a:r>
              <a:rPr lang="pt-BR" altLang="zh-TW" i="1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pt-BR" alt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</a:t>
            </a:r>
            <a:r>
              <a:rPr lang="pt-BR" altLang="pt-BR" sz="2400" dirty="0">
                <a:solidFill>
                  <a:schemeClr val="bg1"/>
                </a:solidFill>
              </a:rPr>
              <a:t>– Ponteiro para </a:t>
            </a:r>
            <a:r>
              <a:rPr lang="pt-BR" altLang="pt-BR" sz="2400" dirty="0" err="1">
                <a:solidFill>
                  <a:schemeClr val="bg1"/>
                </a:solidFill>
              </a:rPr>
              <a:t>working</a:t>
            </a:r>
            <a:r>
              <a:rPr lang="pt-BR" altLang="pt-BR" sz="2400" dirty="0">
                <a:solidFill>
                  <a:schemeClr val="bg1"/>
                </a:solidFill>
              </a:rPr>
              <a:t> </a:t>
            </a:r>
            <a:r>
              <a:rPr lang="pt-BR" altLang="pt-BR" sz="2400" dirty="0" err="1">
                <a:solidFill>
                  <a:schemeClr val="bg1"/>
                </a:solidFill>
              </a:rPr>
              <a:t>copy</a:t>
            </a:r>
            <a:r>
              <a:rPr lang="pt-BR" altLang="pt-BR" sz="2400" dirty="0">
                <a:solidFill>
                  <a:schemeClr val="bg1"/>
                </a:solidFill>
              </a:rPr>
              <a:t> atual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err="1">
                <a:solidFill>
                  <a:schemeClr val="bg1"/>
                </a:solidFill>
              </a:rPr>
              <a:t>Branch</a:t>
            </a:r>
            <a:r>
              <a:rPr lang="pt-BR" altLang="pt-BR" sz="2400" dirty="0">
                <a:solidFill>
                  <a:schemeClr val="bg1"/>
                </a:solidFill>
              </a:rPr>
              <a:t> </a:t>
            </a:r>
            <a:r>
              <a:rPr lang="pt-BR" altLang="pt-BR" sz="2400" dirty="0" err="1">
                <a:solidFill>
                  <a:schemeClr val="bg1"/>
                </a:solidFill>
              </a:rPr>
              <a:t>Name</a:t>
            </a:r>
            <a:r>
              <a:rPr lang="pt-BR" altLang="pt-BR" sz="2400" dirty="0">
                <a:solidFill>
                  <a:schemeClr val="bg1"/>
                </a:solidFill>
              </a:rPr>
              <a:t> – Ponteiro para o último </a:t>
            </a:r>
            <a:r>
              <a:rPr lang="pt-BR" altLang="pt-BR" sz="2400" dirty="0" err="1">
                <a:solidFill>
                  <a:schemeClr val="bg1"/>
                </a:solidFill>
              </a:rPr>
              <a:t>commit</a:t>
            </a:r>
            <a:r>
              <a:rPr lang="pt-BR" altLang="pt-BR" sz="2400" dirty="0">
                <a:solidFill>
                  <a:schemeClr val="bg1"/>
                </a:solidFill>
              </a:rPr>
              <a:t> de um </a:t>
            </a:r>
            <a:r>
              <a:rPr lang="pt-BR" altLang="pt-BR" sz="2400" i="1" dirty="0" err="1">
                <a:solidFill>
                  <a:schemeClr val="bg1"/>
                </a:solidFill>
              </a:rPr>
              <a:t>branch</a:t>
            </a:r>
            <a:endParaRPr lang="pt-BR" altLang="pt-BR" sz="2400" i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altLang="pt-BR" sz="2400" dirty="0" err="1">
                <a:solidFill>
                  <a:schemeClr val="bg1"/>
                </a:solidFill>
              </a:rPr>
              <a:t>Revision</a:t>
            </a:r>
            <a:r>
              <a:rPr lang="pt-BR" altLang="pt-BR" sz="2400" dirty="0">
                <a:solidFill>
                  <a:schemeClr val="bg1"/>
                </a:solidFill>
              </a:rPr>
              <a:t> – Delta persistido no repositório local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84785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Branching</a:t>
            </a:r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...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DE9BBF2-31E4-4C94-96E8-9595DE0C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2856"/>
            <a:ext cx="5203825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706D136-6136-44AE-B666-7FB61EC0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14" y="2836119"/>
            <a:ext cx="18065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593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BF63246A-E13B-4125-85E0-AB61B60B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Branching</a:t>
            </a:r>
            <a:endParaRPr lang="zh-TW" altLang="en-US"/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64F78AAD-25D4-4681-AE82-AEF5FCCC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36B0DBFD-994B-43C9-BF59-184CEEE9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7257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900A-FBF8-4A9A-B329-8B37DFF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4335B21B-3D25-462C-9A03-2BEA1F3DE624}" type="slidenum">
              <a:rPr lang="zh-TW" altLang="en-US">
                <a:solidFill>
                  <a:srgbClr val="898989"/>
                </a:solidFill>
              </a:rPr>
              <a:pPr/>
              <a:t>29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17F67D-6965-4563-A766-55AA2244E369}"/>
              </a:ext>
            </a:extLst>
          </p:cNvPr>
          <p:cNvSpPr txBox="1"/>
          <p:nvPr/>
        </p:nvSpPr>
        <p:spPr>
          <a:xfrm>
            <a:off x="4572000" y="5725705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Tópicos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07F9A7-44F8-48DD-837A-27061EAEBA45}"/>
              </a:ext>
            </a:extLst>
          </p:cNvPr>
          <p:cNvSpPr txBox="1"/>
          <p:nvPr/>
        </p:nvSpPr>
        <p:spPr>
          <a:xfrm>
            <a:off x="4139952" y="525101"/>
            <a:ext cx="455678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Comandos básicos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</a:rPr>
              <a:t>diff</a:t>
            </a:r>
            <a:endParaRPr lang="pt-BR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</a:rPr>
              <a:t>add</a:t>
            </a:r>
            <a:endParaRPr lang="pt-BR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</a:rPr>
              <a:t>commit</a:t>
            </a:r>
            <a:endParaRPr lang="pt-BR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checkout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reset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</a:rPr>
              <a:t>tag</a:t>
            </a:r>
            <a:endParaRPr lang="pt-BR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</a:rPr>
              <a:t>branch</a:t>
            </a:r>
            <a:endParaRPr lang="pt-BR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merge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</a:rPr>
              <a:t>pull</a:t>
            </a:r>
            <a:endParaRPr lang="pt-BR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</a:rPr>
              <a:t>push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84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AE482E-6274-4EEA-88A8-1B61B3E08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80513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10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CD18265D-D7BE-4A29-9A5A-31516BD6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AB411FC-605D-42B2-A4A7-3768188E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A47FF591-6433-4CFE-9EEA-4BEB33D5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50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AC16-A123-4301-B9F9-BE87136B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8E884841-9D9E-4A53-9B74-A8CA67AD21B2}" type="slidenum">
              <a:rPr lang="zh-TW" altLang="en-US">
                <a:solidFill>
                  <a:srgbClr val="898989"/>
                </a:solidFill>
              </a:rPr>
              <a:pPr/>
              <a:t>31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22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A79E5-E316-4ED5-AD95-33FC189D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63"/>
            <a:ext cx="9191625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02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82D782F-D1FF-4094-B9A8-9D8D0C1C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83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31B4C-DDE9-4ED9-8E35-25F4455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0"/>
            <a:ext cx="91741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112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D3454AC-5933-477A-9F07-639F43F1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946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243D5-6855-412C-8D77-9B7D5CB6D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613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317B64E-C02C-4E34-94F7-1FC25D95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820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CED474B8-994F-49F6-9369-8C2871FC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Merging</a:t>
            </a:r>
            <a:endParaRPr lang="zh-TW" altLang="en-US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C13B80F9-5F7D-46EC-8552-D7ED1046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 o que se </a:t>
            </a:r>
            <a:r>
              <a:rPr lang="en-US" altLang="zh-TW" dirty="0" err="1">
                <a:solidFill>
                  <a:schemeClr val="bg1"/>
                </a:solidFill>
              </a:rPr>
              <a:t>faz</a:t>
            </a:r>
            <a:r>
              <a:rPr lang="en-US" altLang="zh-TW" dirty="0">
                <a:solidFill>
                  <a:schemeClr val="bg1"/>
                </a:solidFill>
              </a:rPr>
              <a:t> com </a:t>
            </a:r>
            <a:r>
              <a:rPr lang="en-US" altLang="zh-TW" dirty="0" err="1">
                <a:solidFill>
                  <a:schemeClr val="bg1"/>
                </a:solidFill>
              </a:rPr>
              <a:t>essa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bagunça</a:t>
            </a:r>
            <a:r>
              <a:rPr lang="en-US" altLang="zh-TW" dirty="0">
                <a:solidFill>
                  <a:schemeClr val="bg1"/>
                </a:solidFill>
              </a:rPr>
              <a:t> de commits e </a:t>
            </a:r>
            <a:r>
              <a:rPr lang="en-US" altLang="zh-TW" i="1" dirty="0">
                <a:solidFill>
                  <a:schemeClr val="bg1"/>
                </a:solidFill>
              </a:rPr>
              <a:t>branches</a:t>
            </a:r>
            <a:r>
              <a:rPr lang="en-US" altLang="zh-TW" dirty="0">
                <a:solidFill>
                  <a:schemeClr val="bg1"/>
                </a:solidFill>
              </a:rPr>
              <a:t>???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Merge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19A9-E5DC-436D-9A78-1177195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2767F7B2-88CA-4A06-AEF3-5CE27A962BA4}" type="slidenum">
              <a:rPr lang="zh-TW" altLang="en-US">
                <a:solidFill>
                  <a:srgbClr val="898989"/>
                </a:solidFill>
              </a:rPr>
              <a:pPr/>
              <a:t>38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12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FAFC748E-7976-4EB0-9CBC-45F48651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DBB0F3C0-2E89-4F7E-86CE-31599133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6292EF62-9700-4492-9904-8EDA4A84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B58C8-E1A4-4ABC-971B-69770A39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DA1E4D0C-1C11-4980-AD38-3441EF4B7E86}" type="slidenum">
              <a:rPr lang="zh-TW" altLang="en-US">
                <a:solidFill>
                  <a:srgbClr val="898989"/>
                </a:solidFill>
              </a:rPr>
              <a:pPr/>
              <a:t>39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17F67D-6965-4563-A766-55AA2244E369}"/>
              </a:ext>
            </a:extLst>
          </p:cNvPr>
          <p:cNvSpPr txBox="1"/>
          <p:nvPr/>
        </p:nvSpPr>
        <p:spPr>
          <a:xfrm>
            <a:off x="4572000" y="5725705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Tópicos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07F9A7-44F8-48DD-837A-27061EAEBA45}"/>
              </a:ext>
            </a:extLst>
          </p:cNvPr>
          <p:cNvSpPr txBox="1"/>
          <p:nvPr/>
        </p:nvSpPr>
        <p:spPr>
          <a:xfrm>
            <a:off x="4139952" y="525101"/>
            <a:ext cx="45567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chemeClr val="bg1"/>
                </a:solidFill>
              </a:rPr>
              <a:t>Branching</a:t>
            </a:r>
            <a:endParaRPr lang="pt-BR" sz="28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chemeClr val="bg1"/>
                </a:solidFill>
              </a:rPr>
              <a:t>Merging</a:t>
            </a:r>
            <a:endParaRPr lang="pt-BR" sz="28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1" dirty="0">
                <a:solidFill>
                  <a:schemeClr val="bg1"/>
                </a:solidFill>
              </a:rPr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Boas práticas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61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2A5D51C4-D0F0-414F-8CE5-2E22F92A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51E58317-CA32-4CF6-8B69-A760223C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4979A483-0DB7-455A-BD1F-0E48869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917257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3091-E70D-4CAF-AEE9-79CB46FB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F3530D2-B306-46FA-83E3-3F083AB3C295}" type="slidenum">
              <a:rPr lang="zh-TW" altLang="en-US">
                <a:solidFill>
                  <a:srgbClr val="898989"/>
                </a:solidFill>
              </a:rPr>
              <a:pPr/>
              <a:t>40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77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AA71E5B8-9454-46EF-BB2B-044B07A3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C4C9FF87-83F6-47B8-B688-C762BA88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02CCCF67-02C4-4E76-9C7C-471055B6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567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6A71A-8ED4-4D4A-9968-59C44CBE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8E4D96B-6FC2-406D-BAAB-B2628EDD0A2F}" type="slidenum">
              <a:rPr lang="zh-TW" altLang="en-US">
                <a:solidFill>
                  <a:srgbClr val="898989"/>
                </a:solidFill>
              </a:rPr>
              <a:pPr/>
              <a:t>41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54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B3A9D17-12F4-4EB9-B364-F817CAE1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65F19E4F-28B6-4993-8FD5-AAD643E0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A5B51659-CA12-40D3-97AF-CABAFB40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431C-9F9A-427B-AC9A-2A6F4D7D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3F569799-17DF-43F6-9309-9B2FFDF80B91}" type="slidenum">
              <a:rPr lang="zh-TW" altLang="en-US">
                <a:solidFill>
                  <a:srgbClr val="898989"/>
                </a:solidFill>
              </a:rPr>
              <a:pPr/>
              <a:t>42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63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7D4C105C-C444-4826-9EE3-7E2765B7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B8CE1BF7-7AB6-4FF8-8744-2B8032FE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B167EF71-A225-47C2-8663-5086FC08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9E1C-5EFD-4BFA-89E5-2AB6A527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46875643-3485-42B6-82C4-9EBCE0AEBB15}" type="slidenum">
              <a:rPr lang="zh-TW" altLang="en-US">
                <a:solidFill>
                  <a:srgbClr val="898989"/>
                </a:solidFill>
              </a:rPr>
              <a:pPr/>
              <a:t>43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24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36DAE181-DFB9-4B26-8977-7A60AB35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211FB162-B424-496B-8C54-B616ECCF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EA9A65E2-8B03-4CEF-8576-F36ADA83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82E26-F39A-46CF-A29A-05C8721E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2F3F8D05-41FB-4984-8946-9211BA4155C0}" type="slidenum">
              <a:rPr lang="zh-TW" altLang="en-US">
                <a:solidFill>
                  <a:srgbClr val="898989"/>
                </a:solidFill>
              </a:rPr>
              <a:pPr/>
              <a:t>44</a:t>
            </a:fld>
            <a:endParaRPr lang="en-US" altLang="zh-TW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88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Branching</a:t>
            </a:r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 </a:t>
            </a:r>
            <a:r>
              <a:rPr lang="pt-BR" altLang="pt-BR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Merging</a:t>
            </a:r>
            <a:endParaRPr lang="pt-BR" altLang="pt-BR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41682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800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5400" dirty="0" err="1">
                <a:solidFill>
                  <a:schemeClr val="bg1"/>
                </a:solidFill>
              </a:rPr>
              <a:t>Mãos</a:t>
            </a:r>
            <a:r>
              <a:rPr lang="en-US" altLang="pt-BR" sz="5400" dirty="0">
                <a:solidFill>
                  <a:schemeClr val="bg1"/>
                </a:solidFill>
              </a:rPr>
              <a:t> </a:t>
            </a:r>
            <a:r>
              <a:rPr lang="en-US" altLang="pt-BR" sz="5400" dirty="0" err="1">
                <a:solidFill>
                  <a:schemeClr val="bg1"/>
                </a:solidFill>
              </a:rPr>
              <a:t>na</a:t>
            </a:r>
            <a:r>
              <a:rPr lang="en-US" altLang="pt-BR" sz="5400" dirty="0">
                <a:solidFill>
                  <a:schemeClr val="bg1"/>
                </a:solidFill>
              </a:rPr>
              <a:t> </a:t>
            </a:r>
            <a:r>
              <a:rPr lang="en-US" altLang="pt-BR" sz="5400" dirty="0" err="1">
                <a:solidFill>
                  <a:schemeClr val="bg1"/>
                </a:solidFill>
              </a:rPr>
              <a:t>massa</a:t>
            </a:r>
            <a:r>
              <a:rPr lang="en-US" altLang="pt-BR" sz="5400" dirty="0">
                <a:solidFill>
                  <a:schemeClr val="bg1"/>
                </a:solidFill>
              </a:rPr>
              <a:t>!!</a:t>
            </a: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5400" dirty="0">
                <a:solidFill>
                  <a:schemeClr val="bg1"/>
                </a:solidFill>
              </a:rPr>
              <a:t>… O </a:t>
            </a:r>
            <a:r>
              <a:rPr lang="en-US" altLang="pt-BR" sz="5400" dirty="0" err="1">
                <a:solidFill>
                  <a:schemeClr val="bg1"/>
                </a:solidFill>
              </a:rPr>
              <a:t>regresso</a:t>
            </a:r>
            <a:r>
              <a:rPr lang="en-US" altLang="pt-BR" sz="5400" dirty="0">
                <a:solidFill>
                  <a:schemeClr val="bg1"/>
                </a:solidFill>
              </a:rPr>
              <a:t>…</a:t>
            </a: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5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5400" dirty="0">
                <a:solidFill>
                  <a:schemeClr val="bg1"/>
                </a:solidFill>
              </a:rPr>
              <a:t>https://try.github.io/</a:t>
            </a: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5400" dirty="0" err="1">
                <a:solidFill>
                  <a:schemeClr val="bg1"/>
                </a:solidFill>
              </a:rPr>
              <a:t>Até</a:t>
            </a:r>
            <a:r>
              <a:rPr lang="en-US" altLang="pt-BR" sz="5400" dirty="0">
                <a:solidFill>
                  <a:schemeClr val="bg1"/>
                </a:solidFill>
              </a:rPr>
              <a:t> o </a:t>
            </a:r>
            <a:r>
              <a:rPr lang="en-US" altLang="pt-BR" sz="5400" dirty="0" err="1">
                <a:solidFill>
                  <a:schemeClr val="bg1"/>
                </a:solidFill>
              </a:rPr>
              <a:t>passo</a:t>
            </a:r>
            <a:r>
              <a:rPr lang="en-US" altLang="pt-BR" sz="5400" dirty="0">
                <a:solidFill>
                  <a:schemeClr val="bg1"/>
                </a:solidFill>
              </a:rPr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3132283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56165C-79BB-4342-A5BD-DC789A58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Alias para </a:t>
            </a:r>
            <a:r>
              <a:rPr lang="en-US" altLang="zh-TW" dirty="0" err="1">
                <a:solidFill>
                  <a:schemeClr val="bg1"/>
                </a:solidFill>
              </a:rPr>
              <a:t>projetos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em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outras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máquinas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ou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mesmo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na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nuvem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Usado</a:t>
            </a:r>
            <a:r>
              <a:rPr lang="en-US" altLang="zh-TW" dirty="0">
                <a:solidFill>
                  <a:schemeClr val="bg1"/>
                </a:solidFill>
              </a:rPr>
              <a:t> para </a:t>
            </a:r>
            <a:r>
              <a:rPr lang="en-US" altLang="zh-TW" dirty="0" err="1">
                <a:solidFill>
                  <a:schemeClr val="bg1"/>
                </a:solidFill>
              </a:rPr>
              <a:t>compartilhar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os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projetos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en-US" altLang="zh-TW" dirty="0" err="1">
                <a:solidFill>
                  <a:schemeClr val="bg1"/>
                </a:solidFill>
              </a:rPr>
              <a:t>Diretórios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compartilhados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pt-BR" altLang="zh-TW" dirty="0">
                <a:solidFill>
                  <a:schemeClr val="bg1"/>
                </a:solidFill>
              </a:rPr>
              <a:t>URL (http/https)</a:t>
            </a:r>
          </a:p>
          <a:p>
            <a:pPr lvl="1"/>
            <a:r>
              <a:rPr lang="pt-BR" altLang="zh-TW" dirty="0">
                <a:solidFill>
                  <a:schemeClr val="bg1"/>
                </a:solidFill>
              </a:rPr>
              <a:t>SSH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37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56165C-79BB-4342-A5BD-DC789A58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r>
              <a:rPr lang="pt-BR" altLang="zh-TW" dirty="0">
                <a:solidFill>
                  <a:schemeClr val="bg1"/>
                </a:solidFill>
              </a:rPr>
              <a:t>Comandos básicos:</a:t>
            </a:r>
          </a:p>
          <a:p>
            <a:pPr marL="0" indent="0">
              <a:buNone/>
            </a:pPr>
            <a:r>
              <a:rPr lang="en-US" altLang="pt-BR" dirty="0">
                <a:solidFill>
                  <a:srgbClr val="00FF00"/>
                </a:solidFill>
                <a:latin typeface="'courier new'" pitchFamily="34"/>
              </a:rPr>
              <a:t>    git remote </a:t>
            </a:r>
            <a:r>
              <a:rPr lang="en-US" altLang="pt-BR" i="1" dirty="0">
                <a:solidFill>
                  <a:srgbClr val="00FFFF"/>
                </a:solidFill>
                <a:latin typeface="'courier new'" pitchFamily="34"/>
              </a:rPr>
              <a:t>-v</a:t>
            </a:r>
          </a:p>
          <a:p>
            <a:pPr marL="0" indent="0">
              <a:buNone/>
            </a:pPr>
            <a:r>
              <a:rPr lang="en-US" altLang="pt-BR" dirty="0">
                <a:solidFill>
                  <a:srgbClr val="00FF00"/>
                </a:solidFill>
                <a:latin typeface="'courier new'" pitchFamily="34"/>
              </a:rPr>
              <a:t>    git remote </a:t>
            </a:r>
            <a:r>
              <a:rPr lang="en-US" altLang="pt-BR" i="1" dirty="0">
                <a:solidFill>
                  <a:srgbClr val="FFC000"/>
                </a:solidFill>
                <a:latin typeface="'courier new'" pitchFamily="34"/>
              </a:rPr>
              <a:t>add</a:t>
            </a:r>
            <a:r>
              <a:rPr lang="en-US" altLang="pt-BR" i="1" dirty="0">
                <a:solidFill>
                  <a:srgbClr val="00FFFF"/>
                </a:solidFill>
                <a:latin typeface="'courier new'" pitchFamily="34"/>
              </a:rPr>
              <a:t> [</a:t>
            </a:r>
            <a:r>
              <a:rPr lang="en-US" altLang="pt-BR" i="1" dirty="0" err="1">
                <a:solidFill>
                  <a:srgbClr val="00FFFF"/>
                </a:solidFill>
                <a:latin typeface="'courier new'" pitchFamily="34"/>
              </a:rPr>
              <a:t>url</a:t>
            </a:r>
            <a:r>
              <a:rPr lang="en-US" altLang="pt-BR" i="1" dirty="0">
                <a:solidFill>
                  <a:srgbClr val="00FFFF"/>
                </a:solidFill>
                <a:latin typeface="'courier new'" pitchFamily="34"/>
              </a:rPr>
              <a:t>]</a:t>
            </a:r>
          </a:p>
          <a:p>
            <a:pPr marL="0" indent="0">
              <a:buNone/>
            </a:pPr>
            <a:r>
              <a:rPr lang="en-US" altLang="pt-BR" dirty="0">
                <a:solidFill>
                  <a:srgbClr val="00FF00"/>
                </a:solidFill>
                <a:latin typeface="'courier new'" pitchFamily="34"/>
              </a:rPr>
              <a:t>    git remote </a:t>
            </a:r>
            <a:r>
              <a:rPr lang="en-US" altLang="pt-BR" i="1" dirty="0">
                <a:solidFill>
                  <a:srgbClr val="FFC000"/>
                </a:solidFill>
                <a:latin typeface="'courier new'" pitchFamily="34"/>
              </a:rPr>
              <a:t>remove</a:t>
            </a:r>
            <a:r>
              <a:rPr lang="en-US" altLang="pt-BR" i="1" dirty="0">
                <a:solidFill>
                  <a:srgbClr val="00FFFF"/>
                </a:solidFill>
                <a:latin typeface="'courier new'" pitchFamily="34"/>
              </a:rPr>
              <a:t> [</a:t>
            </a:r>
            <a:r>
              <a:rPr lang="en-US" altLang="pt-BR" i="1" dirty="0" err="1">
                <a:solidFill>
                  <a:srgbClr val="00FFFF"/>
                </a:solidFill>
                <a:latin typeface="'courier new'" pitchFamily="34"/>
              </a:rPr>
              <a:t>url</a:t>
            </a:r>
            <a:r>
              <a:rPr lang="en-US" altLang="pt-BR" i="1" dirty="0">
                <a:solidFill>
                  <a:srgbClr val="00FFFF"/>
                </a:solidFill>
                <a:latin typeface="'courier new'" pitchFamily="34"/>
              </a:rPr>
              <a:t>]</a:t>
            </a:r>
            <a:endParaRPr lang="pt-BR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pt-BR" dirty="0">
                <a:solidFill>
                  <a:srgbClr val="00FF00"/>
                </a:solidFill>
                <a:latin typeface="'courier new'" pitchFamily="34"/>
              </a:rPr>
              <a:t>Comando </a:t>
            </a:r>
            <a:r>
              <a:rPr lang="pt-BR" altLang="pt-BR" i="1" dirty="0">
                <a:solidFill>
                  <a:srgbClr val="FFC000"/>
                </a:solidFill>
                <a:latin typeface="'courier new'" pitchFamily="34"/>
              </a:rPr>
              <a:t>Operação </a:t>
            </a:r>
            <a:r>
              <a:rPr lang="en-US" altLang="pt-BR" i="1" dirty="0" err="1">
                <a:solidFill>
                  <a:srgbClr val="00FFFF"/>
                </a:solidFill>
                <a:latin typeface="'courier new'" pitchFamily="34"/>
              </a:rPr>
              <a:t>Parâmetros</a:t>
            </a:r>
            <a:endParaRPr lang="pt-BR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26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Boas Práticas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166018"/>
            <a:ext cx="764319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800" dirty="0" err="1">
                <a:solidFill>
                  <a:srgbClr val="FFFFFF"/>
                </a:solidFill>
                <a:latin typeface="Arial" panose="020B0604020202020204" pitchFamily="34" charset="0"/>
              </a:rPr>
              <a:t>Quando</a:t>
            </a:r>
            <a:r>
              <a:rPr lang="en-US" altLang="pt-BR" sz="28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800" dirty="0" err="1">
                <a:solidFill>
                  <a:srgbClr val="FFFFFF"/>
                </a:solidFill>
                <a:latin typeface="Arial" panose="020B0604020202020204" pitchFamily="34" charset="0"/>
              </a:rPr>
              <a:t>commitar</a:t>
            </a:r>
            <a:r>
              <a:rPr lang="en-US" altLang="pt-BR" sz="2800" dirty="0">
                <a:solidFill>
                  <a:srgbClr val="FFFFFF"/>
                </a:solidFill>
                <a:latin typeface="Arial" panose="020B0604020202020204" pitchFamily="34" charset="0"/>
              </a:rPr>
              <a:t>?</a:t>
            </a:r>
            <a:endParaRPr lang="en-US" altLang="pt-BR" sz="28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pt-BR" sz="2400" b="1" dirty="0" err="1">
                <a:solidFill>
                  <a:srgbClr val="FFFFFF"/>
                </a:solidFill>
              </a:rPr>
              <a:t>Nunca</a:t>
            </a:r>
            <a:r>
              <a:rPr lang="en-US" altLang="pt-BR" sz="2400" b="1" dirty="0">
                <a:solidFill>
                  <a:srgbClr val="FFFFFF"/>
                </a:solidFill>
              </a:rPr>
              <a:t> </a:t>
            </a:r>
            <a:r>
              <a:rPr lang="en-US" altLang="pt-BR" sz="2400" dirty="0" err="1">
                <a:solidFill>
                  <a:srgbClr val="FFFFFF"/>
                </a:solidFill>
              </a:rPr>
              <a:t>inclua</a:t>
            </a:r>
            <a:r>
              <a:rPr lang="en-US" altLang="pt-BR" sz="2400" dirty="0">
                <a:solidFill>
                  <a:srgbClr val="FFFFFF"/>
                </a:solidFill>
              </a:rPr>
              <a:t> Código com </a:t>
            </a:r>
            <a:r>
              <a:rPr lang="en-US" altLang="pt-BR" sz="2400" dirty="0" err="1">
                <a:solidFill>
                  <a:srgbClr val="FFFFFF"/>
                </a:solidFill>
              </a:rPr>
              <a:t>quebras</a:t>
            </a:r>
            <a:r>
              <a:rPr lang="en-US" altLang="pt-BR" sz="2400" dirty="0">
                <a:solidFill>
                  <a:srgbClr val="FFFFFF"/>
                </a:solidFill>
              </a:rPr>
              <a:t> no </a:t>
            </a:r>
            <a:r>
              <a:rPr lang="en-US" altLang="pt-BR" sz="2400" i="1" dirty="0">
                <a:solidFill>
                  <a:srgbClr val="FFFFFF"/>
                </a:solidFill>
              </a:rPr>
              <a:t>branch </a:t>
            </a:r>
            <a:r>
              <a:rPr lang="en-US" altLang="pt-BR" sz="24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  <a:r>
              <a:rPr lang="en-US" altLang="pt-BR" sz="2400" dirty="0">
                <a:solidFill>
                  <a:srgbClr val="FFFFFF"/>
                </a:solidFill>
              </a:rPr>
              <a:t> (teste </a:t>
            </a:r>
            <a:r>
              <a:rPr lang="en-US" altLang="pt-BR" sz="2400" dirty="0" err="1">
                <a:solidFill>
                  <a:srgbClr val="FFFFFF"/>
                </a:solidFill>
              </a:rPr>
              <a:t>primeiro</a:t>
            </a:r>
            <a:r>
              <a:rPr lang="en-US" altLang="pt-BR" sz="2400" dirty="0">
                <a:solidFill>
                  <a:srgbClr val="FFFFFF"/>
                </a:solidFill>
              </a:rPr>
              <a:t>!)</a:t>
            </a:r>
            <a:endParaRPr lang="en-US" altLang="pt-BR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pt-BR" sz="2400" dirty="0" err="1">
                <a:solidFill>
                  <a:srgbClr val="FFFFFF"/>
                </a:solidFill>
              </a:rPr>
              <a:t>Tente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não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quebrar</a:t>
            </a:r>
            <a:r>
              <a:rPr lang="en-US" altLang="pt-BR" sz="2400" dirty="0">
                <a:solidFill>
                  <a:srgbClr val="FFFFFF"/>
                </a:solidFill>
              </a:rPr>
              <a:t> as </a:t>
            </a:r>
            <a:r>
              <a:rPr lang="en-US" altLang="pt-BR" sz="2400" dirty="0" err="1">
                <a:solidFill>
                  <a:srgbClr val="FFFFFF"/>
                </a:solidFill>
              </a:rPr>
              <a:t>coisas</a:t>
            </a:r>
            <a:r>
              <a:rPr lang="en-US" altLang="pt-BR" sz="2400" dirty="0">
                <a:solidFill>
                  <a:srgbClr val="FFFFFF"/>
                </a:solidFill>
              </a:rPr>
              <a:t> (</a:t>
            </a:r>
            <a:r>
              <a:rPr lang="en-US" altLang="pt-BR" sz="2400" dirty="0" err="1">
                <a:solidFill>
                  <a:srgbClr val="FFFFFF"/>
                </a:solidFill>
              </a:rPr>
              <a:t>não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faça</a:t>
            </a:r>
            <a:r>
              <a:rPr lang="en-US" altLang="pt-BR" sz="2400" dirty="0">
                <a:solidFill>
                  <a:srgbClr val="FFFFFF"/>
                </a:solidFill>
              </a:rPr>
              <a:t> um </a:t>
            </a:r>
            <a:r>
              <a:rPr lang="en-US" altLang="pt-BR" sz="2400" dirty="0" err="1">
                <a:solidFill>
                  <a:srgbClr val="FFFFFF"/>
                </a:solidFill>
              </a:rPr>
              <a:t>trabalho</a:t>
            </a:r>
            <a:r>
              <a:rPr lang="en-US" altLang="pt-BR" sz="2400" dirty="0">
                <a:solidFill>
                  <a:srgbClr val="FFFFFF"/>
                </a:solidFill>
              </a:rPr>
              <a:t> de </a:t>
            </a:r>
            <a:r>
              <a:rPr lang="en-US" altLang="pt-BR" sz="2400" dirty="0" err="1">
                <a:solidFill>
                  <a:srgbClr val="FFFFFF"/>
                </a:solidFill>
              </a:rPr>
              <a:t>duas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semanas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em</a:t>
            </a:r>
            <a:r>
              <a:rPr lang="en-US" altLang="pt-BR" sz="2400" dirty="0">
                <a:solidFill>
                  <a:srgbClr val="FFFFFF"/>
                </a:solidFill>
              </a:rPr>
              <a:t> um </a:t>
            </a:r>
            <a:r>
              <a:rPr lang="en-US" altLang="pt-BR" sz="2400" dirty="0" err="1">
                <a:solidFill>
                  <a:srgbClr val="FFFFFF"/>
                </a:solidFill>
              </a:rPr>
              <a:t>único</a:t>
            </a:r>
            <a:r>
              <a:rPr lang="en-US" altLang="pt-BR" sz="2400" dirty="0">
                <a:solidFill>
                  <a:srgbClr val="FFFFFF"/>
                </a:solidFill>
              </a:rPr>
              <a:t> commit)</a:t>
            </a:r>
            <a:endParaRPr lang="en-US" altLang="pt-BR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pt-BR" sz="2400" b="1" dirty="0" err="1">
                <a:solidFill>
                  <a:srgbClr val="FFFFFF"/>
                </a:solidFill>
              </a:rPr>
              <a:t>Sempre</a:t>
            </a:r>
            <a:r>
              <a:rPr lang="en-US" altLang="pt-BR" sz="2400" b="1" dirty="0">
                <a:solidFill>
                  <a:srgbClr val="FFFFFF"/>
                </a:solidFill>
              </a:rPr>
              <a:t> </a:t>
            </a:r>
            <a:r>
              <a:rPr lang="en-US" altLang="pt-BR" sz="2400" dirty="0">
                <a:solidFill>
                  <a:srgbClr val="FFFFFF"/>
                </a:solidFill>
              </a:rPr>
              <a:t>use </a:t>
            </a:r>
            <a:r>
              <a:rPr lang="en-US" altLang="pt-BR" sz="2400" dirty="0" err="1">
                <a:solidFill>
                  <a:srgbClr val="FFFFFF"/>
                </a:solidFill>
              </a:rPr>
              <a:t>uma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mensagem</a:t>
            </a:r>
            <a:r>
              <a:rPr lang="en-US" altLang="pt-BR" sz="2400" dirty="0">
                <a:solidFill>
                  <a:srgbClr val="FFFFFF"/>
                </a:solidFill>
              </a:rPr>
              <a:t> de commit </a:t>
            </a:r>
            <a:r>
              <a:rPr lang="en-US" altLang="pt-BR" sz="2400" dirty="0" err="1">
                <a:solidFill>
                  <a:srgbClr val="FFFFFF"/>
                </a:solidFill>
              </a:rPr>
              <a:t>clara</a:t>
            </a:r>
            <a:r>
              <a:rPr lang="en-US" altLang="pt-BR" sz="2400" dirty="0">
                <a:solidFill>
                  <a:srgbClr val="FFFFFF"/>
                </a:solidFill>
              </a:rPr>
              <a:t> e </a:t>
            </a:r>
            <a:r>
              <a:rPr lang="en-US" altLang="pt-BR" sz="2400" dirty="0" err="1">
                <a:solidFill>
                  <a:srgbClr val="FFFFFF"/>
                </a:solidFill>
              </a:rPr>
              <a:t>concisa</a:t>
            </a:r>
            <a:endParaRPr lang="en-US" altLang="pt-BR" sz="2400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pt-BR" dirty="0">
                <a:solidFill>
                  <a:srgbClr val="FFFFFF"/>
                </a:solidFill>
              </a:rPr>
              <a:t>Informe </a:t>
            </a:r>
            <a:r>
              <a:rPr lang="en-US" altLang="pt-BR" dirty="0" err="1">
                <a:solidFill>
                  <a:srgbClr val="FFFFFF"/>
                </a:solidFill>
              </a:rPr>
              <a:t>mais</a:t>
            </a:r>
            <a:r>
              <a:rPr lang="en-US" altLang="pt-BR" dirty="0">
                <a:solidFill>
                  <a:srgbClr val="FFFFFF"/>
                </a:solidFill>
              </a:rPr>
              <a:t> </a:t>
            </a:r>
            <a:r>
              <a:rPr lang="en-US" altLang="pt-BR" dirty="0" err="1">
                <a:solidFill>
                  <a:srgbClr val="FFFFFF"/>
                </a:solidFill>
              </a:rPr>
              <a:t>detalhes</a:t>
            </a:r>
            <a:r>
              <a:rPr lang="en-US" altLang="pt-BR" dirty="0">
                <a:solidFill>
                  <a:srgbClr val="FFFFFF"/>
                </a:solidFill>
              </a:rPr>
              <a:t> </a:t>
            </a:r>
            <a:r>
              <a:rPr lang="en-US" altLang="pt-BR" dirty="0" err="1">
                <a:solidFill>
                  <a:srgbClr val="FFFFFF"/>
                </a:solidFill>
              </a:rPr>
              <a:t>em</a:t>
            </a:r>
            <a:r>
              <a:rPr lang="en-US" altLang="pt-BR" dirty="0">
                <a:solidFill>
                  <a:srgbClr val="FFFFFF"/>
                </a:solidFill>
              </a:rPr>
              <a:t> </a:t>
            </a:r>
            <a:r>
              <a:rPr lang="en-US" altLang="pt-BR" dirty="0" err="1">
                <a:solidFill>
                  <a:srgbClr val="FFFFFF"/>
                </a:solidFill>
              </a:rPr>
              <a:t>linhas</a:t>
            </a:r>
            <a:r>
              <a:rPr lang="en-US" altLang="pt-BR" dirty="0">
                <a:solidFill>
                  <a:srgbClr val="FFFFFF"/>
                </a:solidFill>
              </a:rPr>
              <a:t> </a:t>
            </a:r>
            <a:r>
              <a:rPr lang="en-US" altLang="pt-BR" dirty="0" err="1">
                <a:solidFill>
                  <a:srgbClr val="FFFFFF"/>
                </a:solidFill>
              </a:rPr>
              <a:t>subsequentes</a:t>
            </a:r>
            <a:r>
              <a:rPr lang="en-US" altLang="pt-BR" dirty="0">
                <a:solidFill>
                  <a:srgbClr val="FFFFFF"/>
                </a:solidFill>
              </a:rPr>
              <a:t>, mas use um </a:t>
            </a:r>
            <a:r>
              <a:rPr lang="en-US" altLang="pt-BR" dirty="0" err="1">
                <a:solidFill>
                  <a:srgbClr val="FFFFFF"/>
                </a:solidFill>
              </a:rPr>
              <a:t>resumo</a:t>
            </a:r>
            <a:r>
              <a:rPr lang="en-US" altLang="pt-BR" dirty="0">
                <a:solidFill>
                  <a:srgbClr val="FFFFFF"/>
                </a:solidFill>
              </a:rPr>
              <a:t> </a:t>
            </a:r>
            <a:r>
              <a:rPr lang="en-US" altLang="pt-BR" dirty="0" err="1">
                <a:solidFill>
                  <a:srgbClr val="FFFFFF"/>
                </a:solidFill>
              </a:rPr>
              <a:t>na</a:t>
            </a:r>
            <a:r>
              <a:rPr lang="en-US" altLang="pt-BR" dirty="0">
                <a:solidFill>
                  <a:srgbClr val="FFFFFF"/>
                </a:solidFill>
              </a:rPr>
              <a:t> </a:t>
            </a:r>
            <a:r>
              <a:rPr lang="en-US" altLang="pt-BR" dirty="0" err="1">
                <a:solidFill>
                  <a:srgbClr val="FFFFFF"/>
                </a:solidFill>
              </a:rPr>
              <a:t>primeira</a:t>
            </a:r>
            <a:endParaRPr lang="en-US" altLang="pt-BR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pt-BR" dirty="0" err="1">
                <a:solidFill>
                  <a:srgbClr val="FFFFFF"/>
                </a:solidFill>
              </a:rPr>
              <a:t>Descreva</a:t>
            </a:r>
            <a:r>
              <a:rPr lang="en-US" altLang="pt-BR" dirty="0">
                <a:solidFill>
                  <a:srgbClr val="FFFFFF"/>
                </a:solidFill>
              </a:rPr>
              <a:t> o </a:t>
            </a:r>
            <a:r>
              <a:rPr lang="en-US" altLang="pt-BR" i="1" dirty="0" err="1">
                <a:solidFill>
                  <a:srgbClr val="FFFFFF"/>
                </a:solidFill>
              </a:rPr>
              <a:t>porquê</a:t>
            </a:r>
            <a:r>
              <a:rPr lang="en-US" altLang="pt-BR" dirty="0">
                <a:solidFill>
                  <a:srgbClr val="FFFFFF"/>
                </a:solidFill>
              </a:rPr>
              <a:t>; o </a:t>
            </a:r>
            <a:r>
              <a:rPr lang="en-US" altLang="pt-BR" dirty="0" err="1">
                <a:solidFill>
                  <a:srgbClr val="FFFFFF"/>
                </a:solidFill>
              </a:rPr>
              <a:t>como</a:t>
            </a:r>
            <a:r>
              <a:rPr lang="en-US" altLang="pt-BR" dirty="0">
                <a:solidFill>
                  <a:srgbClr val="FFFFFF"/>
                </a:solidFill>
              </a:rPr>
              <a:t> </a:t>
            </a:r>
            <a:r>
              <a:rPr lang="en-US" altLang="pt-BR" dirty="0" err="1">
                <a:solidFill>
                  <a:srgbClr val="FFFFFF"/>
                </a:solidFill>
              </a:rPr>
              <a:t>fica</a:t>
            </a:r>
            <a:r>
              <a:rPr lang="en-US" altLang="pt-BR" dirty="0">
                <a:solidFill>
                  <a:srgbClr val="FFFFFF"/>
                </a:solidFill>
              </a:rPr>
              <a:t> claro no </a:t>
            </a:r>
            <a:r>
              <a:rPr lang="en-US" altLang="pt-BR" i="1" dirty="0">
                <a:solidFill>
                  <a:srgbClr val="FFFFFF"/>
                </a:solidFill>
              </a:rPr>
              <a:t>change log</a:t>
            </a:r>
            <a:endParaRPr lang="en-US" altLang="pt-BR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pt-BR" sz="2400" dirty="0" err="1">
                <a:solidFill>
                  <a:srgbClr val="FFFFFF"/>
                </a:solidFill>
              </a:rPr>
              <a:t>Quando</a:t>
            </a:r>
            <a:r>
              <a:rPr lang="en-US" altLang="pt-BR" sz="2400" dirty="0">
                <a:solidFill>
                  <a:srgbClr val="FFFFFF"/>
                </a:solidFill>
              </a:rPr>
              <a:t> for </a:t>
            </a:r>
            <a:r>
              <a:rPr lang="en-US" altLang="pt-BR" sz="2400" dirty="0" err="1">
                <a:solidFill>
                  <a:srgbClr val="FFFFFF"/>
                </a:solidFill>
              </a:rPr>
              <a:t>necessário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grandes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alterações</a:t>
            </a:r>
            <a:r>
              <a:rPr lang="en-US" altLang="pt-BR" sz="2400" dirty="0">
                <a:solidFill>
                  <a:srgbClr val="FFFFFF"/>
                </a:solidFill>
              </a:rPr>
              <a:t>, </a:t>
            </a:r>
            <a:r>
              <a:rPr lang="en-US" altLang="pt-BR" sz="2400" dirty="0" err="1">
                <a:solidFill>
                  <a:srgbClr val="FFFFFF"/>
                </a:solidFill>
              </a:rPr>
              <a:t>considere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usar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i="1" dirty="0">
                <a:solidFill>
                  <a:srgbClr val="FFFFFF"/>
                </a:solidFill>
              </a:rPr>
              <a:t>branches</a:t>
            </a:r>
            <a:endParaRPr lang="en-US" altLang="pt-BR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pt-BR" sz="2400" dirty="0">
                <a:solidFill>
                  <a:srgbClr val="FFFFFF"/>
                </a:solidFill>
              </a:rPr>
              <a:t>E… </a:t>
            </a:r>
            <a:r>
              <a:rPr lang="en-US" altLang="pt-BR" sz="2400" dirty="0" err="1">
                <a:solidFill>
                  <a:srgbClr val="FFFFFF"/>
                </a:solidFill>
              </a:rPr>
              <a:t>Garanta</a:t>
            </a:r>
            <a:r>
              <a:rPr lang="en-US" altLang="pt-BR" sz="2400" dirty="0">
                <a:solidFill>
                  <a:srgbClr val="FFFFFF"/>
                </a:solidFill>
              </a:rPr>
              <a:t> que </a:t>
            </a:r>
            <a:r>
              <a:rPr lang="en-US" altLang="pt-BR" sz="2400" dirty="0" err="1">
                <a:solidFill>
                  <a:srgbClr val="FFFFFF"/>
                </a:solidFill>
              </a:rPr>
              <a:t>seu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nome</a:t>
            </a:r>
            <a:r>
              <a:rPr lang="en-US" altLang="pt-BR" sz="2400" dirty="0">
                <a:solidFill>
                  <a:srgbClr val="FFFFFF"/>
                </a:solidFill>
              </a:rPr>
              <a:t> de </a:t>
            </a:r>
            <a:r>
              <a:rPr lang="en-US" altLang="pt-BR" sz="2400" dirty="0" err="1">
                <a:solidFill>
                  <a:srgbClr val="FFFFFF"/>
                </a:solidFill>
              </a:rPr>
              <a:t>usuário</a:t>
            </a:r>
            <a:r>
              <a:rPr lang="en-US" altLang="pt-BR" sz="2400" dirty="0">
                <a:solidFill>
                  <a:srgbClr val="FFFFFF"/>
                </a:solidFill>
              </a:rPr>
              <a:t> e e-mail </a:t>
            </a:r>
            <a:r>
              <a:rPr lang="en-US" altLang="pt-BR" sz="2400" dirty="0" err="1">
                <a:solidFill>
                  <a:srgbClr val="FFFFFF"/>
                </a:solidFill>
              </a:rPr>
              <a:t>estão</a:t>
            </a:r>
            <a:r>
              <a:rPr lang="en-US" altLang="pt-BR" sz="2400" dirty="0">
                <a:solidFill>
                  <a:srgbClr val="FFFFFF"/>
                </a:solidFill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</a:rPr>
              <a:t>corretos</a:t>
            </a:r>
            <a:r>
              <a:rPr lang="en-US" altLang="pt-BR" sz="2400" dirty="0">
                <a:solidFill>
                  <a:srgbClr val="FFFFFF"/>
                </a:solidFill>
              </a:rPr>
              <a:t>!!</a:t>
            </a:r>
            <a:endParaRPr lang="en-US" alt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53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 aí? Pode perguntar...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3B3F31-23A7-4DFA-8D39-1B9A29BC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4857328" cy="38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3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Breve História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7738428-D8D9-4ADD-BBF9-69837CBBB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608" y="1600200"/>
            <a:ext cx="7776864" cy="4525963"/>
          </a:xfrm>
        </p:spPr>
        <p:txBody>
          <a:bodyPr/>
          <a:lstStyle/>
          <a:p>
            <a:r>
              <a:rPr lang="pt-BR" altLang="pt-BR" dirty="0">
                <a:solidFill>
                  <a:schemeClr val="bg1"/>
                </a:solidFill>
              </a:rPr>
              <a:t>Linus </a:t>
            </a:r>
            <a:r>
              <a:rPr lang="pt-BR" altLang="pt-BR" dirty="0" err="1">
                <a:solidFill>
                  <a:schemeClr val="bg1"/>
                </a:solidFill>
              </a:rPr>
              <a:t>Torvald</a:t>
            </a:r>
            <a:r>
              <a:rPr lang="pt-BR" altLang="pt-BR" dirty="0">
                <a:solidFill>
                  <a:schemeClr val="bg1"/>
                </a:solidFill>
              </a:rPr>
              <a:t> usava o </a:t>
            </a:r>
            <a:r>
              <a:rPr lang="pt-BR" altLang="pt-BR" dirty="0" err="1">
                <a:solidFill>
                  <a:schemeClr val="bg1"/>
                </a:solidFill>
              </a:rPr>
              <a:t>BitKeeper</a:t>
            </a:r>
            <a:r>
              <a:rPr lang="pt-BR" altLang="pt-BR" dirty="0">
                <a:solidFill>
                  <a:schemeClr val="bg1"/>
                </a:solidFill>
              </a:rPr>
              <a:t> para gerenciar o código do Linux</a:t>
            </a:r>
          </a:p>
          <a:p>
            <a:pPr lvl="1"/>
            <a:r>
              <a:rPr lang="pt-BR" altLang="pt-BR" sz="2400" dirty="0">
                <a:solidFill>
                  <a:schemeClr val="bg1"/>
                </a:solidFill>
              </a:rPr>
              <a:t>Teve problemas com Licenciamento</a:t>
            </a:r>
          </a:p>
          <a:p>
            <a:pPr lvl="1"/>
            <a:r>
              <a:rPr lang="pt-BR" altLang="pt-BR" sz="2400" dirty="0">
                <a:solidFill>
                  <a:schemeClr val="bg1"/>
                </a:solidFill>
              </a:rPr>
              <a:t>Gostou das funcionalidades</a:t>
            </a:r>
          </a:p>
          <a:p>
            <a:pPr lvl="1"/>
            <a:r>
              <a:rPr lang="pt-BR" altLang="pt-BR" sz="2400" dirty="0">
                <a:solidFill>
                  <a:schemeClr val="bg1"/>
                </a:solidFill>
              </a:rPr>
              <a:t>Analisou o CVS, mas não gostou</a:t>
            </a:r>
          </a:p>
          <a:p>
            <a:r>
              <a:rPr lang="pt-BR" altLang="pt-BR" dirty="0">
                <a:solidFill>
                  <a:schemeClr val="bg1"/>
                </a:solidFill>
              </a:rPr>
              <a:t>Em abril de 2005 mostrou a primeira versão do GIT</a:t>
            </a:r>
          </a:p>
          <a:p>
            <a:r>
              <a:rPr lang="pt-BR" altLang="pt-BR" dirty="0">
                <a:solidFill>
                  <a:schemeClr val="bg1"/>
                </a:solidFill>
              </a:rPr>
              <a:t>Em junho de 2005 passou a usar o GIT como ferramenta de Controle de Versão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Sistema de Controle de Versão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6311B2-AFA5-4456-8DF8-DE55FF30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2619"/>
            <a:ext cx="501317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Sistema de Controle de Versão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7738428-D8D9-4ADD-BBF9-69837CBBB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608" y="1417638"/>
            <a:ext cx="7776864" cy="452596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Sistema para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gerenciar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mudanças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em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documentos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e outros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arquivos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de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computador</a:t>
            </a:r>
            <a:endParaRPr lang="en-US" altLang="pt-BR" sz="2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Quais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arquivos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podemos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usar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esse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gerenciamento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?</a:t>
            </a:r>
            <a:endParaRPr lang="en-US" altLang="pt-BR" sz="28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Código-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fonte</a:t>
            </a:r>
            <a:endParaRPr lang="en-US" altLang="pt-BR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Documentação</a:t>
            </a:r>
            <a:endParaRPr lang="en-US" altLang="pt-BR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Histórias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curtas</a:t>
            </a:r>
            <a:endParaRPr lang="en-US" altLang="pt-BR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Arquivos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binários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(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músicas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e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fotos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  <a:endParaRPr lang="en-US" altLang="pt-BR" sz="24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Quais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arquivos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b="1" dirty="0" err="1">
                <a:solidFill>
                  <a:srgbClr val="FFFFFF"/>
                </a:solidFill>
                <a:latin typeface="Arial" panose="020B0604020202020204" pitchFamily="34" charset="0"/>
              </a:rPr>
              <a:t>devemos</a:t>
            </a:r>
            <a:r>
              <a:rPr lang="en-US" altLang="pt-BR" sz="2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usar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esse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gerenciamento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?</a:t>
            </a:r>
            <a:endParaRPr lang="en-US" altLang="pt-BR" sz="28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Arquivos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texto</a:t>
            </a:r>
            <a:endParaRPr lang="en-US" altLang="pt-BR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Projeto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com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várias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revisões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 (</a:t>
            </a: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mudanças</a:t>
            </a:r>
            <a:r>
              <a:rPr lang="en-US" altLang="pt-BR" sz="24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  <a:endParaRPr lang="en-US" altLang="pt-BR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pt-BR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Colaboração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43764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Breve história – Interessante...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7738428-D8D9-4ADD-BBF9-69837CBBB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608" y="1600200"/>
            <a:ext cx="7776864" cy="4525963"/>
          </a:xfrm>
        </p:spPr>
        <p:txBody>
          <a:bodyPr/>
          <a:lstStyle/>
          <a:p>
            <a:r>
              <a:rPr lang="en-US" altLang="zh-TW" i="1" dirty="0">
                <a:solidFill>
                  <a:schemeClr val="bg1"/>
                </a:solidFill>
              </a:rPr>
              <a:t>Never mind merging. It's not an SCM, it's a distribution and archival mechanism. I bet you could make a reasonable SCM on top of it, though.  Another way of looking at it is to say that it's really a content-addressable filesystem, used to track directory trees</a:t>
            </a:r>
            <a:r>
              <a:rPr lang="pt-BR" altLang="zh-TW" i="1" dirty="0">
                <a:solidFill>
                  <a:schemeClr val="bg1"/>
                </a:solidFill>
              </a:rPr>
              <a:t>.</a:t>
            </a:r>
            <a:br>
              <a:rPr lang="pt-BR" altLang="zh-TW" i="1" dirty="0">
                <a:solidFill>
                  <a:schemeClr val="bg1"/>
                </a:solidFill>
              </a:rPr>
            </a:br>
            <a:br>
              <a:rPr lang="pt-BR" altLang="zh-TW" i="1" dirty="0">
                <a:solidFill>
                  <a:schemeClr val="bg1"/>
                </a:solidFill>
              </a:rPr>
            </a:br>
            <a:r>
              <a:rPr lang="en-US" altLang="zh-TW" i="1" dirty="0">
                <a:solidFill>
                  <a:schemeClr val="accent5">
                    <a:lumMod val="75000"/>
                  </a:schemeClr>
                </a:solidFill>
              </a:rPr>
              <a:t>Linus Torvalds, 7 Apr 2005</a:t>
            </a:r>
            <a:endParaRPr lang="pt-BR" alt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2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FD15BF2-9E0C-41F6-9F7B-0EFCCCAE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Repositório Centralizado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6CBF33-1A7D-4CE6-B65F-A17EB3D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7638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Sistema d </a:t>
            </a:r>
            <a:r>
              <a:rPr lang="en-US" altLang="zh-TW" sz="2800" dirty="0" err="1">
                <a:solidFill>
                  <a:schemeClr val="bg1"/>
                </a:solidFill>
              </a:rPr>
              <a:t>controle</a:t>
            </a:r>
            <a:r>
              <a:rPr lang="en-US" altLang="zh-TW" sz="2800" dirty="0">
                <a:solidFill>
                  <a:schemeClr val="bg1"/>
                </a:solidFill>
              </a:rPr>
              <a:t> de </a:t>
            </a:r>
            <a:r>
              <a:rPr lang="en-US" altLang="zh-TW" sz="2800" dirty="0" err="1">
                <a:solidFill>
                  <a:schemeClr val="bg1"/>
                </a:solidFill>
              </a:rPr>
              <a:t>versão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Tradicional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Servidor</a:t>
            </a:r>
            <a:r>
              <a:rPr lang="en-US" altLang="zh-TW" sz="2400" dirty="0">
                <a:solidFill>
                  <a:schemeClr val="bg1"/>
                </a:solidFill>
              </a:rPr>
              <a:t> com banco de dados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Clientes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tem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uma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versão</a:t>
            </a:r>
            <a:r>
              <a:rPr lang="en-US" altLang="zh-TW" sz="2400" dirty="0">
                <a:solidFill>
                  <a:schemeClr val="bg1"/>
                </a:solidFill>
              </a:rPr>
              <a:t> local para </a:t>
            </a:r>
            <a:r>
              <a:rPr lang="en-US" altLang="zh-TW" sz="2400" dirty="0" err="1">
                <a:solidFill>
                  <a:schemeClr val="bg1"/>
                </a:solidFill>
              </a:rPr>
              <a:t>trabalhar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Exemplos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CVS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Visual Source Safe </a:t>
            </a:r>
          </a:p>
          <a:p>
            <a:pPr>
              <a:lnSpc>
                <a:spcPct val="9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Desafios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Conflitos</a:t>
            </a:r>
            <a:r>
              <a:rPr lang="en-US" altLang="zh-TW" sz="2400" dirty="0">
                <a:solidFill>
                  <a:schemeClr val="bg1"/>
                </a:solidFill>
              </a:rPr>
              <a:t> com </a:t>
            </a:r>
            <a:r>
              <a:rPr lang="en-US" altLang="zh-TW" sz="2400" dirty="0" err="1">
                <a:solidFill>
                  <a:schemeClr val="bg1"/>
                </a:solidFill>
              </a:rPr>
              <a:t>projetos</a:t>
            </a:r>
            <a:r>
              <a:rPr lang="en-US" altLang="zh-TW" sz="2400" dirty="0">
                <a:solidFill>
                  <a:schemeClr val="bg1"/>
                </a:solidFill>
              </a:rPr>
              <a:t> de </a:t>
            </a:r>
            <a:r>
              <a:rPr lang="en-US" altLang="zh-TW" sz="2400" dirty="0" err="1">
                <a:solidFill>
                  <a:schemeClr val="bg1"/>
                </a:solidFill>
              </a:rPr>
              <a:t>múltiplos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desenvolvedores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Comunicação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Cliente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Servidor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constante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319755026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991</Words>
  <Application>Microsoft Office PowerPoint</Application>
  <PresentationFormat>Apresentação na tela (4:3)</PresentationFormat>
  <Paragraphs>229</Paragraphs>
  <Slides>49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7" baseType="lpstr">
      <vt:lpstr>新細明體</vt:lpstr>
      <vt:lpstr>Arial</vt:lpstr>
      <vt:lpstr>Calibri</vt:lpstr>
      <vt:lpstr>Consolas</vt:lpstr>
      <vt:lpstr>'courier new'</vt:lpstr>
      <vt:lpstr>Courier New</vt:lpstr>
      <vt:lpstr>MV Boli</vt:lpstr>
      <vt:lpstr>Diseño predeterminado</vt:lpstr>
      <vt:lpstr>Apresentação do PowerPoint</vt:lpstr>
      <vt:lpstr>Apresentação do PowerPoint</vt:lpstr>
      <vt:lpstr>Apresentação do PowerPoint</vt:lpstr>
      <vt:lpstr>Apresentação do PowerPoint</vt:lpstr>
      <vt:lpstr>Breve História</vt:lpstr>
      <vt:lpstr>Sistema de Controle de Versão</vt:lpstr>
      <vt:lpstr>Sistema de Controle de Versão</vt:lpstr>
      <vt:lpstr>Breve história – Interessante...</vt:lpstr>
      <vt:lpstr>Repositório Centralizado</vt:lpstr>
      <vt:lpstr>Repositório Centralizado</vt:lpstr>
      <vt:lpstr>Repositório Distribuído</vt:lpstr>
      <vt:lpstr>Repositório Distribuído</vt:lpstr>
      <vt:lpstr>GIT? Porquê?</vt:lpstr>
      <vt:lpstr>Snapshot Storage</vt:lpstr>
      <vt:lpstr>Snapshot Storage</vt:lpstr>
      <vt:lpstr>Áreas de Controle</vt:lpstr>
      <vt:lpstr>Áreas de Controle</vt:lpstr>
      <vt:lpstr>Workflow Básico</vt:lpstr>
      <vt:lpstr>Workflow Básico</vt:lpstr>
      <vt:lpstr>Configuração Inicial</vt:lpstr>
      <vt:lpstr>Criando um Repositório</vt:lpstr>
      <vt:lpstr>Criando um Repositório</vt:lpstr>
      <vt:lpstr>Comandos Básicos</vt:lpstr>
      <vt:lpstr>Comandos Básicos</vt:lpstr>
      <vt:lpstr>Comandos Básicos</vt:lpstr>
      <vt:lpstr>Comandos Básicos</vt:lpstr>
      <vt:lpstr>Branching...</vt:lpstr>
      <vt:lpstr>Branching...</vt:lpstr>
      <vt:lpstr>Branching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Merging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Branching e Merging</vt:lpstr>
      <vt:lpstr>Remote</vt:lpstr>
      <vt:lpstr>Remote</vt:lpstr>
      <vt:lpstr>Boas Práticas</vt:lpstr>
      <vt:lpstr>E aí? Pode perguntar...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Netto Cavalcanti</cp:lastModifiedBy>
  <cp:revision>785</cp:revision>
  <dcterms:created xsi:type="dcterms:W3CDTF">2010-05-23T14:28:12Z</dcterms:created>
  <dcterms:modified xsi:type="dcterms:W3CDTF">2018-06-06T22:24:20Z</dcterms:modified>
</cp:coreProperties>
</file>