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vhXhq7vnqtNrwF3VArdvP1vX+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c0a590c5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5ec0a590c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c0a590c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5ec0a590c5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c0a590c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5ec0a590c5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c0a590c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5ec0a590c5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ec0a590c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5ec0a590c5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c0a590c5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5ec0a590c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ec0a590c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5ec0a590c5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c0a590c5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5ec0a590c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c0a590c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5ec0a590c5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ec0a590c5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5ec0a590c5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c0a590c5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5ec0a590c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c0a590c5_1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5ec0a590c5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c0a590c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5ec0a590c5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c0a590c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5ec0a590c5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c0a590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5ec0a590c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c0a590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5ec0a590c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2ac119e8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572ac119e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c0a590c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5ec0a590c5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c0a590c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5ec0a590c5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idx="1" type="subTitle"/>
          </p:nvPr>
        </p:nvSpPr>
        <p:spPr>
          <a:xfrm>
            <a:off x="729360" y="1322280"/>
            <a:ext cx="7688100" cy="7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6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8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8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9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0"/>
          <p:cNvSpPr txBox="1"/>
          <p:nvPr>
            <p:ph idx="1" type="subTitle"/>
          </p:nvPr>
        </p:nvSpPr>
        <p:spPr>
          <a:xfrm>
            <a:off x="729360" y="1322280"/>
            <a:ext cx="7688100" cy="7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1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1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1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2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2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2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3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3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3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4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4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5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5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5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6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6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6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6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6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6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6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729360" y="1322280"/>
            <a:ext cx="7688100" cy="7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729360" y="1322280"/>
            <a:ext cx="37875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2" type="sldNum"/>
          </p:nvPr>
        </p:nvSpPr>
        <p:spPr>
          <a:xfrm>
            <a:off x="853632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oogle Shape;8;p5"/>
          <p:cNvGrpSpPr/>
          <p:nvPr/>
        </p:nvGrpSpPr>
        <p:grpSpPr>
          <a:xfrm>
            <a:off x="830340" y="1191480"/>
            <a:ext cx="745200" cy="45300"/>
            <a:chOff x="830340" y="1191480"/>
            <a:chExt cx="745200" cy="45300"/>
          </a:xfrm>
        </p:grpSpPr>
        <p:sp>
          <p:nvSpPr>
            <p:cNvPr id="9" name="Google Shape;9;p5"/>
            <p:cNvSpPr/>
            <p:nvPr/>
          </p:nvSpPr>
          <p:spPr>
            <a:xfrm rot="-5400000">
              <a:off x="1366590" y="1027830"/>
              <a:ext cx="4530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5"/>
            <p:cNvSpPr/>
            <p:nvPr/>
          </p:nvSpPr>
          <p:spPr>
            <a:xfrm rot="-5400000">
              <a:off x="995490" y="1026330"/>
              <a:ext cx="45300" cy="3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5"/>
          <p:cNvSpPr/>
          <p:nvPr/>
        </p:nvSpPr>
        <p:spPr>
          <a:xfrm>
            <a:off x="0" y="0"/>
            <a:ext cx="9143700" cy="48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7"/>
          <p:cNvPicPr preferRelativeResize="0"/>
          <p:nvPr/>
        </p:nvPicPr>
        <p:blipFill rotWithShape="1">
          <a:blip r:embed="rId1">
            <a:alphaModFix/>
          </a:blip>
          <a:srcRect b="26445" l="9049" r="54355" t="12064"/>
          <a:stretch/>
        </p:blipFill>
        <p:spPr>
          <a:xfrm>
            <a:off x="0" y="0"/>
            <a:ext cx="4571637" cy="51433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/>
          <p:nvPr/>
        </p:nvSpPr>
        <p:spPr>
          <a:xfrm>
            <a:off x="1800" y="0"/>
            <a:ext cx="4568400" cy="5143200"/>
          </a:xfrm>
          <a:prstGeom prst="rect">
            <a:avLst/>
          </a:prstGeom>
          <a:solidFill>
            <a:srgbClr val="178D7D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7"/>
          <p:cNvGrpSpPr/>
          <p:nvPr/>
        </p:nvGrpSpPr>
        <p:grpSpPr>
          <a:xfrm>
            <a:off x="830340" y="1191480"/>
            <a:ext cx="745200" cy="45300"/>
            <a:chOff x="830340" y="1191480"/>
            <a:chExt cx="745200" cy="45300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1366590" y="1027830"/>
              <a:ext cx="45300" cy="37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 rot="-5400000">
              <a:off x="995490" y="1026330"/>
              <a:ext cx="453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5174280" y="1352520"/>
            <a:ext cx="33738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3632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998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1"/>
          <p:cNvGrpSpPr/>
          <p:nvPr/>
        </p:nvGrpSpPr>
        <p:grpSpPr>
          <a:xfrm>
            <a:off x="830340" y="1191480"/>
            <a:ext cx="745200" cy="45300"/>
            <a:chOff x="830340" y="1191480"/>
            <a:chExt cx="745200" cy="45300"/>
          </a:xfrm>
        </p:grpSpPr>
        <p:sp>
          <p:nvSpPr>
            <p:cNvPr id="120" name="Google Shape;120;p11"/>
            <p:cNvSpPr/>
            <p:nvPr/>
          </p:nvSpPr>
          <p:spPr>
            <a:xfrm rot="-5400000">
              <a:off x="1366590" y="1027830"/>
              <a:ext cx="45300" cy="37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995490" y="1026330"/>
              <a:ext cx="45300" cy="37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1"/>
          <p:cNvSpPr txBox="1"/>
          <p:nvPr>
            <p:ph type="title"/>
          </p:nvPr>
        </p:nvSpPr>
        <p:spPr>
          <a:xfrm>
            <a:off x="729360" y="1322280"/>
            <a:ext cx="7688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53632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ndata.github.io/cookiecutter-data-science/" TargetMode="External"/><Relationship Id="rId4" Type="http://schemas.openxmlformats.org/officeDocument/2006/relationships/hyperlink" Target="https://blog.jom.link/ten_rules_reproductible_research.html" TargetMode="External"/><Relationship Id="rId5" Type="http://schemas.openxmlformats.org/officeDocument/2006/relationships/hyperlink" Target="https://medium.com/thelaunchpad/retracing-your-steps-in-machine-learning-ml-versioning-74d19a66bd08" TargetMode="External"/><Relationship Id="rId6" Type="http://schemas.openxmlformats.org/officeDocument/2006/relationships/hyperlink" Target="https://github.com/pditommaso/awesome-pipelin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/>
        </p:nvSpPr>
        <p:spPr>
          <a:xfrm>
            <a:off x="729345" y="1322275"/>
            <a:ext cx="7767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30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Reprodutibilidade em Pesquisa Computacional na prática</a:t>
            </a:r>
            <a:endParaRPr b="1" sz="30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30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Universidade Estadual de Campinas Unicamp (16/08)</a:t>
            </a:r>
            <a:endParaRPr b="1"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Faculdade de Engenharia Elétrica e de Computação (FEEC)</a:t>
            </a:r>
            <a:endParaRPr b="1"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1800" u="none" cap="none" strike="noStrike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Elias Youssef Haddad Netto (UNICAMP / Brasil)</a:t>
            </a:r>
            <a:endParaRPr b="1" i="0" sz="1800" u="none" cap="none" strike="noStrike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eyoussef at dca fee unicamp br</a:t>
            </a:r>
            <a:endParaRPr b="1" i="0" sz="1800" u="sng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c0a590c5_1_26"/>
          <p:cNvSpPr txBox="1"/>
          <p:nvPr/>
        </p:nvSpPr>
        <p:spPr>
          <a:xfrm>
            <a:off x="997300" y="196325"/>
            <a:ext cx="775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Solução mais popular - Git</a:t>
            </a:r>
            <a:endParaRPr sz="3000"/>
          </a:p>
        </p:txBody>
      </p:sp>
      <p:pic>
        <p:nvPicPr>
          <p:cNvPr id="238" name="Google Shape;238;g5ec0a590c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931400"/>
            <a:ext cx="81057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c0a590c5_1_32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Estrutura de Projeto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5ec0a590c5_1_32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5ec0a590c5_1_32"/>
          <p:cNvSpPr txBox="1"/>
          <p:nvPr/>
        </p:nvSpPr>
        <p:spPr>
          <a:xfrm>
            <a:off x="4859275" y="598000"/>
            <a:ext cx="39504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 uma hierarquia de pastas é mais fácil entender onde cada tipo de informação está armazenada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Padronizar nomes e estruturas torna seu código mais inteligível para outras pessoas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ec0a590c5_1_38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Uma sugestão de estrutura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5ec0a590c5_1_38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5ec0a590c5_1_38"/>
          <p:cNvSpPr txBox="1"/>
          <p:nvPr/>
        </p:nvSpPr>
        <p:spPr>
          <a:xfrm>
            <a:off x="4859275" y="598000"/>
            <a:ext cx="39504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Diretório do projeto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Dockerfiles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Experiments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Reports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c0a590c5_1_44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Como organizar seu código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5ec0a590c5_1_44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5ec0a590c5_1_44"/>
          <p:cNvSpPr txBox="1"/>
          <p:nvPr/>
        </p:nvSpPr>
        <p:spPr>
          <a:xfrm>
            <a:off x="4859275" y="598000"/>
            <a:ext cx="41241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Idealmente  seu código deve reproduzir uma estrutura de instalação de um programa.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main.py ou main.R deve contar um script que: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importa todas as suas bibliotecas e funções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gera todas as análises e reproduz um mapa do que será realizado (DAG)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Salva suas saídas, incluindo reportes, nos locais apropriados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c0a590c5_1_55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 uso de DAGs e cache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g5ec0a590c5_1_55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5ec0a590c5_1_55"/>
          <p:cNvSpPr txBox="1"/>
          <p:nvPr/>
        </p:nvSpPr>
        <p:spPr>
          <a:xfrm>
            <a:off x="4859275" y="598000"/>
            <a:ext cx="41241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DAGs (directed acyclic graphs) no contexto de reprodutibilidade referem-se a estruturas que demonstram a organização e estrutura de dependências das suas tarefas.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Aliados ao uso de um cache elas evitam que tarefas que já foram executadas sejam repetidas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c0a590c5_1_50"/>
          <p:cNvSpPr txBox="1"/>
          <p:nvPr/>
        </p:nvSpPr>
        <p:spPr>
          <a:xfrm>
            <a:off x="997300" y="196325"/>
            <a:ext cx="775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 uso de DAGS e Cache</a:t>
            </a:r>
            <a:endParaRPr sz="3000"/>
          </a:p>
        </p:txBody>
      </p:sp>
      <p:pic>
        <p:nvPicPr>
          <p:cNvPr id="272" name="Google Shape;272;g5ec0a590c5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25" y="868575"/>
            <a:ext cx="7425426" cy="41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c0a590c5_1_62"/>
          <p:cNvSpPr txBox="1"/>
          <p:nvPr/>
        </p:nvSpPr>
        <p:spPr>
          <a:xfrm>
            <a:off x="4859275" y="598000"/>
            <a:ext cx="41241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Além de código e ambiente, em cenários em que há fluxo contínuo de dados, é preciso garantir o versionamento desses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Normalmente essa é uma aplicação mais frequente na indústria, onde o streaming de informações pede que haja retreinamento constante de modelos com dados mais recentes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g5ec0a590c5_1_62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Versionamento de dados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g5ec0a590c5_1_62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c0a590c5_1_68"/>
          <p:cNvSpPr txBox="1"/>
          <p:nvPr/>
        </p:nvSpPr>
        <p:spPr>
          <a:xfrm>
            <a:off x="997300" y="196325"/>
            <a:ext cx="775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DVC - uma ferramenta para controle de data</a:t>
            </a:r>
            <a:endParaRPr sz="3000"/>
          </a:p>
        </p:txBody>
      </p:sp>
      <p:pic>
        <p:nvPicPr>
          <p:cNvPr id="285" name="Google Shape;285;g5ec0a590c5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00" y="860725"/>
            <a:ext cx="7153427" cy="411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c0a590c5_1_74"/>
          <p:cNvSpPr txBox="1"/>
          <p:nvPr/>
        </p:nvSpPr>
        <p:spPr>
          <a:xfrm>
            <a:off x="4843575" y="321425"/>
            <a:ext cx="41241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 contexto de ciência de dados, é comum que um pesquisador teste vaŕios modelos, </a:t>
            </a: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algoritmos</a:t>
            </a: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e parâmetros antes de se decidir por</a:t>
            </a: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uma alternativa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Organizá-los permite entender melhor porque alguns testes foram bem-sucedidos enquanto outros não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Ajuda outros pesquisadores a entenderem o caminho percorrido até a solução final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g5ec0a590c5_1_74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Versionamento de experimentos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g5ec0a590c5_1_74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ec0a590c5_1_80"/>
          <p:cNvSpPr txBox="1"/>
          <p:nvPr/>
        </p:nvSpPr>
        <p:spPr>
          <a:xfrm>
            <a:off x="997300" y="196325"/>
            <a:ext cx="775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Mlflow - Controle de experimentos</a:t>
            </a:r>
            <a:endParaRPr sz="3000"/>
          </a:p>
        </p:txBody>
      </p:sp>
      <p:pic>
        <p:nvPicPr>
          <p:cNvPr id="298" name="Google Shape;298;g5ec0a590c5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25" y="790050"/>
            <a:ext cx="8354274" cy="4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Como garantir que sua pesquisa seja reprodutível.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725040" y="3161520"/>
            <a:ext cx="3300480" cy="7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4772875" y="142550"/>
            <a:ext cx="39504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Surge da minha experiência em como tornar a minha pesquisa reprodutível: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Colaborar com diversos co-autores ao redor do mundo com diferentes expertises e perfis técnicos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Garantir que o mesmo código gere os mesmos resultados em diferentes contextos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c0a590c5_1_86"/>
          <p:cNvSpPr txBox="1"/>
          <p:nvPr/>
        </p:nvSpPr>
        <p:spPr>
          <a:xfrm>
            <a:off x="997300" y="196325"/>
            <a:ext cx="775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Para ler mais:</a:t>
            </a:r>
            <a:endParaRPr sz="3000"/>
          </a:p>
        </p:txBody>
      </p:sp>
      <p:sp>
        <p:nvSpPr>
          <p:cNvPr id="304" name="Google Shape;304;g5ec0a590c5_1_86"/>
          <p:cNvSpPr txBox="1"/>
          <p:nvPr/>
        </p:nvSpPr>
        <p:spPr>
          <a:xfrm>
            <a:off x="806700" y="808825"/>
            <a:ext cx="7996200" cy="4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Estrutura e organização de projetos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https://drivendata.github.io/cookiecutter-data-science/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"ten simple rules for reproducible computational research" are easy to reach for r users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https://blog.jom.link/ten_rules_reproductible_research.html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Retracing your steps in Machine Learning: Versioning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https://medium.com/thelaunchpad/retracing-your-steps-in-machine-learning-ml-versioning-74d19a66bd08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Uma lista de ferramentas e softwares para reprodutibilidade em ML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https://github.com/pditommaso/awesome-pipeline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c0a590c5_1_100"/>
          <p:cNvSpPr txBox="1"/>
          <p:nvPr/>
        </p:nvSpPr>
        <p:spPr>
          <a:xfrm>
            <a:off x="806700" y="808825"/>
            <a:ext cx="7996200" cy="4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Obrigado!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c0a590c5_1_2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Como garantir que sua pesquisa seja reprodutível.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ec0a590c5_1_2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5ec0a590c5_1_2"/>
          <p:cNvSpPr txBox="1"/>
          <p:nvPr/>
        </p:nvSpPr>
        <p:spPr>
          <a:xfrm>
            <a:off x="4772875" y="142550"/>
            <a:ext cx="42657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Criar um ambiente reprodutível envolve um custo significativo de entrada, entretanto: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Esse custo é inferior a tentar entender porque o seu código não roda no computador de outra pessoa (debugar a distância é uma experiência traumática).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Rodar um projeto de seis meses atrás em outro computador ou uma nova instalação de uma distro normalmente envolve um retrabalho não trivial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Fazer versionamento de código à moda antiga (cod_final1.py, cod_final2.py…) é simplesmente um mau uso da sua inteligência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c0a590c5_1_8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Por que Jupyter/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RMarkdown notebooks não são o suficiente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5ec0a590c5_1_8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5ec0a590c5_1_8"/>
          <p:cNvSpPr txBox="1"/>
          <p:nvPr/>
        </p:nvSpPr>
        <p:spPr>
          <a:xfrm>
            <a:off x="4772875" y="142550"/>
            <a:ext cx="42657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que notebooks são: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uma grande ferramenta para reportes e apresentações de resultados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que eles não são/têm: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modulares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eficientes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escaláveis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framework reprodutível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c0a590c5_0_5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Passos para uma pesquisa reprodutível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ec0a590c5_0_5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ec0a590c5_0_5"/>
          <p:cNvSpPr txBox="1"/>
          <p:nvPr/>
        </p:nvSpPr>
        <p:spPr>
          <a:xfrm>
            <a:off x="4859275" y="598000"/>
            <a:ext cx="39504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Versionamento de ambiente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Solução: containers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Versionamento de bibliotecas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Solução: lockfiles (requirements.txt/conda/renv)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Versionamento de código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Solução: git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Estrutura de Projeto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Solução: Framework pré-definido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Versionamento de dados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Solução: DVC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Versionamento de experimentos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n-U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Solução: Sacred, Mlflow</a:t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c0a590c5_0_12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Containers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5ec0a590c5_0_12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5ec0a590c5_0_12"/>
          <p:cNvSpPr txBox="1"/>
          <p:nvPr/>
        </p:nvSpPr>
        <p:spPr>
          <a:xfrm>
            <a:off x="4859275" y="598000"/>
            <a:ext cx="39504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Usados para reproduzir um sistema operacional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Docker é de longe a solução mais popular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Alguns competidores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CoreOS rkt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Mesos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LXC Linux Containers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OpenVZ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Containerd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572ac119e8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63" y="1005150"/>
            <a:ext cx="8132274" cy="38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572ac119e8_0_95"/>
          <p:cNvSpPr txBox="1"/>
          <p:nvPr/>
        </p:nvSpPr>
        <p:spPr>
          <a:xfrm>
            <a:off x="997300" y="196325"/>
            <a:ext cx="775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Diferença entre Virtual Box e Containers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c0a590c5_1_14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Lockfiles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5ec0a590c5_1_14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5ec0a590c5_1_14"/>
          <p:cNvSpPr txBox="1"/>
          <p:nvPr/>
        </p:nvSpPr>
        <p:spPr>
          <a:xfrm>
            <a:off x="4859275" y="598000"/>
            <a:ext cx="39504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Arquivos de texto que guardam a versão da biblioteca utilizada pela linguagem da sua preferência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Aliadas com um controle de ambiente garantem que o mesmo código gere os mesmos resultados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Exemplos: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Python: requirements.file (pip/conda)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R: packrat/renv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c0a590c5_1_20"/>
          <p:cNvSpPr txBox="1"/>
          <p:nvPr/>
        </p:nvSpPr>
        <p:spPr>
          <a:xfrm>
            <a:off x="730080" y="1318680"/>
            <a:ext cx="330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Versionamento de código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5ec0a590c5_1_20"/>
          <p:cNvSpPr txBox="1"/>
          <p:nvPr/>
        </p:nvSpPr>
        <p:spPr>
          <a:xfrm>
            <a:off x="725040" y="3161520"/>
            <a:ext cx="3300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5ec0a590c5_1_20"/>
          <p:cNvSpPr txBox="1"/>
          <p:nvPr/>
        </p:nvSpPr>
        <p:spPr>
          <a:xfrm>
            <a:off x="4859275" y="598000"/>
            <a:ext cx="39504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Mais fácil implementar e rastrear mudanças no código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Permite criar variações na pesquisa (através do uso de branches) sem o problema de nomes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