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3"/>
  </p:notesMasterIdLst>
  <p:sldIdLst>
    <p:sldId id="256" r:id="rId2"/>
    <p:sldId id="602" r:id="rId3"/>
    <p:sldId id="521" r:id="rId4"/>
    <p:sldId id="611" r:id="rId5"/>
    <p:sldId id="628" r:id="rId6"/>
    <p:sldId id="633" r:id="rId7"/>
    <p:sldId id="634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4" r:id="rId28"/>
    <p:sldId id="643" r:id="rId29"/>
    <p:sldId id="645" r:id="rId30"/>
    <p:sldId id="624" r:id="rId31"/>
    <p:sldId id="625" r:id="rId32"/>
    <p:sldId id="646" r:id="rId33"/>
    <p:sldId id="626" r:id="rId34"/>
    <p:sldId id="627" r:id="rId35"/>
    <p:sldId id="647" r:id="rId36"/>
    <p:sldId id="629" r:id="rId37"/>
    <p:sldId id="630" r:id="rId38"/>
    <p:sldId id="631" r:id="rId39"/>
    <p:sldId id="648" r:id="rId40"/>
    <p:sldId id="632" r:id="rId41"/>
    <p:sldId id="265" r:id="rId42"/>
  </p:sldIdLst>
  <p:sldSz cx="9144000" cy="6858000" type="screen4x3"/>
  <p:notesSz cx="6797675" cy="9926638"/>
  <p:embeddedFontLst>
    <p:embeddedFont>
      <p:font typeface="PT Sans" panose="020B0600000101010101" charset="0"/>
      <p:regular r:id="rId44"/>
      <p:bold r:id="rId45"/>
      <p:italic r:id="rId46"/>
      <p:boldItalic r:id="rId47"/>
    </p:embeddedFont>
    <p:embeddedFont>
      <p:font typeface="PT Sans Narrow" panose="020B0600000101010101" charset="0"/>
      <p:regular r:id="rId48"/>
      <p:bold r:id="rId49"/>
    </p:embeddedFont>
    <p:embeddedFont>
      <p:font typeface="Wingdings 2" panose="05020102010507070707" pitchFamily="18" charset="2"/>
      <p:regular r:id="rId50"/>
    </p:embeddedFont>
    <p:embeddedFont>
      <p:font typeface="나눔고딕" panose="020D0604000000000000" pitchFamily="50" charset="-127"/>
      <p:regular r:id="rId51"/>
      <p:bold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jun lee" initials="yl" lastIdx="1" clrIdx="0">
    <p:extLst>
      <p:ext uri="{19B8F6BF-5375-455C-9EA6-DF929625EA0E}">
        <p15:presenceInfo xmlns:p15="http://schemas.microsoft.com/office/powerpoint/2012/main" userId="10233e8069ff2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2AC"/>
    <a:srgbClr val="1485EC"/>
    <a:srgbClr val="0F68B9"/>
    <a:srgbClr val="0156A3"/>
    <a:srgbClr val="015CAF"/>
    <a:srgbClr val="01539D"/>
    <a:srgbClr val="014F95"/>
    <a:srgbClr val="014A8E"/>
    <a:srgbClr val="005392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13" autoAdjust="0"/>
  </p:normalViewPr>
  <p:slideViewPr>
    <p:cSldViewPr>
      <p:cViewPr varScale="1">
        <p:scale>
          <a:sx n="86" d="100"/>
          <a:sy n="86" d="100"/>
        </p:scale>
        <p:origin x="138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07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06"/>
    </p:cViewPr>
  </p:sorterViewPr>
  <p:notesViewPr>
    <p:cSldViewPr>
      <p:cViewPr varScale="1">
        <p:scale>
          <a:sx n="127" d="100"/>
          <a:sy n="127" d="100"/>
        </p:scale>
        <p:origin x="4900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42F9EB53-E3B3-4CF0-B4A1-BECD12C15B5F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A63D7F09-CC21-40D5-80EF-9413F7D26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1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21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631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76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45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112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28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1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650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569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961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825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651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316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19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87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325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823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545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263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843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2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79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D7F09-CC21-40D5-80EF-9413F7D26C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9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K\Desktop\21_31_223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651871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0" y="1124744"/>
            <a:ext cx="9143566" cy="1440160"/>
          </a:xfrm>
        </p:spPr>
        <p:txBody>
          <a:bodyPr>
            <a:normAutofit/>
          </a:bodyPr>
          <a:lstStyle>
            <a:lvl1pPr>
              <a:defRPr sz="4800" b="1" cap="none" spc="0" baseline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</a:defRPr>
            </a:lvl1pPr>
          </a:lstStyle>
          <a:p>
            <a:r>
              <a:rPr lang="en-US" altLang="ko-KR" dirty="0"/>
              <a:t>Title goes here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51872"/>
            <a:ext cx="9144000" cy="2091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T Sans" panose="020B0503020203020204" pitchFamily="34" charset="0"/>
              </a:rPr>
              <a:t> </a:t>
            </a:r>
            <a:endParaRPr lang="ko-KR" altLang="en-US" dirty="0">
              <a:latin typeface="PT Sans" panose="020B05030202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275589" y="4135812"/>
            <a:ext cx="2592388" cy="647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PT Sans" panose="020B0503020203020204" pitchFamily="34" charset="0"/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799214" y="5157192"/>
            <a:ext cx="5545137" cy="10810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latin typeface="PT Sans" panose="020B0503020203020204" pitchFamily="34" charset="0"/>
              </a:defRPr>
            </a:lvl1pPr>
          </a:lstStyle>
          <a:p>
            <a:pPr lvl="0"/>
            <a:r>
              <a:rPr lang="en-US" altLang="ko-KR" dirty="0"/>
              <a:t>Presenter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0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T Sans" panose="020B0503020203020204" pitchFamily="34" charset="0"/>
              </a:rPr>
              <a:t> </a:t>
            </a:r>
            <a:endParaRPr lang="ko-KR" altLang="en-US" dirty="0">
              <a:latin typeface="PT Sans" panose="020B0503020203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68" y="116632"/>
            <a:ext cx="9123432" cy="537563"/>
          </a:xfrm>
        </p:spPr>
        <p:txBody>
          <a:bodyPr>
            <a:noAutofit/>
          </a:bodyPr>
          <a:lstStyle>
            <a:lvl1pPr algn="l">
              <a:defRPr sz="3200" b="0">
                <a:solidFill>
                  <a:schemeClr val="bg1"/>
                </a:solidFill>
                <a:latin typeface="PT Sans Narrow" panose="020B0506020203020204" pitchFamily="34" charset="0"/>
              </a:defRPr>
            </a:lvl1pPr>
          </a:lstStyle>
          <a:p>
            <a:r>
              <a:rPr lang="en-US" altLang="ko-KR" dirty="0"/>
              <a:t>Grumpy wizards make toxic brew for the evil Queen and Jack.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23528" y="1052736"/>
            <a:ext cx="8280920" cy="5256584"/>
          </a:xfrm>
        </p:spPr>
        <p:txBody>
          <a:bodyPr/>
          <a:lstStyle>
            <a:lvl1pPr marL="457200" marR="0" indent="-396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8B9"/>
              </a:buClr>
              <a:buSzPct val="80000"/>
              <a:buFont typeface="Wingdings" panose="05000000000000000000" pitchFamily="2" charset="2"/>
              <a:buChar char="l"/>
              <a:tabLst/>
              <a:defRPr sz="2800" b="0" baseline="0">
                <a:solidFill>
                  <a:schemeClr val="tx1"/>
                </a:solidFill>
                <a:latin typeface="PT Sans Narrow" panose="020B0506020203020204" pitchFamily="34" charset="0"/>
              </a:defRPr>
            </a:lvl1pPr>
            <a:lvl2pPr marL="800100" indent="-288000" latinLnBrk="0">
              <a:buClr>
                <a:srgbClr val="0F68B9"/>
              </a:buClr>
              <a:buSzPct val="80000"/>
              <a:buFont typeface="Wingdings 2" panose="05020102010507070707" pitchFamily="18" charset="2"/>
              <a:buChar char=""/>
              <a:defRPr sz="2000">
                <a:solidFill>
                  <a:schemeClr val="tx1"/>
                </a:solidFill>
                <a:latin typeface="PT Sans Narrow" panose="020B0506020203020204" pitchFamily="34" charset="0"/>
              </a:defRPr>
            </a:lvl2pPr>
            <a:lvl3pPr marL="1257300" indent="-180000" latinLnBrk="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1600" b="0">
                <a:solidFill>
                  <a:schemeClr val="tx1"/>
                </a:solidFill>
                <a:latin typeface="PT Sans Narrow" panose="020B0506020203020204" pitchFamily="34" charset="0"/>
              </a:defRPr>
            </a:lvl3pPr>
            <a:lvl4pPr marL="1600200" indent="-180000" latinLnBrk="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 sz="1200" baseline="0">
                <a:solidFill>
                  <a:schemeClr val="tx1"/>
                </a:solidFill>
                <a:latin typeface="PT Sans Narrow" panose="020B0506020203020204" pitchFamily="34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Grumpy wizards make toxic brew for the evil Queen and Jack.</a:t>
            </a:r>
          </a:p>
          <a:p>
            <a:pPr lvl="1"/>
            <a:r>
              <a:rPr lang="en-US" altLang="ko-KR" dirty="0"/>
              <a:t>Grumpy wizards make toxic brew for the evil Queen and Jack.</a:t>
            </a:r>
          </a:p>
          <a:p>
            <a:pPr lvl="2"/>
            <a:r>
              <a:rPr lang="en-US" altLang="ko-KR" b="0" dirty="0"/>
              <a:t>Grumpy wizards make toxic brew for the evil Queen and Jack.</a:t>
            </a:r>
          </a:p>
          <a:p>
            <a:pPr lvl="3"/>
            <a:r>
              <a:rPr lang="en-US" altLang="ko-KR" b="0" dirty="0"/>
              <a:t>Grumpy wizards make toxic brew for the evil Queen and Jack.</a:t>
            </a:r>
          </a:p>
        </p:txBody>
      </p:sp>
      <p:sp>
        <p:nvSpPr>
          <p:cNvPr id="10" name="슬라이드 번호 개체 틀 11"/>
          <p:cNvSpPr>
            <a:spLocks noGrp="1"/>
          </p:cNvSpPr>
          <p:nvPr>
            <p:ph type="sldNum" sz="quarter" idx="4"/>
          </p:nvPr>
        </p:nvSpPr>
        <p:spPr>
          <a:xfrm>
            <a:off x="3397188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B093300B-F461-45D6-BECF-B5582F21A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1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K\Desktop\pt자료\KakaoTalk_20141108_17095480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8" t="38051" b="37995"/>
          <a:stretch/>
        </p:blipFill>
        <p:spPr bwMode="auto">
          <a:xfrm>
            <a:off x="3037084" y="4115018"/>
            <a:ext cx="3078491" cy="23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9144000" cy="3284984"/>
          </a:xfrm>
          <a:prstGeom prst="rect">
            <a:avLst/>
          </a:prstGeom>
          <a:solidFill>
            <a:srgbClr val="0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T Sans" panose="020B0503020203020204" pitchFamily="34" charset="0"/>
              </a:rPr>
              <a:t> </a:t>
            </a:r>
            <a:endParaRPr lang="ko-KR" altLang="en-US" dirty="0">
              <a:latin typeface="PT Sans" panose="020B0503020203020204" pitchFamily="34" charset="0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435270" y="1628800"/>
            <a:ext cx="8294029" cy="1224136"/>
          </a:xfrm>
        </p:spPr>
        <p:txBody>
          <a:bodyPr>
            <a:noAutofit/>
          </a:bodyPr>
          <a:lstStyle>
            <a:lvl1pPr algn="ctr">
              <a:defRPr sz="4000" b="0">
                <a:solidFill>
                  <a:schemeClr val="bg1"/>
                </a:solidFill>
                <a:latin typeface="PT Sans" panose="020B0503020203020204" pitchFamily="34" charset="0"/>
              </a:defRPr>
            </a:lvl1pPr>
          </a:lstStyle>
          <a:p>
            <a:r>
              <a:rPr lang="en-US" altLang="ko-KR" dirty="0"/>
              <a:t>Title goes here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3274125"/>
            <a:ext cx="9144000" cy="2268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T Sans" panose="020B0503020203020204" pitchFamily="34" charset="0"/>
              </a:rPr>
              <a:t> </a:t>
            </a:r>
            <a:endParaRPr lang="ko-KR" alt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T Sans" panose="020B0503020203020204" pitchFamily="34" charset="0"/>
              </a:rPr>
              <a:t> </a:t>
            </a:r>
            <a:endParaRPr lang="ko-KR" altLang="en-US" dirty="0">
              <a:latin typeface="PT Sans" panose="020B0503020203020204" pitchFamily="34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1727324" y="2004061"/>
            <a:ext cx="6048375" cy="1079500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2375817" y="4690749"/>
            <a:ext cx="4751387" cy="7921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Contact:  xxx@gachon.ac.kr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92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\Desktop\pt자료\KakaoTalk_20141108_17095440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33559" r="-1" b="32554"/>
          <a:stretch/>
        </p:blipFill>
        <p:spPr bwMode="auto">
          <a:xfrm>
            <a:off x="0" y="0"/>
            <a:ext cx="9144000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 userDrawn="1"/>
        </p:nvSpPr>
        <p:spPr>
          <a:xfrm>
            <a:off x="2123728" y="1268760"/>
            <a:ext cx="4692095" cy="19442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0" kern="1200" cap="none" spc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b="1" dirty="0">
                <a:ln w="10160">
                  <a:solidFill>
                    <a:schemeClr val="tx1"/>
                  </a:solidFill>
                  <a:prstDash val="solid"/>
                </a:ln>
                <a:effectLst/>
                <a:latin typeface="PT Sans" panose="020B0503020203020204" pitchFamily="34" charset="0"/>
              </a:rPr>
              <a:t>Q</a:t>
            </a:r>
            <a:r>
              <a:rPr lang="en-US" altLang="ko-KR" sz="6000" b="1" baseline="0" dirty="0">
                <a:ln w="10160">
                  <a:solidFill>
                    <a:schemeClr val="tx1"/>
                  </a:solidFill>
                  <a:prstDash val="solid"/>
                </a:ln>
                <a:effectLst/>
                <a:latin typeface="PT Sans" panose="020B0503020203020204" pitchFamily="34" charset="0"/>
              </a:rPr>
              <a:t> &amp; A</a:t>
            </a:r>
            <a:endParaRPr lang="ko-KR" altLang="en-US" sz="6000" b="1" dirty="0">
              <a:ln w="10160">
                <a:solidFill>
                  <a:schemeClr val="tx1"/>
                </a:solidFill>
                <a:prstDash val="solid"/>
              </a:ln>
              <a:effectLst/>
              <a:latin typeface="PT Sans" panose="020B05030202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250634" y="5149379"/>
            <a:ext cx="6642732" cy="536921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latin typeface="PT Sans" panose="020B0503020203020204" pitchFamily="34" charset="0"/>
              </a:defRPr>
            </a:lvl1pPr>
          </a:lstStyle>
          <a:p>
            <a:pPr lvl="0"/>
            <a:r>
              <a:rPr lang="en-US" altLang="ko-KR" dirty="0"/>
              <a:t>Contact:  xxxx@gachon.ac.kr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>
          <a:xfrm>
            <a:off x="3635896" y="63152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300B-F461-45D6-BECF-B5582F21A78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316416" y="6218369"/>
            <a:ext cx="693677" cy="595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7" r:id="rId3"/>
    <p:sldLayoutId id="2147483658" r:id="rId4"/>
    <p:sldLayoutId id="2147483655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sohn@seoultech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Zigbee 2</a:t>
            </a:r>
            <a:r>
              <a:rPr lang="ko-KR" altLang="en-US" dirty="0"/>
              <a:t>차 세미나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2019.02.14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55576" y="44624"/>
            <a:ext cx="7556666" cy="894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1" kern="1200" cap="none" spc="0" baseline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PT Sans" panose="020B0503020203020204" pitchFamily="34" charset="0"/>
                <a:ea typeface="+mj-ea"/>
                <a:cs typeface="+mj-cs"/>
              </a:defRPr>
            </a:lvl1pPr>
          </a:lstStyle>
          <a:p>
            <a:endParaRPr lang="ko-KR" altLang="en-US" sz="3600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0444DC5-3A12-4259-9201-64B7C122A4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60" y="5157192"/>
            <a:ext cx="8280920" cy="108108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서울과학기술대학교 컴퓨터공학과     </a:t>
            </a:r>
            <a:endParaRPr lang="en-US" altLang="ko-KR" sz="1800" dirty="0"/>
          </a:p>
          <a:p>
            <a:r>
              <a:rPr lang="ko-KR" altLang="en-US" sz="1800" dirty="0"/>
              <a:t>박준현  </a:t>
            </a:r>
            <a:endParaRPr lang="en-US" altLang="ko-KR" sz="1800" dirty="0"/>
          </a:p>
          <a:p>
            <a:r>
              <a:rPr lang="en-US" altLang="ko-KR" sz="1800" dirty="0">
                <a:hlinkClick r:id="rId3"/>
              </a:rPr>
              <a:t>netuserjun@seoultech.ac.kr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00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Superframe</a:t>
            </a:r>
            <a:r>
              <a:rPr lang="en-US" altLang="ko-KR" dirty="0"/>
              <a:t> and Interframe Spacing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Superframe’s</a:t>
            </a:r>
            <a:r>
              <a:rPr lang="en-US" altLang="ko-KR" dirty="0"/>
              <a:t> timing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30DF0-2779-4DE5-A6C8-9DCC1C6F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32856"/>
            <a:ext cx="6552728" cy="32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Superframe</a:t>
            </a:r>
            <a:r>
              <a:rPr lang="en-US" altLang="ko-KR" dirty="0"/>
              <a:t> and Interframe Spacing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InterFrame</a:t>
            </a:r>
            <a:r>
              <a:rPr lang="en-US" altLang="ko-KR" dirty="0"/>
              <a:t> Spacing(IFS)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2F4F6F-CBFE-4249-84EA-9939EAD2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47" y="1557108"/>
            <a:ext cx="7396882" cy="46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7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8DE6-9F64-4B99-97AC-484C8AE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85" y="1412776"/>
            <a:ext cx="8294029" cy="122413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altLang="ko-KR" dirty="0"/>
              <a:t>CSMA-CA</a:t>
            </a:r>
          </a:p>
        </p:txBody>
      </p:sp>
    </p:spTree>
    <p:extLst>
      <p:ext uri="{BB962C8B-B14F-4D97-AF65-F5344CB8AC3E}">
        <p14:creationId xmlns:p14="http://schemas.microsoft.com/office/powerpoint/2010/main" val="276640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CSMA-CA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CSMA-CA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slotted CSMA-CA : </a:t>
            </a:r>
            <a:r>
              <a:rPr lang="en-US" altLang="ko-KR" dirty="0" err="1"/>
              <a:t>superframe</a:t>
            </a:r>
            <a:r>
              <a:rPr lang="ko-KR" altLang="en-US" dirty="0"/>
              <a:t>을</a:t>
            </a:r>
            <a:r>
              <a:rPr lang="en-US" altLang="ko-KR" dirty="0"/>
              <a:t> 16</a:t>
            </a:r>
            <a:r>
              <a:rPr lang="ko-KR" altLang="en-US" dirty="0"/>
              <a:t>개 타임 슬롯으로 분할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unslotted CSMA-CA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6842FE-5656-4949-85AA-736047FC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2" y="1916832"/>
            <a:ext cx="7236296" cy="23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3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CSMA-CA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CSMA-CA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 BE(</a:t>
            </a:r>
            <a:r>
              <a:rPr lang="en-US" altLang="ko-KR" dirty="0" err="1"/>
              <a:t>backoff</a:t>
            </a:r>
            <a:r>
              <a:rPr lang="en-US" altLang="ko-KR" dirty="0"/>
              <a:t> exponent)</a:t>
            </a:r>
          </a:p>
          <a:p>
            <a:pPr lvl="2">
              <a:lnSpc>
                <a:spcPct val="200000"/>
              </a:lnSpc>
            </a:pPr>
            <a:r>
              <a:rPr lang="ko-KR" altLang="en-US" dirty="0" err="1"/>
              <a:t>백오프</a:t>
            </a:r>
            <a:r>
              <a:rPr lang="ko-KR" altLang="en-US" dirty="0"/>
              <a:t> 랜덤기간의 범위 결정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BLE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BE = min(2,macMinBE)</a:t>
            </a:r>
          </a:p>
          <a:p>
            <a:pPr lvl="2">
              <a:lnSpc>
                <a:spcPct val="200000"/>
              </a:lnSpc>
            </a:pP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 err="1"/>
              <a:t>macMaxBE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NB(number of back off)</a:t>
            </a:r>
          </a:p>
          <a:p>
            <a:pPr lvl="2">
              <a:lnSpc>
                <a:spcPct val="200000"/>
              </a:lnSpc>
            </a:pPr>
            <a:r>
              <a:rPr lang="en-US" altLang="ko-KR" dirty="0"/>
              <a:t>NB=</a:t>
            </a:r>
            <a:r>
              <a:rPr lang="en-US" altLang="ko-KR" dirty="0" err="1"/>
              <a:t>macMaxCSMABackoffs</a:t>
            </a:r>
            <a:r>
              <a:rPr lang="en-US" altLang="ko-KR" dirty="0"/>
              <a:t> : access failure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CW(contention window)</a:t>
            </a:r>
            <a:r>
              <a:rPr lang="ko-KR" altLang="en-US" dirty="0"/>
              <a:t>길이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493D36-B0E3-4631-826C-C2CF18B2E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897713"/>
            <a:ext cx="3968044" cy="58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5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CSMA-CA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Hidden and Exposed node problem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0E46EF-450F-4614-B571-61F89F22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942" y="1844824"/>
            <a:ext cx="4854091" cy="42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3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8DE6-9F64-4B99-97AC-484C8AE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85" y="1412776"/>
            <a:ext cx="8294029" cy="122413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altLang="ko-KR" dirty="0"/>
              <a:t>MAC Services</a:t>
            </a:r>
          </a:p>
        </p:txBody>
      </p:sp>
    </p:spTree>
    <p:extLst>
      <p:ext uri="{BB962C8B-B14F-4D97-AF65-F5344CB8AC3E}">
        <p14:creationId xmlns:p14="http://schemas.microsoft.com/office/powerpoint/2010/main" val="410664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MAC data service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MAC management service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B90D6B-C7D8-479D-A2B9-FA2C4CC1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13" y="2916711"/>
            <a:ext cx="4933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Data Service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MSDU</a:t>
            </a:r>
            <a:r>
              <a:rPr lang="ko-KR" altLang="en-US" dirty="0"/>
              <a:t>와 </a:t>
            </a:r>
            <a:r>
              <a:rPr lang="en-US" altLang="ko-KR" dirty="0" err="1"/>
              <a:t>MSDUhandle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네트워크층의 요청에 따른 </a:t>
            </a:r>
            <a:r>
              <a:rPr lang="en-US" altLang="ko-KR" dirty="0"/>
              <a:t>MSDU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데이터 전송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acknowledged or unacknowledged </a:t>
            </a:r>
            <a:r>
              <a:rPr lang="ko-KR" altLang="en-US" dirty="0"/>
              <a:t>전송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GTS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CAP</a:t>
            </a:r>
            <a:r>
              <a:rPr lang="ko-KR" altLang="en-US" dirty="0"/>
              <a:t> 동안 전송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en-US" altLang="ko-KR" dirty="0"/>
              <a:t>direct or indirect </a:t>
            </a:r>
            <a:r>
              <a:rPr lang="ko-KR" altLang="en-US" dirty="0"/>
              <a:t>전송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네트워크 층에게 데이터</a:t>
            </a:r>
            <a:r>
              <a:rPr lang="en-US" altLang="ko-KR" dirty="0"/>
              <a:t>, LQI, </a:t>
            </a:r>
            <a:r>
              <a:rPr lang="ko-KR" altLang="en-US" dirty="0"/>
              <a:t>데이터 수신 시간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1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Management Service</a:t>
            </a:r>
          </a:p>
          <a:p>
            <a:pPr lvl="1">
              <a:lnSpc>
                <a:spcPct val="160000"/>
              </a:lnSpc>
            </a:pPr>
            <a:r>
              <a:rPr lang="en-US" altLang="ko-KR" dirty="0"/>
              <a:t>MAC-PIB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2">
              <a:lnSpc>
                <a:spcPct val="160000"/>
              </a:lnSpc>
            </a:pPr>
            <a:r>
              <a:rPr lang="ko-KR" altLang="en-US" dirty="0"/>
              <a:t>네트워크층이 </a:t>
            </a:r>
            <a:r>
              <a:rPr lang="en-US" altLang="ko-KR" dirty="0"/>
              <a:t>MLME-SAP</a:t>
            </a:r>
            <a:r>
              <a:rPr lang="ko-KR" altLang="en-US" dirty="0"/>
              <a:t>를 통해 </a:t>
            </a:r>
            <a:r>
              <a:rPr lang="en-US" altLang="ko-KR" dirty="0"/>
              <a:t>MAC-PIB </a:t>
            </a:r>
            <a:r>
              <a:rPr lang="ko-KR" altLang="en-US" dirty="0"/>
              <a:t>속성값 요청 및 수정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Enabling and Disabling the Receiver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communication status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전송상태 정보를 네트워크계층으로 전달</a:t>
            </a:r>
            <a:r>
              <a:rPr lang="en-US" altLang="ko-KR" dirty="0"/>
              <a:t>(MLME-COMM-</a:t>
            </a:r>
            <a:r>
              <a:rPr lang="en-US" altLang="ko-KR" dirty="0" err="1"/>
              <a:t>STATUS.indication</a:t>
            </a:r>
            <a:r>
              <a:rPr lang="en-US" altLang="ko-KR" dirty="0"/>
              <a:t> </a:t>
            </a:r>
            <a:r>
              <a:rPr lang="ko-KR" altLang="en-US" dirty="0" err="1"/>
              <a:t>프리미티브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MAC reset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맥 하위계층을 초기 상태로 리셋 해달라는 네트워크층의 요청 처리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 요청 처리 전에 송수신기 비활성화를 위해 </a:t>
            </a:r>
            <a:r>
              <a:rPr lang="en-US" altLang="ko-KR" dirty="0"/>
              <a:t>PHY </a:t>
            </a:r>
            <a:r>
              <a:rPr lang="ko-KR" altLang="en-US" dirty="0"/>
              <a:t>관리 서비스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2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Zigbee MAC 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Beacon-Enabled and </a:t>
            </a:r>
            <a:r>
              <a:rPr lang="en-US" altLang="ko-KR" dirty="0" err="1"/>
              <a:t>nonBeacon</a:t>
            </a:r>
            <a:r>
              <a:rPr lang="en-US" altLang="ko-KR" dirty="0"/>
              <a:t>-Enabled network</a:t>
            </a:r>
          </a:p>
          <a:p>
            <a:pPr>
              <a:lnSpc>
                <a:spcPct val="300000"/>
              </a:lnSpc>
            </a:pPr>
            <a:r>
              <a:rPr lang="en-US" altLang="ko-KR" dirty="0" err="1"/>
              <a:t>Superframe</a:t>
            </a:r>
            <a:r>
              <a:rPr lang="en-US" altLang="ko-KR" dirty="0"/>
              <a:t> and Interframe Spacing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CSMA-CA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MAC Services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MAC Frame Format</a:t>
            </a:r>
          </a:p>
          <a:p>
            <a:pPr marL="61200" indent="0">
              <a:lnSpc>
                <a:spcPct val="300000"/>
              </a:lnSpc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8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Management Service</a:t>
            </a:r>
          </a:p>
          <a:p>
            <a:pPr lvl="1"/>
            <a:r>
              <a:rPr lang="en-US" altLang="ko-KR" dirty="0"/>
              <a:t>Device Association and Disassociation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1B86A-4BE0-4BB1-8ECE-14CFA9BD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34" y="2293775"/>
            <a:ext cx="6591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Management Service</a:t>
            </a:r>
          </a:p>
          <a:p>
            <a:pPr lvl="1"/>
            <a:r>
              <a:rPr lang="en-US" altLang="ko-KR" dirty="0"/>
              <a:t>Device Association and Disassociation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D60909-44D0-4187-B091-F8C438E0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583" y="1999922"/>
            <a:ext cx="4732834" cy="45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86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Management Service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GTS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265630-6722-4571-B8D0-451DCB550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08" y="2348880"/>
            <a:ext cx="6997960" cy="33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Management Service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GTS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347DBE-510D-4D1A-8362-515677CA0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85" y="2348880"/>
            <a:ext cx="667122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Management Service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GTS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E64716-05CC-437F-BF0F-0DE6C3E4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63" y="2276872"/>
            <a:ext cx="54292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Management Service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orphan notification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83505D-EB0E-4207-A875-F94C6B97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75" y="2276872"/>
            <a:ext cx="6154625" cy="36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63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Management Service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orphan notification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83505D-EB0E-4207-A875-F94C6B97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75" y="2276872"/>
            <a:ext cx="6154625" cy="36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0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Management Service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Beacon Notification 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MLME-BEACON-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NOTIFY.indication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프리미티브를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NWK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계층에 보고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Channel Scanning 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ED scan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orphan scan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active scan</a:t>
            </a:r>
          </a:p>
          <a:p>
            <a:pPr lvl="3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beacon request command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passive scan</a:t>
            </a:r>
          </a:p>
          <a:p>
            <a:pPr lvl="3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 beacon request command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69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Management Service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Synchronizing with a Coordinator </a:t>
            </a: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4A2455-50C3-4707-9B58-2CB21F731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38" y="2047098"/>
            <a:ext cx="6057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4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Services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Management Service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requesting data from coordinator</a:t>
            </a: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087953-5EF6-425A-9EAD-AB57C8C7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84" y="2046347"/>
            <a:ext cx="6934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8DE6-9F64-4B99-97AC-484C8AE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85" y="1412776"/>
            <a:ext cx="8294029" cy="122413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altLang="ko-KR" dirty="0"/>
              <a:t>Zigbee MAC</a:t>
            </a:r>
          </a:p>
        </p:txBody>
      </p:sp>
    </p:spTree>
    <p:extLst>
      <p:ext uri="{BB962C8B-B14F-4D97-AF65-F5344CB8AC3E}">
        <p14:creationId xmlns:p14="http://schemas.microsoft.com/office/powerpoint/2010/main" val="816183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8DE6-9F64-4B99-97AC-484C8AE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85" y="1412776"/>
            <a:ext cx="8294029" cy="122413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altLang="ko-KR" dirty="0"/>
              <a:t>MAC Frame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586094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 General MAC Frame Format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1D8FED-A995-435D-B64D-EC995B06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0" y="1988840"/>
            <a:ext cx="8281580" cy="38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70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 FCS(Frame Check Sequence)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연산 결과의 나머지를 </a:t>
            </a:r>
            <a:r>
              <a:rPr lang="en-US" altLang="ko-KR" dirty="0"/>
              <a:t>MFR</a:t>
            </a:r>
            <a:r>
              <a:rPr lang="ko-KR" altLang="en-US" dirty="0"/>
              <a:t>로 프레임 끝에 추가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수신장치가 계산한 나머지가 수신한 </a:t>
            </a:r>
            <a:r>
              <a:rPr lang="en-US" altLang="ko-KR" dirty="0"/>
              <a:t>MFR</a:t>
            </a:r>
            <a:r>
              <a:rPr lang="ko-KR" altLang="en-US" dirty="0"/>
              <a:t>과 다르면 오류로 인식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57AB8D-E9EE-4F02-A841-E8532615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628800"/>
            <a:ext cx="71723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38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The MAC Beacon Frame Format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046A88-AA62-48A6-86B4-96B6FF726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2070695"/>
            <a:ext cx="58388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83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 Format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BEA931-0CF9-416A-9137-7E270AC7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60" y="1772816"/>
            <a:ext cx="733545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 Format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BEA931-0CF9-416A-9137-7E270AC7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60" y="1772816"/>
            <a:ext cx="733545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67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Command Frame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명령 프레임 식별자 필드는 어떤 명령이 실행될지 결정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9EE98-DAF1-4366-B920-DE2145689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37" y="2457623"/>
            <a:ext cx="7003102" cy="38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52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Association Request and Response Command Formats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180B61-30A0-40C9-B471-79573567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63" y="1916832"/>
            <a:ext cx="60388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28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Disassociation Notification Command Format 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Data Request Command Format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17F196-92BA-4EE0-8800-8260EA42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324" y="1844824"/>
            <a:ext cx="5267325" cy="1819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D33903-4AF9-4342-8900-D7B1C57BA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700" y="4416556"/>
            <a:ext cx="61245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71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PAN ID Conflict Notification Command Format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1.  </a:t>
            </a:r>
            <a:r>
              <a:rPr lang="ko-KR" altLang="en-US" dirty="0" err="1"/>
              <a:t>코디네이터가</a:t>
            </a:r>
            <a:r>
              <a:rPr lang="ko-KR" altLang="en-US" dirty="0"/>
              <a:t> 같은 </a:t>
            </a:r>
            <a:r>
              <a:rPr lang="en-US" altLang="ko-KR" dirty="0"/>
              <a:t>ID</a:t>
            </a:r>
            <a:r>
              <a:rPr lang="ko-KR" altLang="en-US" dirty="0"/>
              <a:t>를 가진 </a:t>
            </a:r>
            <a:r>
              <a:rPr lang="ko-KR" altLang="en-US" dirty="0" err="1"/>
              <a:t>코디네이터로부터</a:t>
            </a:r>
            <a:r>
              <a:rPr lang="ko-KR" altLang="en-US" dirty="0"/>
              <a:t> </a:t>
            </a:r>
            <a:r>
              <a:rPr lang="ko-KR" altLang="en-US" dirty="0" err="1"/>
              <a:t>비콘</a:t>
            </a:r>
            <a:r>
              <a:rPr lang="ko-KR" altLang="en-US" dirty="0"/>
              <a:t> 프레임 수신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2.  </a:t>
            </a:r>
            <a:r>
              <a:rPr lang="ko-KR" altLang="en-US" dirty="0"/>
              <a:t>연결된 디바이스가 동일한 </a:t>
            </a:r>
            <a:r>
              <a:rPr lang="en-US" altLang="ko-KR" dirty="0"/>
              <a:t>ID</a:t>
            </a:r>
            <a:r>
              <a:rPr lang="ko-KR" altLang="en-US" dirty="0"/>
              <a:t>를 가진 코디네이터 둘을 인식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PAN ID </a:t>
            </a:r>
            <a:r>
              <a:rPr lang="ko-KR" altLang="en-US" dirty="0"/>
              <a:t>충돌 </a:t>
            </a:r>
            <a:r>
              <a:rPr lang="ko-KR" altLang="en-US" dirty="0" err="1"/>
              <a:t>검출시</a:t>
            </a:r>
            <a:r>
              <a:rPr lang="ko-KR" altLang="en-US" dirty="0"/>
              <a:t> </a:t>
            </a:r>
            <a:r>
              <a:rPr lang="en-US" altLang="ko-KR" dirty="0"/>
              <a:t>active scan</a:t>
            </a:r>
            <a:r>
              <a:rPr lang="ko-KR" altLang="en-US" dirty="0"/>
              <a:t>을 통해 새로운 </a:t>
            </a:r>
            <a:r>
              <a:rPr lang="en-US" altLang="ko-KR" dirty="0"/>
              <a:t>PAN ID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r>
              <a:rPr lang="en-US" altLang="ko-KR" dirty="0"/>
              <a:t>Orphan Notification and Beacon Request Command Formats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둘 다 </a:t>
            </a:r>
            <a:r>
              <a:rPr lang="en-US" altLang="ko-KR" dirty="0"/>
              <a:t>MAC Payload</a:t>
            </a:r>
            <a:r>
              <a:rPr lang="ko-KR" altLang="en-US" dirty="0"/>
              <a:t>에 </a:t>
            </a:r>
            <a:r>
              <a:rPr lang="en-US" altLang="ko-KR" dirty="0"/>
              <a:t>command Frame Identifier</a:t>
            </a:r>
            <a:r>
              <a:rPr lang="ko-KR" altLang="en-US" dirty="0"/>
              <a:t>만 포함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0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MAC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MAC(Media Access Control) Layer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729BE6-613D-4BE9-879E-3C1223A8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28" y="2137805"/>
            <a:ext cx="5563319" cy="40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4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MAC Frame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Coordinator Realignment and GTS Request Command Formats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5CEF94-FCD1-4DA1-9E11-C64CC3F8A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88" y="1666098"/>
            <a:ext cx="6248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84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Contact:  isohn@seoultech.ac.kr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1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Zigbee MAC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MAC </a:t>
            </a:r>
            <a:r>
              <a:rPr lang="ko-KR" altLang="en-US" dirty="0"/>
              <a:t>계층 역할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err="1"/>
              <a:t>비콘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/>
              <a:t>디바이스가 코디네이터인 경우</a:t>
            </a:r>
            <a:r>
              <a:rPr lang="en-US" altLang="ko-KR" dirty="0"/>
              <a:t>) </a:t>
            </a:r>
          </a:p>
          <a:p>
            <a:pPr lvl="1">
              <a:lnSpc>
                <a:spcPct val="200000"/>
              </a:lnSpc>
            </a:pPr>
            <a:r>
              <a:rPr lang="ko-KR" altLang="en-US" dirty="0" err="1"/>
              <a:t>비콘에</a:t>
            </a:r>
            <a:r>
              <a:rPr lang="ko-KR" altLang="en-US" dirty="0"/>
              <a:t> 기기 동기화 </a:t>
            </a:r>
            <a:r>
              <a:rPr lang="en-US" altLang="ko-KR" dirty="0"/>
              <a:t>(</a:t>
            </a:r>
            <a:r>
              <a:rPr lang="ko-KR" altLang="en-US" dirty="0" err="1"/>
              <a:t>비콘</a:t>
            </a:r>
            <a:r>
              <a:rPr lang="ko-KR" altLang="en-US" dirty="0"/>
              <a:t> 사용 네트워크</a:t>
            </a:r>
            <a:r>
              <a:rPr lang="en-US" altLang="ko-KR" dirty="0"/>
              <a:t>) 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채널 접속에 </a:t>
            </a:r>
            <a:r>
              <a:rPr lang="en-US" altLang="ko-KR" dirty="0"/>
              <a:t>CSMA-CA </a:t>
            </a:r>
            <a:r>
              <a:rPr lang="ko-KR" altLang="en-US" dirty="0"/>
              <a:t>활용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GTS </a:t>
            </a:r>
            <a:r>
              <a:rPr lang="ko-KR" altLang="en-US" dirty="0"/>
              <a:t>채널 접속 관리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/>
              <a:t>MAC (</a:t>
            </a:r>
            <a:r>
              <a:rPr lang="ko-KR" altLang="en-US" dirty="0"/>
              <a:t>두 개의 다른 장치</a:t>
            </a:r>
            <a:r>
              <a:rPr lang="en-US" altLang="ko-KR" dirty="0"/>
              <a:t>) </a:t>
            </a:r>
            <a:r>
              <a:rPr lang="ko-KR" altLang="en-US" dirty="0"/>
              <a:t>간에 신뢰할 수 있는 링크 제공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PAN </a:t>
            </a:r>
            <a:r>
              <a:rPr lang="ko-KR" altLang="en-US" dirty="0"/>
              <a:t>연결 및 해제 서비스 제공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보안 지원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6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8DE6-9F64-4B99-97AC-484C8AE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85" y="1412776"/>
            <a:ext cx="8294029" cy="122413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altLang="ko-KR" sz="2800" dirty="0"/>
              <a:t>Beacon-Enabled and </a:t>
            </a:r>
            <a:r>
              <a:rPr lang="en-US" altLang="ko-KR" sz="2800" dirty="0" err="1"/>
              <a:t>nonBeacon</a:t>
            </a:r>
            <a:r>
              <a:rPr lang="en-US" altLang="ko-KR" sz="2800" dirty="0"/>
              <a:t>-Enabled network</a:t>
            </a:r>
          </a:p>
        </p:txBody>
      </p:sp>
    </p:spTree>
    <p:extLst>
      <p:ext uri="{BB962C8B-B14F-4D97-AF65-F5344CB8AC3E}">
        <p14:creationId xmlns:p14="http://schemas.microsoft.com/office/powerpoint/2010/main" val="376885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Beacon-Enabled and </a:t>
            </a:r>
            <a:r>
              <a:rPr lang="en-US" altLang="ko-KR" dirty="0" err="1"/>
              <a:t>nonBeacon</a:t>
            </a:r>
            <a:r>
              <a:rPr lang="en-US" altLang="ko-KR" dirty="0"/>
              <a:t>-Enabled network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Beacon-Enabled Network</a:t>
            </a:r>
          </a:p>
          <a:p>
            <a:pPr lvl="1">
              <a:lnSpc>
                <a:spcPct val="200000"/>
              </a:lnSpc>
            </a:pPr>
            <a:r>
              <a:rPr lang="ko-KR" altLang="en-US" dirty="0" err="1"/>
              <a:t>비콘</a:t>
            </a:r>
            <a:r>
              <a:rPr lang="ko-KR" altLang="en-US" dirty="0"/>
              <a:t> 프레임 사용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대기 모드 시 </a:t>
            </a:r>
            <a:r>
              <a:rPr lang="ko-KR" altLang="en-US" dirty="0" err="1"/>
              <a:t>비콘</a:t>
            </a:r>
            <a:r>
              <a:rPr lang="ko-KR" altLang="en-US" dirty="0"/>
              <a:t> 동기에 맞춰 전원 </a:t>
            </a:r>
            <a:r>
              <a:rPr lang="en-US" altLang="ko-KR" dirty="0"/>
              <a:t>On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Slotted CSMA-CA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nonBeacon</a:t>
            </a:r>
            <a:r>
              <a:rPr lang="en-US" altLang="ko-KR" dirty="0"/>
              <a:t>-Enabled Network</a:t>
            </a:r>
          </a:p>
          <a:p>
            <a:pPr lvl="1">
              <a:lnSpc>
                <a:spcPct val="200000"/>
              </a:lnSpc>
            </a:pPr>
            <a:r>
              <a:rPr lang="ko-KR" altLang="en-US" dirty="0" err="1"/>
              <a:t>비콘</a:t>
            </a:r>
            <a:r>
              <a:rPr lang="ko-KR" altLang="en-US" dirty="0"/>
              <a:t> 프레임 </a:t>
            </a:r>
            <a:r>
              <a:rPr lang="en-US" altLang="ko-KR" dirty="0"/>
              <a:t>x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노드 간 동기 없음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unslotted CSMA-CA</a:t>
            </a:r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6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8DE6-9F64-4B99-97AC-484C8AE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85" y="1412776"/>
            <a:ext cx="8294029" cy="1224136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altLang="ko-KR" dirty="0" err="1"/>
              <a:t>Superframe</a:t>
            </a:r>
            <a:r>
              <a:rPr lang="en-US" altLang="ko-KR" dirty="0"/>
              <a:t> and Interframe Spacing</a:t>
            </a:r>
          </a:p>
        </p:txBody>
      </p:sp>
    </p:spTree>
    <p:extLst>
      <p:ext uri="{BB962C8B-B14F-4D97-AF65-F5344CB8AC3E}">
        <p14:creationId xmlns:p14="http://schemas.microsoft.com/office/powerpoint/2010/main" val="123669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" y="-59395"/>
            <a:ext cx="9123432" cy="537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Superframe</a:t>
            </a:r>
            <a:r>
              <a:rPr lang="en-US" altLang="ko-KR" dirty="0"/>
              <a:t> and Interframe Spacing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280920" cy="561662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Superframe</a:t>
            </a:r>
            <a:r>
              <a:rPr lang="en-US" altLang="ko-KR" dirty="0"/>
              <a:t> Structure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CAP(Contention Access Period) : CSMA-CA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CFP(Contention-Free Period) : GTS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Inactive period : </a:t>
            </a:r>
            <a:r>
              <a:rPr lang="ko-KR" altLang="en-US" dirty="0"/>
              <a:t>배터리 절약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93300B-F461-45D6-BECF-B5582F21A78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5BD651-3CF9-4CB0-99B4-08EBD24E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92" y="1700808"/>
            <a:ext cx="6020792" cy="27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8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영문: PT Sans, 한글: 나눔고딕">
      <a:majorFont>
        <a:latin typeface="PT Sans"/>
        <a:ea typeface="나눔고딕"/>
        <a:cs typeface=""/>
      </a:majorFont>
      <a:minorFont>
        <a:latin typeface="PT San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50833</TotalTime>
  <Words>620</Words>
  <Application>Microsoft Office PowerPoint</Application>
  <PresentationFormat>화면 슬라이드 쇼(4:3)</PresentationFormat>
  <Paragraphs>205</Paragraphs>
  <Slides>41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Arial</vt:lpstr>
      <vt:lpstr>Wingdings</vt:lpstr>
      <vt:lpstr>PT Sans Narrow</vt:lpstr>
      <vt:lpstr>맑은 고딕</vt:lpstr>
      <vt:lpstr>PT Sans</vt:lpstr>
      <vt:lpstr>나눔고딕</vt:lpstr>
      <vt:lpstr>Wingdings 2</vt:lpstr>
      <vt:lpstr>Office 테마</vt:lpstr>
      <vt:lpstr>Zigbee 2차 세미나</vt:lpstr>
      <vt:lpstr>목차</vt:lpstr>
      <vt:lpstr>Zigbee MAC</vt:lpstr>
      <vt:lpstr>Zigbee MAC</vt:lpstr>
      <vt:lpstr>Zigbee MAC</vt:lpstr>
      <vt:lpstr>Beacon-Enabled and nonBeacon-Enabled network</vt:lpstr>
      <vt:lpstr>Beacon-Enabled and nonBeacon-Enabled network</vt:lpstr>
      <vt:lpstr>Superframe and Interframe Spacing</vt:lpstr>
      <vt:lpstr>Superframe and Interframe Spacing</vt:lpstr>
      <vt:lpstr>Superframe and Interframe Spacing</vt:lpstr>
      <vt:lpstr>Superframe and Interframe Spacing</vt:lpstr>
      <vt:lpstr>CSMA-CA</vt:lpstr>
      <vt:lpstr>CSMA-CA</vt:lpstr>
      <vt:lpstr>CSMA-CA</vt:lpstr>
      <vt:lpstr>CSMA-CA</vt:lpstr>
      <vt:lpstr>MAC Services</vt:lpstr>
      <vt:lpstr>MAC Services</vt:lpstr>
      <vt:lpstr>MAC Services</vt:lpstr>
      <vt:lpstr>MAC Services</vt:lpstr>
      <vt:lpstr>MAC Services</vt:lpstr>
      <vt:lpstr>MAC Services</vt:lpstr>
      <vt:lpstr>MAC Services</vt:lpstr>
      <vt:lpstr>MAC Services</vt:lpstr>
      <vt:lpstr>MAC Services</vt:lpstr>
      <vt:lpstr>MAC Services</vt:lpstr>
      <vt:lpstr>MAC Services</vt:lpstr>
      <vt:lpstr>MAC Services</vt:lpstr>
      <vt:lpstr>MAC Services</vt:lpstr>
      <vt:lpstr>MAC Services</vt:lpstr>
      <vt:lpstr>MAC Frame Format</vt:lpstr>
      <vt:lpstr>MAC Frame Format</vt:lpstr>
      <vt:lpstr>MAC Frame Format</vt:lpstr>
      <vt:lpstr>MAC Frame Format</vt:lpstr>
      <vt:lpstr>MAC Frame Format</vt:lpstr>
      <vt:lpstr>MAC Frame Format</vt:lpstr>
      <vt:lpstr>MAC Frame Format</vt:lpstr>
      <vt:lpstr>MAC Frame Format</vt:lpstr>
      <vt:lpstr>MAC Frame Format</vt:lpstr>
      <vt:lpstr>MAC Frame Format</vt:lpstr>
      <vt:lpstr>MAC Frame Format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Licensed-Assisited Access (LTE-LAA)</dc:title>
  <dc:creator>HyunJun Sung</dc:creator>
  <cp:lastModifiedBy>박 준현</cp:lastModifiedBy>
  <cp:revision>576</cp:revision>
  <cp:lastPrinted>2015-10-16T00:14:13Z</cp:lastPrinted>
  <dcterms:created xsi:type="dcterms:W3CDTF">2006-10-05T04:04:58Z</dcterms:created>
  <dcterms:modified xsi:type="dcterms:W3CDTF">2019-02-13T15:49:24Z</dcterms:modified>
</cp:coreProperties>
</file>