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602" r:id="rId3"/>
    <p:sldId id="521" r:id="rId4"/>
    <p:sldId id="611" r:id="rId5"/>
    <p:sldId id="612" r:id="rId6"/>
    <p:sldId id="613" r:id="rId7"/>
    <p:sldId id="614" r:id="rId8"/>
    <p:sldId id="615" r:id="rId9"/>
    <p:sldId id="610" r:id="rId10"/>
    <p:sldId id="474" r:id="rId11"/>
    <p:sldId id="609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06" r:id="rId23"/>
    <p:sldId id="607" r:id="rId24"/>
    <p:sldId id="608" r:id="rId25"/>
    <p:sldId id="265" r:id="rId26"/>
  </p:sldIdLst>
  <p:sldSz cx="9144000" cy="6858000" type="screen4x3"/>
  <p:notesSz cx="6797675" cy="9926638"/>
  <p:embeddedFontLst>
    <p:embeddedFont>
      <p:font typeface="PT Sans" panose="020B0600000101010101" charset="0"/>
      <p:regular r:id="rId28"/>
      <p:bold r:id="rId29"/>
      <p:italic r:id="rId30"/>
      <p:boldItalic r:id="rId31"/>
    </p:embeddedFont>
    <p:embeddedFont>
      <p:font typeface="PT Sans Narrow" panose="020B0600000101010101" charset="0"/>
      <p:regular r:id="rId32"/>
      <p:bold r:id="rId33"/>
    </p:embeddedFont>
    <p:embeddedFont>
      <p:font typeface="Wingdings 2" panose="05020102010507070707" pitchFamily="18" charset="2"/>
      <p:regular r:id="rId34"/>
    </p:embeddedFont>
    <p:embeddedFont>
      <p:font typeface="나눔고딕" panose="020D0604000000000000" pitchFamily="50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jun lee" initials="yl" lastIdx="1" clrIdx="0">
    <p:extLst>
      <p:ext uri="{19B8F6BF-5375-455C-9EA6-DF929625EA0E}">
        <p15:presenceInfo xmlns:p15="http://schemas.microsoft.com/office/powerpoint/2012/main" userId="10233e8069ff2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2AC"/>
    <a:srgbClr val="1485EC"/>
    <a:srgbClr val="0F68B9"/>
    <a:srgbClr val="0156A3"/>
    <a:srgbClr val="015CAF"/>
    <a:srgbClr val="01539D"/>
    <a:srgbClr val="014F95"/>
    <a:srgbClr val="014A8E"/>
    <a:srgbClr val="005392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13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07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06"/>
    </p:cViewPr>
  </p:sorterViewPr>
  <p:notesViewPr>
    <p:cSldViewPr>
      <p:cViewPr varScale="1">
        <p:scale>
          <a:sx n="127" d="100"/>
          <a:sy n="127" d="100"/>
        </p:scale>
        <p:origin x="4900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42F9EB53-E3B3-4CF0-B4A1-BECD12C15B5F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A63D7F09-CC21-40D5-80EF-9413F7D26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1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21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7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6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0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6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04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16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47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7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55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0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1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71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40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0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2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8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2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9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6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4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3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1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\Desktop\21_31_223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65187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0" y="1124744"/>
            <a:ext cx="9143566" cy="1440160"/>
          </a:xfrm>
        </p:spPr>
        <p:txBody>
          <a:bodyPr>
            <a:normAutofit/>
          </a:bodyPr>
          <a:lstStyle>
            <a:lvl1pPr>
              <a:defRPr sz="4800" b="1" cap="none" spc="0" baseline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defRPr>
            </a:lvl1pPr>
          </a:lstStyle>
          <a:p>
            <a:r>
              <a:rPr lang="en-US" altLang="ko-KR" dirty="0"/>
              <a:t>Title goes here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51872"/>
            <a:ext cx="9144000" cy="2091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275589" y="4135812"/>
            <a:ext cx="2592388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PT Sans" panose="020B0503020203020204" pitchFamily="34" charset="0"/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9214" y="5157192"/>
            <a:ext cx="5545137" cy="10810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latin typeface="PT Sans" panose="020B0503020203020204" pitchFamily="34" charset="0"/>
              </a:defRPr>
            </a:lvl1pPr>
          </a:lstStyle>
          <a:p>
            <a:pPr lvl="0"/>
            <a:r>
              <a:rPr lang="en-US" altLang="ko-KR" dirty="0"/>
              <a:t>Presenter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0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68" y="116632"/>
            <a:ext cx="9123432" cy="537563"/>
          </a:xfrm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PT Sans Narrow" panose="020B0506020203020204" pitchFamily="34" charset="0"/>
              </a:defRPr>
            </a:lvl1pPr>
          </a:lstStyle>
          <a:p>
            <a:r>
              <a:rPr lang="en-US" altLang="ko-KR" dirty="0"/>
              <a:t>Grumpy wizards make toxic brew for the evil Queen and Jack.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3528" y="1052736"/>
            <a:ext cx="8280920" cy="5256584"/>
          </a:xfrm>
        </p:spPr>
        <p:txBody>
          <a:bodyPr/>
          <a:lstStyle>
            <a:lvl1pPr marL="457200" marR="0" indent="-396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8B9"/>
              </a:buClr>
              <a:buSzPct val="80000"/>
              <a:buFont typeface="Wingdings" panose="05000000000000000000" pitchFamily="2" charset="2"/>
              <a:buChar char="l"/>
              <a:tabLst/>
              <a:defRPr sz="2800" b="0" baseline="0">
                <a:solidFill>
                  <a:schemeClr val="tx1"/>
                </a:solidFill>
                <a:latin typeface="PT Sans Narrow" panose="020B0506020203020204" pitchFamily="34" charset="0"/>
              </a:defRPr>
            </a:lvl1pPr>
            <a:lvl2pPr marL="800100" indent="-288000" latinLnBrk="0">
              <a:buClr>
                <a:srgbClr val="0F68B9"/>
              </a:buClr>
              <a:buSzPct val="80000"/>
              <a:buFont typeface="Wingdings 2" panose="05020102010507070707" pitchFamily="18" charset="2"/>
              <a:buChar char=""/>
              <a:defRPr sz="2000">
                <a:solidFill>
                  <a:schemeClr val="tx1"/>
                </a:solidFill>
                <a:latin typeface="PT Sans Narrow" panose="020B0506020203020204" pitchFamily="34" charset="0"/>
              </a:defRPr>
            </a:lvl2pPr>
            <a:lvl3pPr marL="1257300" indent="-180000" latinLnBrk="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1600" b="0">
                <a:solidFill>
                  <a:schemeClr val="tx1"/>
                </a:solidFill>
                <a:latin typeface="PT Sans Narrow" panose="020B0506020203020204" pitchFamily="34" charset="0"/>
              </a:defRPr>
            </a:lvl3pPr>
            <a:lvl4pPr marL="1600200" indent="-180000" latinLnBrk="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 sz="1200" baseline="0">
                <a:solidFill>
                  <a:schemeClr val="tx1"/>
                </a:solidFill>
                <a:latin typeface="PT Sans Narrow" panose="020B0506020203020204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Grumpy wizards make toxic brew for the evil Queen and Jack.</a:t>
            </a:r>
          </a:p>
          <a:p>
            <a:pPr lvl="1"/>
            <a:r>
              <a:rPr lang="en-US" altLang="ko-KR" dirty="0"/>
              <a:t>Grumpy wizards make toxic brew for the evil Queen and Jack.</a:t>
            </a:r>
          </a:p>
          <a:p>
            <a:pPr lvl="2"/>
            <a:r>
              <a:rPr lang="en-US" altLang="ko-KR" b="0" dirty="0"/>
              <a:t>Grumpy wizards make toxic brew for the evil Queen and Jack.</a:t>
            </a:r>
          </a:p>
          <a:p>
            <a:pPr lvl="3"/>
            <a:r>
              <a:rPr lang="en-US" altLang="ko-KR" b="0" dirty="0"/>
              <a:t>Grumpy wizards make toxic brew for the evil Queen and Jack.</a:t>
            </a:r>
          </a:p>
        </p:txBody>
      </p:sp>
      <p:sp>
        <p:nvSpPr>
          <p:cNvPr id="10" name="슬라이드 번호 개체 틀 11"/>
          <p:cNvSpPr>
            <a:spLocks noGrp="1"/>
          </p:cNvSpPr>
          <p:nvPr>
            <p:ph type="sldNum" sz="quarter" idx="4"/>
          </p:nvPr>
        </p:nvSpPr>
        <p:spPr>
          <a:xfrm>
            <a:off x="3397188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B093300B-F461-45D6-BECF-B5582F21A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1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K\Desktop\pt자료\KakaoTalk_20141108_17095480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8" t="38051" b="37995"/>
          <a:stretch/>
        </p:blipFill>
        <p:spPr bwMode="auto">
          <a:xfrm>
            <a:off x="3037084" y="4115018"/>
            <a:ext cx="3078491" cy="23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9144000" cy="3284984"/>
          </a:xfrm>
          <a:prstGeom prst="rect">
            <a:avLst/>
          </a:prstGeom>
          <a:solidFill>
            <a:srgbClr val="0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435270" y="1628800"/>
            <a:ext cx="8294029" cy="1224136"/>
          </a:xfrm>
        </p:spPr>
        <p:txBody>
          <a:bodyPr>
            <a:noAutofit/>
          </a:bodyPr>
          <a:lstStyle>
            <a:lvl1pPr algn="ctr">
              <a:defRPr sz="4000" b="0">
                <a:solidFill>
                  <a:schemeClr val="bg1"/>
                </a:solidFill>
                <a:latin typeface="PT Sans" panose="020B0503020203020204" pitchFamily="34" charset="0"/>
              </a:defRPr>
            </a:lvl1pPr>
          </a:lstStyle>
          <a:p>
            <a:r>
              <a:rPr lang="en-US" altLang="ko-KR" dirty="0"/>
              <a:t>Title goes here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3274125"/>
            <a:ext cx="9144000" cy="2268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1727324" y="2004061"/>
            <a:ext cx="6048375" cy="1079500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375817" y="4690749"/>
            <a:ext cx="4751387" cy="7921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Contact:  xxx@gachon.ac.kr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9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\Desktop\pt자료\KakaoTalk_20141108_17095440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33559" r="-1" b="32554"/>
          <a:stretch/>
        </p:blipFill>
        <p:spPr bwMode="auto">
          <a:xfrm>
            <a:off x="0" y="0"/>
            <a:ext cx="9144000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 userDrawn="1"/>
        </p:nvSpPr>
        <p:spPr>
          <a:xfrm>
            <a:off x="2123728" y="1268760"/>
            <a:ext cx="4692095" cy="19442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0" kern="1200" cap="none" spc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n w="10160">
                  <a:solidFill>
                    <a:schemeClr val="tx1"/>
                  </a:solidFill>
                  <a:prstDash val="solid"/>
                </a:ln>
                <a:effectLst/>
                <a:latin typeface="PT Sans" panose="020B0503020203020204" pitchFamily="34" charset="0"/>
              </a:rPr>
              <a:t>Q</a:t>
            </a:r>
            <a:r>
              <a:rPr lang="en-US" altLang="ko-KR" sz="6000" b="1" baseline="0" dirty="0">
                <a:ln w="10160">
                  <a:solidFill>
                    <a:schemeClr val="tx1"/>
                  </a:solidFill>
                  <a:prstDash val="solid"/>
                </a:ln>
                <a:effectLst/>
                <a:latin typeface="PT Sans" panose="020B0503020203020204" pitchFamily="34" charset="0"/>
              </a:rPr>
              <a:t> &amp; A</a:t>
            </a:r>
            <a:endParaRPr lang="ko-KR" altLang="en-US" sz="6000" b="1" dirty="0">
              <a:ln w="10160">
                <a:solidFill>
                  <a:schemeClr val="tx1"/>
                </a:solidFill>
                <a:prstDash val="solid"/>
              </a:ln>
              <a:effectLst/>
              <a:latin typeface="PT Sans" panose="020B05030202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250634" y="5149379"/>
            <a:ext cx="6642732" cy="53692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en-US" altLang="ko-KR" dirty="0"/>
              <a:t>Contact:  xxxx@gachon.ac.kr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>
          <a:xfrm>
            <a:off x="3635896" y="63152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300B-F461-45D6-BECF-B5582F21A78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16416" y="6218369"/>
            <a:ext cx="693677" cy="595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7" r:id="rId3"/>
    <p:sldLayoutId id="2147483658" r:id="rId4"/>
    <p:sldLayoutId id="2147483655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sohn@seoul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Zigbee 1</a:t>
            </a:r>
            <a:r>
              <a:rPr lang="ko-KR" altLang="en-US" dirty="0"/>
              <a:t>차 세미나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2019.01.31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5576" y="44624"/>
            <a:ext cx="7556666" cy="894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1" kern="1200" cap="none" spc="0" baseline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0444DC5-3A12-4259-9201-64B7C122A4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60" y="5157192"/>
            <a:ext cx="8280920" cy="108108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서울과학기술대학교 컴퓨터공학과     </a:t>
            </a:r>
            <a:endParaRPr lang="en-US" altLang="ko-KR" sz="1800" dirty="0"/>
          </a:p>
          <a:p>
            <a:r>
              <a:rPr lang="ko-KR" altLang="en-US" sz="1800" dirty="0"/>
              <a:t>박준현  </a:t>
            </a:r>
            <a:endParaRPr lang="en-US" altLang="ko-KR" sz="1800" dirty="0"/>
          </a:p>
          <a:p>
            <a:r>
              <a:rPr lang="en-US" altLang="ko-KR" sz="1800" dirty="0">
                <a:hlinkClick r:id="rId3"/>
              </a:rPr>
              <a:t>netuserjun@seoultech.ac.kr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00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dirty="0"/>
              <a:t>PHY responsibility</a:t>
            </a:r>
          </a:p>
          <a:p>
            <a:pPr lvl="1">
              <a:lnSpc>
                <a:spcPct val="200000"/>
              </a:lnSpc>
            </a:pPr>
            <a:r>
              <a:rPr lang="ko-KR" altLang="en-US" sz="2400" dirty="0"/>
              <a:t>라디오 송수신기 활성화와 비활성화</a:t>
            </a:r>
          </a:p>
          <a:p>
            <a:pPr lvl="1">
              <a:lnSpc>
                <a:spcPct val="200000"/>
              </a:lnSpc>
            </a:pPr>
            <a:r>
              <a:rPr lang="ko-KR" altLang="en-US" sz="2400" dirty="0"/>
              <a:t>데이터 송수신</a:t>
            </a:r>
          </a:p>
          <a:p>
            <a:pPr lvl="1">
              <a:lnSpc>
                <a:spcPct val="200000"/>
              </a:lnSpc>
            </a:pPr>
            <a:r>
              <a:rPr lang="ko-KR" altLang="en-US" sz="2400" dirty="0"/>
              <a:t>주파수 채널 고르기</a:t>
            </a:r>
            <a:r>
              <a:rPr lang="en-US" altLang="ko-KR" sz="2400" dirty="0"/>
              <a:t>(</a:t>
            </a:r>
            <a:r>
              <a:rPr lang="ko-KR" altLang="en-US" sz="2400" dirty="0"/>
              <a:t>송수신기가 동작할 정확한 주파수</a:t>
            </a:r>
            <a:r>
              <a:rPr lang="en-US" altLang="ko-KR" sz="2400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2400" dirty="0"/>
              <a:t>ED, CS, CCA </a:t>
            </a:r>
            <a:r>
              <a:rPr lang="ko-KR" altLang="en-US" sz="2400" dirty="0"/>
              <a:t>수행</a:t>
            </a:r>
            <a:endParaRPr lang="en-US" altLang="ko-KR" sz="2400" dirty="0"/>
          </a:p>
          <a:p>
            <a:pPr lvl="1">
              <a:lnSpc>
                <a:spcPct val="200000"/>
              </a:lnSpc>
            </a:pPr>
            <a:r>
              <a:rPr lang="en-US" altLang="ko-KR" sz="2400" dirty="0"/>
              <a:t>LQI </a:t>
            </a:r>
            <a:r>
              <a:rPr lang="ko-KR" altLang="en-US" sz="2400" dirty="0"/>
              <a:t>생성</a:t>
            </a:r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PHY Channel Assignments 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E28463-AC86-4ADD-8D63-CDCE3218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525" y="1844824"/>
            <a:ext cx="474292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3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Channel Assignments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r>
              <a:rPr lang="en-US" altLang="ko-KR" dirty="0"/>
              <a:t>915MHz </a:t>
            </a:r>
            <a:r>
              <a:rPr lang="ko-KR" altLang="en-US" dirty="0"/>
              <a:t>대역의 중심 주파수 </a:t>
            </a:r>
            <a:r>
              <a:rPr lang="en-US" altLang="ko-KR" dirty="0"/>
              <a:t>= 906 + 2 x (</a:t>
            </a:r>
            <a:r>
              <a:rPr lang="ko-KR" altLang="en-US" dirty="0"/>
              <a:t>채널 번호 </a:t>
            </a:r>
            <a:r>
              <a:rPr lang="en-US" altLang="ko-KR" dirty="0"/>
              <a:t>- 1)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2.4GHz </a:t>
            </a:r>
            <a:r>
              <a:rPr lang="ko-KR" altLang="en-US" dirty="0"/>
              <a:t>대역의 중심 주파수 </a:t>
            </a:r>
            <a:r>
              <a:rPr lang="en-US" altLang="ko-KR" dirty="0"/>
              <a:t>= 2405 + 5 x (</a:t>
            </a:r>
            <a:r>
              <a:rPr lang="ko-KR" altLang="en-US" dirty="0"/>
              <a:t>채널번호 </a:t>
            </a:r>
            <a:r>
              <a:rPr lang="en-US" altLang="ko-KR" dirty="0"/>
              <a:t>- 11) 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ABF7D-E9DB-4EE6-A394-A67202C4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58" y="1772816"/>
            <a:ext cx="610388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Energy Detection(ED)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MAC</a:t>
            </a:r>
            <a:r>
              <a:rPr lang="ko-KR" altLang="en-US" dirty="0"/>
              <a:t>층의 요청에 따라 전계 강도를 측정하는 서비스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채널의 점유 상황을 살피고 간섭 전파의 측정을 위해 전계에너지 측정 이용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신호 타입에 관계 없이 에너지 레벨만 측정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Carrier Sense(CS)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ED</a:t>
            </a:r>
            <a:r>
              <a:rPr lang="ko-KR" altLang="en-US" dirty="0"/>
              <a:t>와 비슷한 주파수 채널 사용가능여부 </a:t>
            </a:r>
            <a:r>
              <a:rPr lang="ko-KR" altLang="en-US" dirty="0" err="1"/>
              <a:t>확인법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신호 타입을 탐지</a:t>
            </a:r>
            <a:r>
              <a:rPr lang="en-US" altLang="ko-KR" dirty="0"/>
              <a:t>(</a:t>
            </a:r>
            <a:r>
              <a:rPr lang="ko-KR" altLang="en-US" dirty="0"/>
              <a:t>복조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6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Link Quality Indicator (LQI)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수신기로 수신된 데이터 패킷의 품질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 수신된 패킷 각각에 모두 수행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LQI</a:t>
            </a:r>
            <a:r>
              <a:rPr lang="ko-KR" altLang="en-US" dirty="0"/>
              <a:t>가 높은 경로를 통하여 데이터 전송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 </a:t>
            </a:r>
            <a:r>
              <a:rPr lang="en-US" altLang="ko-KR" dirty="0"/>
              <a:t>LQI</a:t>
            </a:r>
            <a:r>
              <a:rPr lang="ko-KR" altLang="en-US" dirty="0"/>
              <a:t>는 </a:t>
            </a:r>
            <a:r>
              <a:rPr lang="en-US" altLang="ko-KR" dirty="0"/>
              <a:t>MAC</a:t>
            </a:r>
            <a:r>
              <a:rPr lang="ko-KR" altLang="en-US" dirty="0"/>
              <a:t>에게 알려지고 </a:t>
            </a:r>
            <a:r>
              <a:rPr lang="en-US" altLang="ko-KR" dirty="0"/>
              <a:t>NWK</a:t>
            </a:r>
            <a:r>
              <a:rPr lang="ko-KR" altLang="en-US" dirty="0"/>
              <a:t>와 </a:t>
            </a:r>
            <a:r>
              <a:rPr lang="en-US" altLang="ko-KR" dirty="0"/>
              <a:t>APL</a:t>
            </a:r>
            <a:r>
              <a:rPr lang="ko-KR" altLang="en-US" dirty="0"/>
              <a:t>계층에서 이용가능</a:t>
            </a:r>
            <a:r>
              <a:rPr lang="en-US" altLang="ko-KR" dirty="0"/>
              <a:t>	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네트워크층의 메시지 경로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9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Clear Channel Assessment  (CCA)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MAC</a:t>
            </a:r>
            <a:r>
              <a:rPr lang="ko-KR" altLang="en-US" dirty="0"/>
              <a:t>이 채널의 사용 유무를 확인하기 위해 </a:t>
            </a:r>
            <a:r>
              <a:rPr lang="en-US" altLang="ko-KR" dirty="0"/>
              <a:t>PHY</a:t>
            </a:r>
            <a:r>
              <a:rPr lang="ko-KR" altLang="en-US" dirty="0"/>
              <a:t>에게 요청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가지 모드 존재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/>
              <a:t>모드 </a:t>
            </a:r>
            <a:r>
              <a:rPr lang="en-US" altLang="ko-KR" dirty="0"/>
              <a:t>1 : ED</a:t>
            </a:r>
            <a:r>
              <a:rPr lang="ko-KR" altLang="en-US" dirty="0"/>
              <a:t>만을 평가</a:t>
            </a:r>
            <a:r>
              <a:rPr lang="en-US" altLang="ko-KR" dirty="0"/>
              <a:t>, ED </a:t>
            </a:r>
            <a:r>
              <a:rPr lang="ko-KR" altLang="en-US" dirty="0"/>
              <a:t>임계치보다 에너지 레벨이 높으면 해당 채널은 </a:t>
            </a:r>
            <a:r>
              <a:rPr lang="en-US" altLang="ko-KR" dirty="0"/>
              <a:t>busy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모드 </a:t>
            </a:r>
            <a:r>
              <a:rPr lang="en-US" altLang="ko-KR" dirty="0"/>
              <a:t>2 : CS</a:t>
            </a:r>
            <a:r>
              <a:rPr lang="ko-KR" altLang="en-US" dirty="0"/>
              <a:t>만을 평가</a:t>
            </a:r>
            <a:r>
              <a:rPr lang="en-US" altLang="ko-KR" dirty="0"/>
              <a:t>, </a:t>
            </a:r>
            <a:r>
              <a:rPr lang="ko-KR" altLang="en-US" dirty="0"/>
              <a:t>표준을</a:t>
            </a:r>
            <a:r>
              <a:rPr lang="en-US" altLang="ko-KR" dirty="0"/>
              <a:t> </a:t>
            </a:r>
            <a:r>
              <a:rPr lang="ko-KR" altLang="en-US" dirty="0"/>
              <a:t>준수하는 신호가 탐지된다면 해당 채널은 </a:t>
            </a:r>
            <a:r>
              <a:rPr lang="en-US" altLang="ko-KR" dirty="0"/>
              <a:t>busy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모드 </a:t>
            </a:r>
            <a:r>
              <a:rPr lang="en-US" altLang="ko-KR" dirty="0"/>
              <a:t>3 : </a:t>
            </a:r>
            <a:r>
              <a:rPr lang="ko-KR" altLang="en-US" dirty="0"/>
              <a:t>모드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의 혼합</a:t>
            </a:r>
            <a:r>
              <a:rPr lang="en-US" altLang="ko-KR" dirty="0"/>
              <a:t>(AND, OR)</a:t>
            </a:r>
          </a:p>
          <a:p>
            <a:pPr lvl="3">
              <a:lnSpc>
                <a:spcPct val="200000"/>
              </a:lnSpc>
            </a:pPr>
            <a:r>
              <a:rPr lang="ko-KR" altLang="en-US" dirty="0"/>
              <a:t>탐지 에너지 레벨이 임계치보다 </a:t>
            </a:r>
            <a:r>
              <a:rPr lang="ko-KR" altLang="en-US" b="1" dirty="0"/>
              <a:t>높고</a:t>
            </a:r>
            <a:r>
              <a:rPr lang="en-US" altLang="ko-KR" dirty="0"/>
              <a:t> compliant carrier  </a:t>
            </a:r>
            <a:r>
              <a:rPr lang="ko-KR" altLang="en-US" dirty="0"/>
              <a:t>감지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ko-KR" altLang="en-US" dirty="0"/>
              <a:t>탐지 에너지 레벨이 임계치보다 </a:t>
            </a:r>
            <a:r>
              <a:rPr lang="ko-KR" altLang="en-US" b="1" dirty="0"/>
              <a:t>높거나</a:t>
            </a:r>
            <a:r>
              <a:rPr lang="en-US" altLang="ko-KR" dirty="0"/>
              <a:t> compliant carrier </a:t>
            </a:r>
            <a:r>
              <a:rPr lang="ko-KR" altLang="en-US" dirty="0"/>
              <a:t>감지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장치의 </a:t>
            </a:r>
            <a:r>
              <a:rPr lang="en-US" altLang="ko-KR" dirty="0"/>
              <a:t>CCA </a:t>
            </a:r>
            <a:r>
              <a:rPr lang="ko-KR" altLang="en-US" dirty="0"/>
              <a:t>모드는 </a:t>
            </a:r>
            <a:r>
              <a:rPr lang="en-US" altLang="ko-KR" dirty="0"/>
              <a:t>PHY-PIB(PHY PAN Information Base)</a:t>
            </a:r>
            <a:r>
              <a:rPr lang="ko-KR" altLang="en-US" dirty="0"/>
              <a:t>의 속성으로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5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PHY constants and attributes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8BBD49-BC59-4970-B93F-D8F1A25AF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91" y="1916832"/>
            <a:ext cx="7638418" cy="13599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9DECD7-F9B9-4EF0-82AB-44ABE43A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56" y="3665990"/>
            <a:ext cx="819085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2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PHY Services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PHY data service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채널을 통한 </a:t>
            </a:r>
            <a:r>
              <a:rPr lang="en-US" altLang="ko-KR" dirty="0"/>
              <a:t>PPDU </a:t>
            </a:r>
            <a:r>
              <a:rPr lang="ko-KR" altLang="en-US" dirty="0"/>
              <a:t>송</a:t>
            </a:r>
            <a:r>
              <a:rPr lang="en-US" altLang="ko-KR" dirty="0"/>
              <a:t>/</a:t>
            </a:r>
            <a:r>
              <a:rPr lang="ko-KR" altLang="en-US" dirty="0"/>
              <a:t>수신 관여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PHY management service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D517F0-1C98-4F3C-A09E-07C55F4A0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025" y="3447988"/>
            <a:ext cx="32099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9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PHY Data Service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MAC</a:t>
            </a:r>
            <a:r>
              <a:rPr lang="ko-KR" altLang="en-US" dirty="0"/>
              <a:t>이 </a:t>
            </a:r>
            <a:r>
              <a:rPr lang="en-US" altLang="ko-KR" dirty="0"/>
              <a:t>MPDU</a:t>
            </a:r>
            <a:r>
              <a:rPr lang="ko-KR" altLang="en-US" dirty="0"/>
              <a:t>를 </a:t>
            </a:r>
            <a:r>
              <a:rPr lang="en-US" altLang="ko-KR" dirty="0"/>
              <a:t>PHY</a:t>
            </a:r>
            <a:r>
              <a:rPr lang="ko-KR" altLang="en-US" dirty="0"/>
              <a:t>에게 전달하면 </a:t>
            </a:r>
            <a:r>
              <a:rPr lang="en-US" altLang="ko-KR" dirty="0"/>
              <a:t>PHY</a:t>
            </a:r>
            <a:r>
              <a:rPr lang="ko-KR" altLang="en-US" dirty="0"/>
              <a:t>는 </a:t>
            </a:r>
            <a:r>
              <a:rPr lang="en-US" altLang="ko-KR" dirty="0"/>
              <a:t>PPDU</a:t>
            </a:r>
            <a:r>
              <a:rPr lang="ko-KR" altLang="en-US" dirty="0"/>
              <a:t>를 만들어 전송을 시도하고 결과를 </a:t>
            </a:r>
            <a:r>
              <a:rPr lang="en-US" altLang="ko-KR" dirty="0"/>
              <a:t>MAC</a:t>
            </a:r>
            <a:r>
              <a:rPr lang="ko-KR" altLang="en-US" dirty="0"/>
              <a:t>에게 보고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전송 실패인 경우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Radio transceiver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사용불가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lvl="2">
              <a:lnSpc>
                <a:spcPct val="200000"/>
              </a:lnSpc>
            </a:pP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Radio transceiver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수신모드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lvl="2">
              <a:lnSpc>
                <a:spcPct val="200000"/>
              </a:lnSpc>
            </a:pP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Radio transceiver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이미 전송 중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1D9514-7C5C-4AC4-841F-014EB5F3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801868"/>
            <a:ext cx="48863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3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PHY Management Service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PLME-SAP</a:t>
            </a:r>
            <a:r>
              <a:rPr lang="ko-KR" altLang="en-US" dirty="0"/>
              <a:t>를 통해  </a:t>
            </a:r>
            <a:r>
              <a:rPr lang="en-US" altLang="ko-KR" dirty="0"/>
              <a:t>MLME(MAC Layer Management Entity)</a:t>
            </a:r>
            <a:r>
              <a:rPr lang="ko-KR" altLang="en-US" dirty="0"/>
              <a:t>와 </a:t>
            </a:r>
            <a:r>
              <a:rPr lang="en-US" altLang="ko-KR" dirty="0"/>
              <a:t>PLME </a:t>
            </a:r>
            <a:r>
              <a:rPr lang="ko-KR" altLang="en-US" dirty="0"/>
              <a:t>사이를 제어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CCA</a:t>
            </a:r>
            <a:r>
              <a:rPr lang="ko-KR" altLang="en-US" dirty="0"/>
              <a:t> 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en-US" altLang="ko-KR" dirty="0"/>
              <a:t>CSMA-CA</a:t>
            </a:r>
            <a:r>
              <a:rPr lang="ko-KR" altLang="en-US" dirty="0"/>
              <a:t>가 채널 평가를 요구할 때마다 </a:t>
            </a:r>
            <a:r>
              <a:rPr lang="en-US" altLang="ko-KR" dirty="0"/>
              <a:t>PLME</a:t>
            </a:r>
            <a:r>
              <a:rPr lang="ko-KR" altLang="en-US" dirty="0"/>
              <a:t>에게 </a:t>
            </a:r>
            <a:r>
              <a:rPr lang="en-US" altLang="ko-KR" dirty="0"/>
              <a:t>CCA</a:t>
            </a:r>
            <a:r>
              <a:rPr lang="ko-KR" altLang="en-US" dirty="0"/>
              <a:t> 수행요청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ED</a:t>
            </a:r>
          </a:p>
          <a:p>
            <a:pPr lvl="2">
              <a:lnSpc>
                <a:spcPct val="200000"/>
              </a:lnSpc>
            </a:pPr>
            <a:r>
              <a:rPr lang="en-US" altLang="ko-KR" dirty="0"/>
              <a:t>Radio transceiver </a:t>
            </a:r>
            <a:r>
              <a:rPr lang="ko-KR" altLang="en-US" dirty="0"/>
              <a:t>상태설정</a:t>
            </a:r>
            <a:endParaRPr lang="en-US" altLang="ko-KR" dirty="0"/>
          </a:p>
          <a:p>
            <a:pPr lvl="3"/>
            <a:r>
              <a:rPr lang="ko-KR" altLang="en-US" dirty="0"/>
              <a:t>송수신기 사용불가</a:t>
            </a:r>
            <a:br>
              <a:rPr lang="ko-KR" altLang="en-US" dirty="0"/>
            </a:br>
            <a:endParaRPr lang="ko-KR" altLang="en-US" dirty="0"/>
          </a:p>
          <a:p>
            <a:pPr lvl="3"/>
            <a:r>
              <a:rPr lang="ko-KR" altLang="en-US" dirty="0"/>
              <a:t>송신 사용가능</a:t>
            </a:r>
            <a:br>
              <a:rPr lang="ko-KR" altLang="en-US" dirty="0"/>
            </a:br>
            <a:endParaRPr lang="ko-KR" altLang="en-US" dirty="0"/>
          </a:p>
          <a:p>
            <a:pPr lvl="3"/>
            <a:r>
              <a:rPr lang="ko-KR" altLang="en-US" dirty="0"/>
              <a:t>수신 사용가능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PHY-PIB</a:t>
            </a:r>
            <a:r>
              <a:rPr lang="ko-KR" altLang="en-US" dirty="0"/>
              <a:t>로부터 정보 얻기</a:t>
            </a:r>
          </a:p>
          <a:p>
            <a:pPr lvl="2">
              <a:lnSpc>
                <a:spcPct val="200000"/>
              </a:lnSpc>
            </a:pPr>
            <a:r>
              <a:rPr lang="en-US" altLang="ko-KR" dirty="0"/>
              <a:t>PHY-PIB </a:t>
            </a:r>
            <a:r>
              <a:rPr lang="ko-KR" altLang="en-US" dirty="0"/>
              <a:t>속성값 셋팅</a:t>
            </a:r>
            <a:r>
              <a:rPr lang="en-US" altLang="ko-KR" dirty="0"/>
              <a:t>(</a:t>
            </a:r>
            <a:r>
              <a:rPr lang="ko-KR" altLang="en-US" dirty="0"/>
              <a:t>읽기전용 제외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9380B5-2093-486E-BE1C-03558A22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57" y="3154038"/>
            <a:ext cx="366619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Zigbee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8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Service Primitives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요청</a:t>
            </a:r>
            <a:r>
              <a:rPr lang="en-US" altLang="ko-KR" sz="1800" dirty="0"/>
              <a:t> </a:t>
            </a:r>
            <a:r>
              <a:rPr lang="ko-KR" altLang="en-US" sz="1800" dirty="0"/>
              <a:t>서비스 동작</a:t>
            </a:r>
            <a:r>
              <a:rPr lang="en-US" altLang="ko-KR" sz="1800" dirty="0">
                <a:latin typeface="+mn-ea"/>
              </a:rPr>
              <a:t>(request service primitive)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서비스의 시작 요청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확인 서비스 동작</a:t>
            </a:r>
            <a:r>
              <a:rPr lang="en-US" altLang="ko-KR" sz="1800" dirty="0">
                <a:latin typeface="+mn-ea"/>
              </a:rPr>
              <a:t>(confirm service primitive)</a:t>
            </a:r>
          </a:p>
          <a:p>
            <a:pPr lvl="2">
              <a:lnSpc>
                <a:spcPct val="200000"/>
              </a:lnSpc>
            </a:pPr>
            <a:r>
              <a:rPr lang="en-US" altLang="ko-KR" dirty="0"/>
              <a:t>Ex) PD-</a:t>
            </a:r>
            <a:r>
              <a:rPr lang="en-US" altLang="ko-KR" dirty="0" err="1"/>
              <a:t>DATA.request</a:t>
            </a:r>
            <a:r>
              <a:rPr lang="en-US" altLang="ko-KR" dirty="0"/>
              <a:t> primitive</a:t>
            </a:r>
            <a:r>
              <a:rPr lang="ko-KR" altLang="en-US" dirty="0"/>
              <a:t>에 대한 응답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통지 서비스 동작</a:t>
            </a:r>
            <a:r>
              <a:rPr lang="en-US" altLang="ko-KR" sz="1800" dirty="0">
                <a:latin typeface="+mn-ea"/>
              </a:rPr>
              <a:t>(indication service primitive)</a:t>
            </a:r>
          </a:p>
          <a:p>
            <a:pPr lvl="2">
              <a:lnSpc>
                <a:spcPct val="200000"/>
              </a:lnSpc>
            </a:pPr>
            <a:r>
              <a:rPr lang="en-US" altLang="ko-KR" dirty="0"/>
              <a:t>ex) PHY</a:t>
            </a:r>
            <a:r>
              <a:rPr lang="ko-KR" altLang="en-US" dirty="0"/>
              <a:t>는</a:t>
            </a:r>
            <a:r>
              <a:rPr lang="en-US" altLang="ko-KR" dirty="0"/>
              <a:t> PD-</a:t>
            </a:r>
            <a:r>
              <a:rPr lang="en-US" altLang="ko-KR" dirty="0" err="1"/>
              <a:t>Data.indication</a:t>
            </a:r>
            <a:r>
              <a:rPr lang="en-US" altLang="ko-KR" dirty="0"/>
              <a:t> primitive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사용해서 </a:t>
            </a:r>
            <a:r>
              <a:rPr lang="en-US" altLang="ko-KR" dirty="0"/>
              <a:t>MAC</a:t>
            </a:r>
            <a:r>
              <a:rPr lang="ko-KR" altLang="en-US" dirty="0"/>
              <a:t>에게 정보 전달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응답 서비스 동작</a:t>
            </a:r>
            <a:r>
              <a:rPr lang="en-US" altLang="ko-KR" sz="1800" dirty="0">
                <a:latin typeface="+mn-ea"/>
              </a:rPr>
              <a:t>(response service primitive)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endParaRPr lang="en-US" altLang="ko-KR" sz="1800" dirty="0"/>
          </a:p>
          <a:p>
            <a:pPr lvl="2"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3CC068-950A-41AF-89CB-1EC0A5DE3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268760"/>
            <a:ext cx="35052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7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PHY Packet Format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SHR(Synchronization header) : 5 bytes</a:t>
            </a:r>
          </a:p>
          <a:p>
            <a:pPr lvl="2">
              <a:lnSpc>
                <a:spcPct val="200000"/>
              </a:lnSpc>
            </a:pPr>
            <a:r>
              <a:rPr lang="en-US" altLang="ko-KR" dirty="0"/>
              <a:t>SFD(Start-of-Frame Delimiter)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PHR(PHY header) :1 byte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PHY Payload : 0 ~ 127 bytes</a:t>
            </a:r>
            <a:endParaRPr lang="en-US" altLang="ko-KR" dirty="0"/>
          </a:p>
          <a:p>
            <a:pPr marL="512100" lvl="1" indent="0">
              <a:lnSpc>
                <a:spcPct val="200000"/>
              </a:lnSpc>
              <a:buNone/>
            </a:pPr>
            <a:endParaRPr lang="en-US" altLang="ko-KR" sz="1800" dirty="0"/>
          </a:p>
          <a:p>
            <a:pPr marL="512100" lvl="1" indent="0">
              <a:lnSpc>
                <a:spcPct val="200000"/>
              </a:lnSpc>
              <a:buNone/>
            </a:pPr>
            <a:endParaRPr lang="en-US" altLang="ko-KR" sz="1800" dirty="0"/>
          </a:p>
          <a:p>
            <a:pPr lvl="2"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9B403F-DFE0-4A4C-8412-E843C44E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75" y="1451743"/>
            <a:ext cx="47720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채널 할당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다중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7099DA-97DF-4EB3-B8D0-6837DA70D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01008"/>
            <a:ext cx="4772025" cy="2057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085F54-A28F-4DBF-84BA-F209D3843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967" y="2028254"/>
            <a:ext cx="6105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채널 할당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다중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0D9AA-8B34-430B-81EC-A0373B31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836712"/>
            <a:ext cx="6438900" cy="415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771A34-4B73-4146-9583-B5DA361BB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87" y="4140348"/>
            <a:ext cx="66770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6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PHY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채널 할당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다중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8D4FF8-E0DA-4081-8702-1A005F6A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36988"/>
            <a:ext cx="4829175" cy="1057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118C4D-55FE-47E2-8279-1F91101D8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3" y="2580853"/>
            <a:ext cx="5057775" cy="2533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E48394-A70A-41D3-A79C-E7F6CE9F8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4712172"/>
            <a:ext cx="4581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Contact:  isohn@seoultech.ac.kr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1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8DE6-9F64-4B99-97AC-484C8AE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85" y="1412776"/>
            <a:ext cx="8294029" cy="122413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ko-KR" dirty="0"/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81618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Zigbee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소형</a:t>
            </a:r>
            <a:r>
              <a:rPr lang="en-US" altLang="ko-KR" dirty="0"/>
              <a:t>, </a:t>
            </a:r>
            <a:r>
              <a:rPr lang="ko-KR" altLang="en-US" dirty="0"/>
              <a:t>저전력 디지털 라디오를 이용해 개인 통신망을 구성하여 통신하기 위한 표준 기술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IEEE 802.15.4 </a:t>
            </a:r>
            <a:r>
              <a:rPr lang="ko-KR" altLang="en-US" dirty="0"/>
              <a:t>표준 기반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CAEDC-CAE1-4492-85E0-0D880551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67" y="3441948"/>
            <a:ext cx="5392465" cy="31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Zigbee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저전력 무선 메시 네트워크</a:t>
            </a:r>
            <a:r>
              <a:rPr lang="en-US" altLang="ko-KR" dirty="0"/>
              <a:t>(WMN)</a:t>
            </a:r>
            <a:r>
              <a:rPr lang="ko-KR" altLang="en-US" dirty="0"/>
              <a:t>의 표준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넓은 범위 확장과 높은 신뢰성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ISM band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초당 </a:t>
            </a:r>
            <a:r>
              <a:rPr lang="en-US" altLang="ko-KR" dirty="0"/>
              <a:t>250 </a:t>
            </a:r>
            <a:r>
              <a:rPr lang="en-US" altLang="ko-KR" dirty="0" err="1"/>
              <a:t>kbit</a:t>
            </a:r>
            <a:r>
              <a:rPr lang="ko-KR" altLang="en-US" dirty="0"/>
              <a:t>의 전송 속도</a:t>
            </a:r>
            <a:r>
              <a:rPr lang="en-US" altLang="ko-KR" dirty="0"/>
              <a:t>(2.4GHz)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30ms </a:t>
            </a:r>
            <a:r>
              <a:rPr lang="ko-KR" altLang="en-US" dirty="0"/>
              <a:t>이하의 시간 이내에 절전 상태에서 활성화 상태로 전환이 가능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최대 </a:t>
            </a:r>
            <a:r>
              <a:rPr lang="en-US" altLang="ko-KR" dirty="0"/>
              <a:t>65536</a:t>
            </a:r>
            <a:r>
              <a:rPr lang="ko-KR" altLang="en-US" dirty="0"/>
              <a:t>개의 네트워크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2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Zigbee</a:t>
            </a:r>
            <a:r>
              <a:rPr lang="ko-KR" altLang="en-US" dirty="0"/>
              <a:t> 사용분야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주기적 또는 간헐적인 데이터 전송이나 센서 및 입력 장치 등의 단순 신호 전달을 위한 데이터 전송에 가장 적합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무선 조명 스위치</a:t>
            </a:r>
            <a:r>
              <a:rPr lang="en-US" altLang="ko-KR" dirty="0"/>
              <a:t>,  </a:t>
            </a:r>
            <a:r>
              <a:rPr lang="ko-KR" altLang="en-US" dirty="0"/>
              <a:t>가내 전력량계</a:t>
            </a:r>
            <a:r>
              <a:rPr lang="en-US" altLang="ko-KR" dirty="0"/>
              <a:t>,  </a:t>
            </a:r>
            <a:r>
              <a:rPr lang="ko-KR" altLang="en-US" dirty="0"/>
              <a:t>교통 관리 시스템</a:t>
            </a:r>
            <a:r>
              <a:rPr lang="en-US" altLang="ko-KR" dirty="0"/>
              <a:t>, 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SFMono-Regular"/>
              </a:rPr>
              <a:t>산업용 제어, 임베디드 센서, 의</a:t>
            </a:r>
            <a:r>
              <a:rPr lang="ko-KR" altLang="en-US" dirty="0">
                <a:solidFill>
                  <a:srgbClr val="24292E"/>
                </a:solidFill>
                <a:latin typeface="Arial Unicode MS"/>
                <a:ea typeface="SFMono-Regular"/>
              </a:rPr>
              <a:t>료용 정보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SFMono-Regular"/>
              </a:rPr>
              <a:t> 수집, 화재 및 도난</a:t>
            </a:r>
            <a:r>
              <a:rPr lang="ko-KR" altLang="en-US" dirty="0">
                <a:solidFill>
                  <a:srgbClr val="24292E"/>
                </a:solidFill>
                <a:latin typeface="Arial Unicode MS"/>
                <a:ea typeface="SFMono-Regular"/>
              </a:rPr>
              <a:t>방지 시스템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SFMono-Regular"/>
              </a:rPr>
              <a:t>, 홈 오토메이션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5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Zigbee </a:t>
            </a:r>
            <a:r>
              <a:rPr lang="ko-KR" altLang="en-US" dirty="0"/>
              <a:t>프로토콜 스택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99A41-BABA-4A09-A753-D0304DE9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7" y="1722986"/>
            <a:ext cx="7879501" cy="46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41640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Zigbee</a:t>
            </a:r>
            <a:r>
              <a:rPr lang="ko-KR" altLang="en-US" dirty="0"/>
              <a:t> 네트워크 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FA55D9-E662-4FDD-AF92-E499D5A1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2204864"/>
            <a:ext cx="7344816" cy="32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8DE6-9F64-4B99-97AC-484C8AE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85" y="1412776"/>
            <a:ext cx="8294029" cy="122413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ko-KR" dirty="0"/>
              <a:t>Zigbee PHY</a:t>
            </a:r>
          </a:p>
        </p:txBody>
      </p:sp>
    </p:spTree>
    <p:extLst>
      <p:ext uri="{BB962C8B-B14F-4D97-AF65-F5344CB8AC3E}">
        <p14:creationId xmlns:p14="http://schemas.microsoft.com/office/powerpoint/2010/main" val="192028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영문: PT Sans, 한글: 나눔고딕">
      <a:majorFont>
        <a:latin typeface="PT Sans"/>
        <a:ea typeface="나눔고딕"/>
        <a:cs typeface=""/>
      </a:majorFont>
      <a:minorFont>
        <a:latin typeface="PT San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30620</TotalTime>
  <Words>574</Words>
  <Application>Microsoft Office PowerPoint</Application>
  <PresentationFormat>화면 슬라이드 쇼(4:3)</PresentationFormat>
  <Paragraphs>230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PT Sans Narrow</vt:lpstr>
      <vt:lpstr>PT Sans</vt:lpstr>
      <vt:lpstr>나눔고딕</vt:lpstr>
      <vt:lpstr>Arial Unicode MS</vt:lpstr>
      <vt:lpstr>맑은 고딕</vt:lpstr>
      <vt:lpstr>-apple-system</vt:lpstr>
      <vt:lpstr>Wingdings 2</vt:lpstr>
      <vt:lpstr>Arial</vt:lpstr>
      <vt:lpstr>SFMono-Regular</vt:lpstr>
      <vt:lpstr>Wingdings</vt:lpstr>
      <vt:lpstr>Office 테마</vt:lpstr>
      <vt:lpstr>Zigbee 1차 세미나</vt:lpstr>
      <vt:lpstr>목차</vt:lpstr>
      <vt:lpstr>Zigbee</vt:lpstr>
      <vt:lpstr>Zigbee</vt:lpstr>
      <vt:lpstr>Zigbee</vt:lpstr>
      <vt:lpstr>Zigbee</vt:lpstr>
      <vt:lpstr>Zigbee</vt:lpstr>
      <vt:lpstr>Zigbee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Zigbee PHY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Licensed-Assisited Access (LTE-LAA)</dc:title>
  <dc:creator>HyunJun Sung</dc:creator>
  <cp:lastModifiedBy>박 준현</cp:lastModifiedBy>
  <cp:revision>538</cp:revision>
  <cp:lastPrinted>2015-10-16T00:14:13Z</cp:lastPrinted>
  <dcterms:created xsi:type="dcterms:W3CDTF">2006-10-05T04:04:58Z</dcterms:created>
  <dcterms:modified xsi:type="dcterms:W3CDTF">2019-01-30T13:02:05Z</dcterms:modified>
</cp:coreProperties>
</file>