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10" r:id="rId4"/>
    <p:sldId id="286" r:id="rId6"/>
    <p:sldId id="294" r:id="rId7"/>
    <p:sldId id="271" r:id="rId8"/>
    <p:sldId id="296" r:id="rId9"/>
    <p:sldId id="272" r:id="rId10"/>
    <p:sldId id="274" r:id="rId11"/>
    <p:sldId id="315" r:id="rId12"/>
    <p:sldId id="311" r:id="rId13"/>
    <p:sldId id="313" r:id="rId14"/>
    <p:sldId id="273" r:id="rId15"/>
    <p:sldId id="306" r:id="rId16"/>
    <p:sldId id="277" r:id="rId17"/>
    <p:sldId id="298" r:id="rId18"/>
    <p:sldId id="302" r:id="rId19"/>
    <p:sldId id="318" r:id="rId20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E9AB2-06EB-474E-90D6-04E3984ADB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F9B26-7BEE-4B9A-BDB8-A10FFEC46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58AD-00E1-48C5-A0C9-377751E50A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9014-4751-453B-8A36-B9802857D6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uFillTx/>
              </a:rPr>
              <a:t>区块链</a:t>
            </a:r>
            <a:r>
              <a:rPr lang="zh-CN" altLang="en-US" dirty="0">
                <a:solidFill>
                  <a:schemeClr val="tx1"/>
                </a:solidFill>
                <a:uFillTx/>
              </a:rPr>
              <a:t>技术</a:t>
            </a:r>
            <a:br>
              <a:rPr lang="en-US" altLang="zh-CN" dirty="0" smtClean="0">
                <a:solidFill>
                  <a:schemeClr val="tx1"/>
                </a:solidFill>
                <a:uFillTx/>
              </a:rPr>
            </a:br>
            <a:r>
              <a:rPr lang="zh-CN" altLang="en-US" dirty="0" smtClean="0">
                <a:solidFill>
                  <a:schemeClr val="tx1"/>
                </a:solidFill>
                <a:uFillTx/>
              </a:rPr>
              <a:t>在网贷资金存管系统中的应用</a:t>
            </a:r>
            <a:endParaRPr lang="zh-CN" altLang="en-US" dirty="0" smtClean="0">
              <a:solidFill>
                <a:schemeClr val="tx1"/>
              </a:solidFill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x-none" altLang="en-US" dirty="0" smtClean="0">
                <a:solidFill>
                  <a:schemeClr val="tx1"/>
                </a:solidFill>
                <a:uFillTx/>
              </a:rPr>
              <a:t>杨炀、郭永学</a:t>
            </a:r>
            <a:endParaRPr lang="x-none" altLang="en-US" dirty="0" smtClean="0">
              <a:solidFill>
                <a:schemeClr val="tx1"/>
              </a:solidFill>
              <a:uFillTx/>
            </a:endParaRPr>
          </a:p>
          <a:p>
            <a:r>
              <a:rPr lang="en-US" altLang="zh-CN" dirty="0" smtClean="0">
                <a:solidFill>
                  <a:schemeClr val="tx1"/>
                </a:solidFill>
                <a:uFillTx/>
              </a:rPr>
              <a:t>2017-10-10</a:t>
            </a:r>
            <a:endParaRPr lang="en-US" altLang="zh-CN" dirty="0" smtClean="0">
              <a:solidFill>
                <a:schemeClr val="tx1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38640" y="238760"/>
            <a:ext cx="242506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   </a:t>
            </a:r>
            <a:r>
              <a:rPr lang="x-none" altLang="zh-CN" sz="2000"/>
              <a:t> 汇报演示材料二</a:t>
            </a:r>
            <a:endParaRPr lang="x-none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 smtClean="0">
                <a:solidFill>
                  <a:srgbClr val="00B0F0"/>
                </a:solidFill>
              </a:rPr>
              <a:t>支付机构系统异常场景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4052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303009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B0F0"/>
                </a:solidFill>
              </a:rPr>
              <a:t>异常</a:t>
            </a:r>
            <a:r>
              <a:rPr lang="zh-CN" altLang="en-US" sz="3200" dirty="0" smtClean="0">
                <a:solidFill>
                  <a:srgbClr val="00B0F0"/>
                </a:solidFill>
              </a:rPr>
              <a:t>交易查询</a:t>
            </a:r>
            <a:endParaRPr lang="en-US" altLang="zh-CN" sz="3200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B0F0"/>
                </a:solidFill>
              </a:rPr>
              <a:t>                          ---</a:t>
            </a:r>
            <a:r>
              <a:rPr lang="zh-CN" altLang="en-US" sz="2400" dirty="0">
                <a:solidFill>
                  <a:srgbClr val="00B0F0"/>
                </a:solidFill>
              </a:rPr>
              <a:t>银行存管系统异常场景</a:t>
            </a:r>
            <a:endParaRPr lang="en-US" altLang="zh-CN" sz="24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目前处理流程：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客服</a:t>
            </a:r>
            <a:r>
              <a:rPr lang="zh-CN" altLang="en-US" dirty="0" smtClean="0">
                <a:solidFill>
                  <a:srgbClr val="FF0000"/>
                </a:solidFill>
              </a:rPr>
              <a:t>找运维人员去系统取日志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双方系统日志对比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场景二： 系统返回“姓名格式错误”是什么意思？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1032935" y="3326770"/>
            <a:ext cx="978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涉及双方：客服，运维人员；沟通成本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大</a:t>
            </a:r>
            <a:r>
              <a:rPr lang="zh-CN" altLang="en-US" sz="2800" dirty="0" smtClean="0">
                <a:solidFill>
                  <a:srgbClr val="FF0000"/>
                </a:solidFill>
              </a:rPr>
              <a:t>，定位问题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慢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79143" y="0"/>
            <a:ext cx="10515600" cy="525549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 smtClean="0">
                <a:solidFill>
                  <a:srgbClr val="00B0F0"/>
                </a:solidFill>
              </a:rPr>
              <a:t>系统功能演示</a:t>
            </a:r>
            <a:endParaRPr lang="en-US" altLang="zh-CN" sz="6000" dirty="0">
              <a:solidFill>
                <a:srgbClr val="00B0F0"/>
              </a:solidFill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6973455" y="3545840"/>
            <a:ext cx="1813098" cy="943032"/>
          </a:xfrm>
          <a:prstGeom prst="rightArrow">
            <a:avLst/>
          </a:prstGeom>
          <a:solidFill>
            <a:srgbClr val="00B0F0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请看这边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300729" y="902049"/>
            <a:ext cx="11347320" cy="3008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基于区块链对账：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链</a:t>
            </a:r>
            <a:r>
              <a:rPr lang="zh-CN" altLang="en-US" dirty="0">
                <a:solidFill>
                  <a:srgbClr val="FF0000"/>
                </a:solidFill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数据多份存放、环环相扣、不可篡改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解决</a:t>
            </a:r>
            <a:r>
              <a:rPr lang="zh-CN" altLang="en-US" dirty="0">
                <a:solidFill>
                  <a:srgbClr val="FF0000"/>
                </a:solidFill>
              </a:rPr>
              <a:t>不信任问题；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直观展示各系统节点，有请求无响应的信息汇总；每个节点异常自行补入链，保障交易链完整；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实现各系统自动对账，自动差错处理，自动补账；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场景三： 你们对账单能再增加个参数吗？</a:t>
            </a:r>
            <a:endParaRPr lang="zh-CN" altLang="en-US" sz="3600" dirty="0"/>
          </a:p>
        </p:txBody>
      </p:sp>
      <p:sp>
        <p:nvSpPr>
          <p:cNvPr id="8" name="流程图: 磁盘 7"/>
          <p:cNvSpPr/>
          <p:nvPr/>
        </p:nvSpPr>
        <p:spPr bwMode="auto">
          <a:xfrm>
            <a:off x="1373389" y="4575834"/>
            <a:ext cx="1842868" cy="773723"/>
          </a:xfrm>
          <a:prstGeom prst="flowChartMagneticDisk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区块链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流程图: 预定义过程 10"/>
          <p:cNvSpPr/>
          <p:nvPr/>
        </p:nvSpPr>
        <p:spPr bwMode="auto">
          <a:xfrm>
            <a:off x="4171071" y="4575834"/>
            <a:ext cx="1383414" cy="773723"/>
          </a:xfrm>
          <a:prstGeom prst="flowChartPredefinedProcess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扫描网贷平台异常入链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6867627" y="4772780"/>
            <a:ext cx="897740" cy="404130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否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流程图: 预定义过程 14"/>
          <p:cNvSpPr/>
          <p:nvPr/>
        </p:nvSpPr>
        <p:spPr bwMode="auto">
          <a:xfrm>
            <a:off x="7812350" y="4575835"/>
            <a:ext cx="1387920" cy="773722"/>
          </a:xfrm>
          <a:prstGeom prst="flowChartPredefinedProcess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扫描下一系统异常入链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流程图: 决策 15"/>
          <p:cNvSpPr/>
          <p:nvPr/>
        </p:nvSpPr>
        <p:spPr bwMode="auto">
          <a:xfrm>
            <a:off x="5700406" y="4575834"/>
            <a:ext cx="1110949" cy="773723"/>
          </a:xfrm>
          <a:prstGeom prst="flowChartDecisio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存在异常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273331" y="4772780"/>
            <a:ext cx="897740" cy="404130"/>
          </a:xfrm>
          <a:prstGeom prst="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虚尾箭头 17"/>
          <p:cNvSpPr/>
          <p:nvPr/>
        </p:nvSpPr>
        <p:spPr bwMode="auto">
          <a:xfrm>
            <a:off x="9247252" y="4790048"/>
            <a:ext cx="811147" cy="386862"/>
          </a:xfrm>
          <a:prstGeom prst="stripedRight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流程图: 终止 18"/>
          <p:cNvSpPr/>
          <p:nvPr/>
        </p:nvSpPr>
        <p:spPr bwMode="auto">
          <a:xfrm>
            <a:off x="10227212" y="4575834"/>
            <a:ext cx="1420837" cy="773723"/>
          </a:xfrm>
          <a:prstGeom prst="flowChartTerminator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对账结束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6063176" y="5416060"/>
            <a:ext cx="422030" cy="675250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是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流程图: 终止 20"/>
          <p:cNvSpPr/>
          <p:nvPr/>
        </p:nvSpPr>
        <p:spPr bwMode="auto">
          <a:xfrm>
            <a:off x="5345723" y="6119447"/>
            <a:ext cx="1941342" cy="682916"/>
          </a:xfrm>
          <a:prstGeom prst="flowChartTerminator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对账结束，记录异常信息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902049"/>
            <a:ext cx="9978128" cy="95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现状：查询超时，无法查询对方系统的交易结果。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四：存管系统故障</a:t>
            </a:r>
            <a:r>
              <a:rPr lang="zh-CN" altLang="en-US" sz="3600" dirty="0" smtClean="0"/>
              <a:t>或查询</a:t>
            </a:r>
            <a:r>
              <a:rPr lang="zh-CN" altLang="en-US" sz="3600" dirty="0"/>
              <a:t>服务堵塞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1" y="1750937"/>
            <a:ext cx="8438114" cy="4890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492370" y="902050"/>
            <a:ext cx="11015002" cy="1426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区块链应用：通过区块链中记录的“总账本”还原存管系统中账户余额和交易结果数据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</a:t>
            </a:r>
            <a:r>
              <a:rPr lang="zh-CN" altLang="en-US" sz="3600" dirty="0"/>
              <a:t>五</a:t>
            </a:r>
            <a:r>
              <a:rPr lang="zh-CN" altLang="en-US" sz="3600" dirty="0" smtClean="0"/>
              <a:t>： 数据库中账户余额或交易数据被篡改</a:t>
            </a:r>
            <a:endParaRPr lang="zh-CN" altLang="en-US" sz="3600" dirty="0"/>
          </a:p>
        </p:txBody>
      </p:sp>
      <p:sp>
        <p:nvSpPr>
          <p:cNvPr id="3" name="圆柱形 2"/>
          <p:cNvSpPr/>
          <p:nvPr/>
        </p:nvSpPr>
        <p:spPr bwMode="auto">
          <a:xfrm>
            <a:off x="4149966" y="2376787"/>
            <a:ext cx="2472565" cy="669464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区块链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存</a:t>
            </a:r>
            <a:r>
              <a:rPr lang="zh-CN" altLang="en-US" sz="20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证记</a:t>
            </a:r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录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5084023" y="3074388"/>
            <a:ext cx="646332" cy="791373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记录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云形 13"/>
          <p:cNvSpPr/>
          <p:nvPr/>
        </p:nvSpPr>
        <p:spPr bwMode="auto">
          <a:xfrm>
            <a:off x="3474721" y="3853882"/>
            <a:ext cx="4023360" cy="1477108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业务规则集合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6994211" y="2667467"/>
            <a:ext cx="1237621" cy="594395"/>
          </a:xfrm>
          <a:prstGeom prst="wedgeRoundRectCallout">
            <a:avLst>
              <a:gd name="adj1" fmla="val -174786"/>
              <a:gd name="adj2" fmla="val 92067"/>
              <a:gd name="adj3" fmla="val 16667"/>
            </a:avLst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有序的输入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3953022" y="4554067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投标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113608" y="4427838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开户</a:t>
            </a:r>
          </a:p>
        </p:txBody>
      </p:sp>
      <p:sp>
        <p:nvSpPr>
          <p:cNvPr id="18" name="椭圆 17"/>
          <p:cNvSpPr/>
          <p:nvPr/>
        </p:nvSpPr>
        <p:spPr bwMode="auto">
          <a:xfrm>
            <a:off x="5802924" y="4782351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。。。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210887" y="4212608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充值</a:t>
            </a:r>
            <a:endParaRPr lang="zh-CN" altLang="en-US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4670475" y="4817901"/>
            <a:ext cx="815926" cy="379828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提现</a:t>
            </a:r>
          </a:p>
        </p:txBody>
      </p:sp>
      <p:sp>
        <p:nvSpPr>
          <p:cNvPr id="22" name="圆柱形 21"/>
          <p:cNvSpPr/>
          <p:nvPr/>
        </p:nvSpPr>
        <p:spPr bwMode="auto">
          <a:xfrm>
            <a:off x="4149966" y="6076679"/>
            <a:ext cx="2342271" cy="672665"/>
          </a:xfrm>
          <a:prstGeom prst="can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数据库数据</a:t>
            </a:r>
            <a:endParaRPr lang="zh-CN" altLang="en-US" sz="20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5084024" y="5354841"/>
            <a:ext cx="646332" cy="755644"/>
          </a:xfrm>
          <a:prstGeom prst="downArrow">
            <a:avLst/>
          </a:prstGeom>
          <a:solidFill>
            <a:srgbClr val="92D050"/>
          </a:solidFill>
          <a:ln w="9525">
            <a:noFill/>
            <a:miter lim="800000"/>
          </a:ln>
          <a:effectLst/>
        </p:spPr>
        <p:txBody>
          <a:bodyPr vert="eaVert"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结果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圆角矩形标注 25"/>
          <p:cNvSpPr/>
          <p:nvPr/>
        </p:nvSpPr>
        <p:spPr bwMode="auto">
          <a:xfrm>
            <a:off x="7181392" y="5625812"/>
            <a:ext cx="1315493" cy="690582"/>
          </a:xfrm>
          <a:prstGeom prst="wedgeRoundRectCallout">
            <a:avLst>
              <a:gd name="adj1" fmla="val -104571"/>
              <a:gd name="adj2" fmla="val 70090"/>
              <a:gd name="adj3" fmla="val 16667"/>
            </a:avLst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账户余额和交易结果数据</a:t>
            </a:r>
            <a:endParaRPr lang="zh-CN" altLang="en-US" sz="160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716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未来想象，更多</a:t>
            </a:r>
            <a:r>
              <a:rPr lang="zh-CN" altLang="en-US" dirty="0" smtClean="0">
                <a:solidFill>
                  <a:srgbClr val="00B0F0"/>
                </a:solidFill>
              </a:rPr>
              <a:t>可能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8213134" y="5602672"/>
            <a:ext cx="2647661" cy="1009940"/>
          </a:xfrm>
          <a:prstGeom prst="cloudCallout">
            <a:avLst>
              <a:gd name="adj1" fmla="val -47637"/>
              <a:gd name="adj2" fmla="val -57770"/>
            </a:avLst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出</a:t>
            </a:r>
            <a:r>
              <a:rPr lang="zh-CN" altLang="en-US" sz="1600" dirty="0" smtClean="0">
                <a:solidFill>
                  <a:srgbClr val="FFFFFF"/>
                </a:solidFill>
                <a:latin typeface="微软雅黑" charset="0"/>
                <a:ea typeface="微软雅黑" charset="0"/>
                <a:cs typeface="微软雅黑" charset="0"/>
              </a:rPr>
              <a:t>资方存在通过网贷平台，线下放贷机构等</a:t>
            </a:r>
            <a:endParaRPr lang="en-US" altLang="zh-CN" sz="1600" dirty="0" smtClean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3" y="8620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                                   ---</a:t>
            </a:r>
            <a:r>
              <a:rPr lang="zh-CN" altLang="en-US" sz="3200" dirty="0" smtClean="0">
                <a:solidFill>
                  <a:srgbClr val="00B0F0"/>
                </a:solidFill>
              </a:rPr>
              <a:t>不限于网贷，打造新金融资金存管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4618" y="1820482"/>
            <a:ext cx="2823172" cy="3699803"/>
            <a:chOff x="-1764293" y="2277550"/>
            <a:chExt cx="2823172" cy="3699803"/>
          </a:xfrm>
        </p:grpSpPr>
        <p:sp>
          <p:nvSpPr>
            <p:cNvPr id="22" name="矩形 21"/>
            <p:cNvSpPr/>
            <p:nvPr/>
          </p:nvSpPr>
          <p:spPr bwMode="auto">
            <a:xfrm>
              <a:off x="-1764293" y="2277550"/>
              <a:ext cx="2823172" cy="369980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t" anchorCtr="1"/>
            <a:lstStyle/>
            <a:p>
              <a:r>
                <a:rPr lang="en-US" altLang="zh-CN" sz="900" dirty="0" smtClean="0">
                  <a:latin typeface="微软雅黑" charset="0"/>
                  <a:ea typeface="微软雅黑" charset="0"/>
                  <a:cs typeface="微软雅黑" charset="0"/>
                </a:rPr>
                <a:t>  </a:t>
              </a:r>
              <a:endParaRPr lang="en-US" altLang="zh-CN" sz="900" dirty="0" smtClean="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资金需求方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-1621949" y="3148656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借款个人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-1654210" y="4408237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借款企业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4673142" y="1794187"/>
            <a:ext cx="2823172" cy="369980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lIns="0" tIns="0" rIns="0" bIns="0" rtlCol="0" anchor="t" anchorCtr="1"/>
          <a:lstStyle/>
          <a:p>
            <a:r>
              <a:rPr lang="en-US" altLang="zh-CN" sz="900" dirty="0" smtClean="0"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en-US" altLang="zh-CN" sz="900" dirty="0" smtClean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中介平台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4815486" y="2419629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783225" y="3447195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消费金融公司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777449" y="4472416"/>
            <a:ext cx="2538484" cy="84616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400" dirty="0" smtClean="0">
                <a:latin typeface="微软雅黑" charset="0"/>
                <a:ea typeface="微软雅黑" charset="0"/>
                <a:cs typeface="微软雅黑" charset="0"/>
              </a:rPr>
              <a:t>现金贷平台</a:t>
            </a:r>
            <a:endParaRPr lang="zh-CN" altLang="en-US" sz="24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851666" y="1794188"/>
            <a:ext cx="2823172" cy="3699803"/>
            <a:chOff x="8725164" y="2352623"/>
            <a:chExt cx="2823172" cy="3699803"/>
          </a:xfrm>
        </p:grpSpPr>
        <p:sp>
          <p:nvSpPr>
            <p:cNvPr id="30" name="矩形 29"/>
            <p:cNvSpPr/>
            <p:nvPr/>
          </p:nvSpPr>
          <p:spPr bwMode="auto">
            <a:xfrm>
              <a:off x="8725164" y="2352623"/>
              <a:ext cx="2823172" cy="369980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lIns="0" tIns="0" rIns="0" bIns="0" rtlCol="0" anchor="t" anchorCtr="1"/>
            <a:lstStyle/>
            <a:p>
              <a:r>
                <a:rPr lang="en-US" altLang="zh-CN" sz="900" dirty="0" smtClean="0">
                  <a:latin typeface="微软雅黑" charset="0"/>
                  <a:ea typeface="微软雅黑" charset="0"/>
                  <a:cs typeface="微软雅黑" charset="0"/>
                </a:rPr>
                <a:t>  </a:t>
              </a:r>
              <a:endParaRPr lang="en-US" altLang="zh-CN" sz="900" dirty="0" smtClean="0">
                <a:latin typeface="微软雅黑" charset="0"/>
                <a:ea typeface="微软雅黑" charset="0"/>
                <a:cs typeface="微软雅黑" charset="0"/>
              </a:endParaRPr>
            </a:p>
            <a:p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资金提供方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8867508" y="3223729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个人出资方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8876191" y="4483310"/>
              <a:ext cx="2538484" cy="84616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0" tIns="0" rIns="0" bIns="0" rtlCol="0" anchor="ctr" anchorCtr="1"/>
            <a:lstStyle/>
            <a:p>
              <a:pPr algn="ctr"/>
              <a:r>
                <a:rPr lang="zh-CN" altLang="en-US" sz="2400" dirty="0" smtClean="0">
                  <a:latin typeface="微软雅黑" charset="0"/>
                  <a:ea typeface="微软雅黑" charset="0"/>
                  <a:cs typeface="微软雅黑" charset="0"/>
                </a:rPr>
                <a:t>企业出资方</a:t>
              </a:r>
              <a:endParaRPr lang="zh-CN" altLang="en-US" sz="2400" dirty="0"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37" name="右箭头 36"/>
          <p:cNvSpPr/>
          <p:nvPr/>
        </p:nvSpPr>
        <p:spPr bwMode="auto">
          <a:xfrm rot="20758701">
            <a:off x="3383688" y="2950580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右箭头 38"/>
          <p:cNvSpPr/>
          <p:nvPr/>
        </p:nvSpPr>
        <p:spPr bwMode="auto">
          <a:xfrm rot="11664848">
            <a:off x="7562211" y="2920888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 rot="20743740">
            <a:off x="3374145" y="2638426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借款信息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 rot="844580">
            <a:off x="7711732" y="2605525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2" name="右箭头 41"/>
          <p:cNvSpPr/>
          <p:nvPr/>
        </p:nvSpPr>
        <p:spPr bwMode="auto">
          <a:xfrm rot="1350087">
            <a:off x="3396244" y="4349935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rot="1335126">
            <a:off x="3386701" y="4037781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借款信息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 rot="9346812">
            <a:off x="7545200" y="4204373"/>
            <a:ext cx="1223556" cy="328176"/>
          </a:xfrm>
          <a:prstGeom prst="rightArrow">
            <a:avLst/>
          </a:prstGeom>
          <a:solidFill>
            <a:srgbClr val="9EC7A3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 rot="20126544">
            <a:off x="7694721" y="3889010"/>
            <a:ext cx="113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投资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2579" y="582016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rgbClr val="00B0F0"/>
                </a:solidFill>
              </a:rPr>
              <a:t>     </a:t>
            </a:r>
            <a:r>
              <a:rPr lang="zh-CN" altLang="en-US" sz="3200" dirty="0" smtClean="0">
                <a:solidFill>
                  <a:srgbClr val="00B0F0"/>
                </a:solidFill>
              </a:rPr>
              <a:t>本质：资金“供应链”</a:t>
            </a:r>
            <a:endParaRPr lang="en-US" altLang="zh-CN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3" grpId="0" animBg="1"/>
      <p:bldP spid="42" grpId="0" animBg="1"/>
      <p:bldP spid="43" grpId="0"/>
      <p:bldP spid="44" grpId="0" animBg="1"/>
      <p:bldP spid="45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284" y="-229084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网贷资金存管概述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3031" y="2844767"/>
            <a:ext cx="262677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网贷平台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上线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招财猫、聚财猫、   时投理财、多点金融；</a:t>
            </a:r>
            <a:endParaRPr lang="en-US" altLang="zh-CN" sz="1400" dirty="0" smtClean="0"/>
          </a:p>
        </p:txBody>
      </p:sp>
      <p:sp>
        <p:nvSpPr>
          <p:cNvPr id="38" name="文本框 37"/>
          <p:cNvSpPr txBox="1"/>
          <p:nvPr/>
        </p:nvSpPr>
        <p:spPr>
          <a:xfrm>
            <a:off x="1055079" y="5433123"/>
            <a:ext cx="3545743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支付公司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已上线</a:t>
            </a:r>
            <a:r>
              <a:rPr lang="zh-CN" altLang="en-US" sz="1400" dirty="0"/>
              <a:t>：</a:t>
            </a:r>
            <a:r>
              <a:rPr lang="zh-CN" altLang="en-US" sz="1400" dirty="0" smtClean="0"/>
              <a:t>连连支付、易宝支付、</a:t>
            </a:r>
            <a:endParaRPr lang="en-US" altLang="zh-CN" sz="1400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待上线：宝付、融宝支付；</a:t>
            </a:r>
            <a:endParaRPr lang="en-US" altLang="zh-CN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73031" y="4174806"/>
            <a:ext cx="278151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合作存管银行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400" dirty="0" smtClean="0"/>
              <a:t>北京银行（已上线）、光大银行（待上线）；</a:t>
            </a:r>
            <a:endParaRPr lang="en-US" altLang="zh-CN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4" r="9300"/>
          <a:stretch>
            <a:fillRect/>
          </a:stretch>
        </p:blipFill>
        <p:spPr>
          <a:xfrm>
            <a:off x="4600822" y="984739"/>
            <a:ext cx="6372665" cy="5508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业务</a:t>
            </a:r>
            <a:r>
              <a:rPr lang="zh-CN" altLang="en-US" dirty="0" smtClean="0">
                <a:solidFill>
                  <a:srgbClr val="00B0F0"/>
                </a:solidFill>
              </a:rPr>
              <a:t>功能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标的类交易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标的创建，</a:t>
            </a:r>
            <a:r>
              <a:rPr lang="zh-CN" altLang="en-US" sz="2400" b="1" dirty="0" smtClean="0"/>
              <a:t>用户投标，</a:t>
            </a:r>
            <a:r>
              <a:rPr lang="zh-CN" altLang="en-US" sz="2000" dirty="0" smtClean="0"/>
              <a:t>标的成标，标的废标，标的放款，债权转让，标的还款；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资金类交易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/>
              <a:t>用户充值，</a:t>
            </a:r>
            <a:r>
              <a:rPr lang="zh-CN" altLang="en-US" sz="2000" dirty="0" smtClean="0"/>
              <a:t>用户提现；</a:t>
            </a:r>
            <a:endParaRPr lang="en-US" altLang="zh-CN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800" dirty="0" smtClean="0">
                <a:solidFill>
                  <a:srgbClr val="FF0000"/>
                </a:solidFill>
              </a:rPr>
              <a:t>账户类</a:t>
            </a:r>
            <a:r>
              <a:rPr lang="zh-CN" altLang="en-US" sz="2800" dirty="0">
                <a:solidFill>
                  <a:srgbClr val="FF0000"/>
                </a:solidFill>
              </a:rPr>
              <a:t>交易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 smtClean="0"/>
              <a:t>营销奖励金发放；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8869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数据</a:t>
            </a:r>
            <a:r>
              <a:rPr lang="zh-CN" altLang="en-US" dirty="0" smtClean="0">
                <a:solidFill>
                  <a:srgbClr val="00B0F0"/>
                </a:solidFill>
              </a:rPr>
              <a:t>存储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文本框 78"/>
          <p:cNvSpPr txBox="1">
            <a:spLocks noChangeArrowheads="1"/>
          </p:cNvSpPr>
          <p:nvPr/>
        </p:nvSpPr>
        <p:spPr bwMode="auto">
          <a:xfrm>
            <a:off x="6120169" y="2647117"/>
            <a:ext cx="97956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18" name="文本框 78"/>
          <p:cNvSpPr txBox="1">
            <a:spLocks noChangeArrowheads="1"/>
          </p:cNvSpPr>
          <p:nvPr/>
        </p:nvSpPr>
        <p:spPr bwMode="auto">
          <a:xfrm>
            <a:off x="6521769" y="4918935"/>
            <a:ext cx="1161857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19" name="文本框 78"/>
          <p:cNvSpPr txBox="1">
            <a:spLocks noChangeArrowheads="1"/>
          </p:cNvSpPr>
          <p:nvPr/>
        </p:nvSpPr>
        <p:spPr bwMode="auto">
          <a:xfrm>
            <a:off x="4705936" y="4896321"/>
            <a:ext cx="97772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43" name="上下箭头 42"/>
          <p:cNvSpPr/>
          <p:nvPr/>
        </p:nvSpPr>
        <p:spPr bwMode="auto">
          <a:xfrm>
            <a:off x="5964703" y="2443038"/>
            <a:ext cx="303352" cy="783170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上下箭头 43"/>
          <p:cNvSpPr/>
          <p:nvPr/>
        </p:nvSpPr>
        <p:spPr bwMode="auto">
          <a:xfrm>
            <a:off x="4371383" y="4220309"/>
            <a:ext cx="791460" cy="1286567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  <a:scene3d>
            <a:camera prst="orthographicFront">
              <a:rot lat="0" lon="4200000" rev="780000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6822828" y="4304716"/>
            <a:ext cx="981721" cy="1257468"/>
          </a:xfrm>
          <a:prstGeom prst="upDown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  <a:scene3d>
            <a:camera prst="orthographicFront">
              <a:rot lat="0" lon="4500000" rev="2400000"/>
            </a:camera>
            <a:lightRig rig="threePt" dir="t"/>
          </a:scene3d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左右箭头 45"/>
          <p:cNvSpPr/>
          <p:nvPr/>
        </p:nvSpPr>
        <p:spPr bwMode="auto">
          <a:xfrm>
            <a:off x="5605958" y="6008426"/>
            <a:ext cx="1070970" cy="334107"/>
          </a:xfrm>
          <a:prstGeom prst="leftRightArrow">
            <a:avLst/>
          </a:prstGeom>
          <a:solidFill>
            <a:schemeClr val="accent6"/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endParaRPr lang="zh-CN" altLang="en-US" sz="750" dirty="0">
              <a:solidFill>
                <a:srgbClr val="FFFFFF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" name="文本框 78"/>
          <p:cNvSpPr txBox="1">
            <a:spLocks noChangeArrowheads="1"/>
          </p:cNvSpPr>
          <p:nvPr/>
        </p:nvSpPr>
        <p:spPr bwMode="auto">
          <a:xfrm>
            <a:off x="5757455" y="5781189"/>
            <a:ext cx="979568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charset="0"/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defRPr/>
            </a:pPr>
            <a:r>
              <a:rPr kumimoji="0"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信息流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5261319" y="647116"/>
            <a:ext cx="1758727" cy="173750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网贷平台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5247251" y="3248171"/>
            <a:ext cx="1723732" cy="167451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银行存</a:t>
            </a:r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管系统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2827606" y="5093645"/>
            <a:ext cx="1830863" cy="171928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支付机构</a:t>
            </a:r>
          </a:p>
        </p:txBody>
      </p:sp>
      <p:sp>
        <p:nvSpPr>
          <p:cNvPr id="32" name="椭圆 31"/>
          <p:cNvSpPr/>
          <p:nvPr/>
        </p:nvSpPr>
        <p:spPr bwMode="auto">
          <a:xfrm>
            <a:off x="7554077" y="5093646"/>
            <a:ext cx="1789534" cy="17183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</a:ln>
          <a:effectLst/>
        </p:spPr>
        <p:txBody>
          <a:bodyPr lIns="0" tIns="0" rIns="0" bIns="0" rtlCol="0" anchor="ctr" anchorCtr="1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银行支付平台</a:t>
            </a:r>
            <a:endParaRPr lang="zh-CN" altLang="en-US" sz="200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955" y="3762083"/>
            <a:ext cx="1735906" cy="70103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03" y="5867839"/>
            <a:ext cx="1724723" cy="696522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5" y="5867839"/>
            <a:ext cx="1724722" cy="69652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760" y="1749975"/>
            <a:ext cx="1716157" cy="693063"/>
          </a:xfrm>
          <a:prstGeom prst="rect">
            <a:avLst/>
          </a:prstGeom>
        </p:spPr>
      </p:pic>
      <p:sp>
        <p:nvSpPr>
          <p:cNvPr id="23" name="内容占位符 2"/>
          <p:cNvSpPr txBox="1"/>
          <p:nvPr/>
        </p:nvSpPr>
        <p:spPr>
          <a:xfrm>
            <a:off x="1301732" y="2001092"/>
            <a:ext cx="3945519" cy="1907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各系统独立存储数据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信息相互隔离；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0" y="14069"/>
            <a:ext cx="12192000" cy="661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00B0F0"/>
                </a:solidFill>
              </a:rPr>
              <a:t>用</a:t>
            </a:r>
            <a:r>
              <a:rPr lang="zh-CN" altLang="en-US" dirty="0">
                <a:solidFill>
                  <a:srgbClr val="00B0F0"/>
                </a:solidFill>
              </a:rPr>
              <a:t>区块链解决问题</a:t>
            </a:r>
          </a:p>
        </p:txBody>
      </p:sp>
      <p:sp>
        <p:nvSpPr>
          <p:cNvPr id="44" name="Oval 53"/>
          <p:cNvSpPr>
            <a:spLocks noChangeArrowheads="1"/>
          </p:cNvSpPr>
          <p:nvPr/>
        </p:nvSpPr>
        <p:spPr bwMode="auto">
          <a:xfrm>
            <a:off x="2291045" y="3853771"/>
            <a:ext cx="7317934" cy="2139278"/>
          </a:xfrm>
          <a:prstGeom prst="ellipse">
            <a:avLst/>
          </a:prstGeom>
          <a:noFill/>
          <a:ln w="19050">
            <a:solidFill>
              <a:schemeClr val="accent3"/>
            </a:solidFill>
            <a:prstDash val="dash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6" name="Group 55"/>
          <p:cNvGrpSpPr/>
          <p:nvPr/>
        </p:nvGrpSpPr>
        <p:grpSpPr bwMode="auto">
          <a:xfrm>
            <a:off x="3723800" y="2393578"/>
            <a:ext cx="4319123" cy="2073454"/>
            <a:chOff x="2892" y="4558"/>
            <a:chExt cx="4763" cy="1890"/>
          </a:xfrm>
          <a:noFill/>
        </p:grpSpPr>
        <p:sp>
          <p:nvSpPr>
            <p:cNvPr id="67" name="AutoShape 56"/>
            <p:cNvSpPr>
              <a:spLocks noChangeArrowheads="1"/>
            </p:cNvSpPr>
            <p:nvPr/>
          </p:nvSpPr>
          <p:spPr bwMode="auto">
            <a:xfrm>
              <a:off x="2892" y="5818"/>
              <a:ext cx="278" cy="630"/>
            </a:xfrm>
            <a:prstGeom prst="upDownArrow">
              <a:avLst>
                <a:gd name="adj1" fmla="val 50000"/>
                <a:gd name="adj2" fmla="val 45324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AutoShape 57"/>
            <p:cNvSpPr>
              <a:spLocks noChangeArrowheads="1"/>
            </p:cNvSpPr>
            <p:nvPr/>
          </p:nvSpPr>
          <p:spPr bwMode="auto">
            <a:xfrm>
              <a:off x="5067" y="4558"/>
              <a:ext cx="278" cy="1785"/>
            </a:xfrm>
            <a:prstGeom prst="upDownArrow">
              <a:avLst>
                <a:gd name="adj1" fmla="val 50000"/>
                <a:gd name="adj2" fmla="val 128417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AutoShape 58"/>
            <p:cNvSpPr>
              <a:spLocks noChangeArrowheads="1"/>
            </p:cNvSpPr>
            <p:nvPr/>
          </p:nvSpPr>
          <p:spPr bwMode="auto">
            <a:xfrm>
              <a:off x="7377" y="5818"/>
              <a:ext cx="278" cy="630"/>
            </a:xfrm>
            <a:prstGeom prst="upDownArrow">
              <a:avLst>
                <a:gd name="adj1" fmla="val 50000"/>
                <a:gd name="adj2" fmla="val 45324"/>
              </a:avLst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vert="eaVert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0" name="AutoShape 60"/>
          <p:cNvSpPr>
            <a:spLocks noChangeArrowheads="1"/>
          </p:cNvSpPr>
          <p:nvPr/>
        </p:nvSpPr>
        <p:spPr bwMode="auto">
          <a:xfrm>
            <a:off x="3465360" y="4467033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AutoShape 61"/>
          <p:cNvSpPr>
            <a:spLocks noChangeArrowheads="1"/>
          </p:cNvSpPr>
          <p:nvPr/>
        </p:nvSpPr>
        <p:spPr bwMode="auto">
          <a:xfrm>
            <a:off x="5478473" y="4351841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AutoShape 62"/>
          <p:cNvSpPr>
            <a:spLocks noChangeArrowheads="1"/>
          </p:cNvSpPr>
          <p:nvPr/>
        </p:nvSpPr>
        <p:spPr bwMode="auto">
          <a:xfrm>
            <a:off x="7573198" y="4467033"/>
            <a:ext cx="720912" cy="510136"/>
          </a:xfrm>
          <a:prstGeom prst="flowChartMagneticDisk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63" name="AutoShape 63"/>
          <p:cNvCxnSpPr>
            <a:cxnSpLocks noChangeShapeType="1"/>
          </p:cNvCxnSpPr>
          <p:nvPr/>
        </p:nvCxnSpPr>
        <p:spPr bwMode="auto">
          <a:xfrm flipV="1">
            <a:off x="2291045" y="5471945"/>
            <a:ext cx="7488415" cy="37892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4" name="AutoShape 64"/>
          <p:cNvCxnSpPr>
            <a:cxnSpLocks noChangeShapeType="1"/>
          </p:cNvCxnSpPr>
          <p:nvPr/>
        </p:nvCxnSpPr>
        <p:spPr bwMode="auto">
          <a:xfrm>
            <a:off x="3846219" y="4977168"/>
            <a:ext cx="13602" cy="49368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5" name="AutoShape 65"/>
          <p:cNvCxnSpPr>
            <a:cxnSpLocks noChangeShapeType="1"/>
          </p:cNvCxnSpPr>
          <p:nvPr/>
        </p:nvCxnSpPr>
        <p:spPr bwMode="auto">
          <a:xfrm>
            <a:off x="7926853" y="4977168"/>
            <a:ext cx="13602" cy="49368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cxnSp>
        <p:nvCxnSpPr>
          <p:cNvPr id="66" name="AutoShape 66"/>
          <p:cNvCxnSpPr>
            <a:cxnSpLocks noChangeShapeType="1"/>
          </p:cNvCxnSpPr>
          <p:nvPr/>
        </p:nvCxnSpPr>
        <p:spPr bwMode="auto">
          <a:xfrm>
            <a:off x="5859332" y="4861977"/>
            <a:ext cx="13602" cy="608871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</a:ln>
        </p:spPr>
      </p:cxnSp>
      <p:grpSp>
        <p:nvGrpSpPr>
          <p:cNvPr id="48" name="Group 67"/>
          <p:cNvGrpSpPr/>
          <p:nvPr/>
        </p:nvGrpSpPr>
        <p:grpSpPr bwMode="auto">
          <a:xfrm>
            <a:off x="3223243" y="1455587"/>
            <a:ext cx="5321145" cy="2320294"/>
            <a:chOff x="2340" y="3703"/>
            <a:chExt cx="5868" cy="2115"/>
          </a:xfrm>
          <a:noFill/>
        </p:grpSpPr>
        <p:grpSp>
          <p:nvGrpSpPr>
            <p:cNvPr id="49" name="Group 68"/>
            <p:cNvGrpSpPr/>
            <p:nvPr/>
          </p:nvGrpSpPr>
          <p:grpSpPr bwMode="auto">
            <a:xfrm>
              <a:off x="4287" y="3703"/>
              <a:ext cx="1785" cy="855"/>
              <a:chOff x="4290" y="2940"/>
              <a:chExt cx="1785" cy="855"/>
            </a:xfrm>
            <a:grpFill/>
          </p:grpSpPr>
          <p:sp>
            <p:nvSpPr>
              <p:cNvPr id="58" name="Text Box 69"/>
              <p:cNvSpPr txBox="1">
                <a:spLocks noChangeArrowheads="1"/>
              </p:cNvSpPr>
              <p:nvPr/>
            </p:nvSpPr>
            <p:spPr bwMode="auto">
              <a:xfrm>
                <a:off x="4290" y="2940"/>
                <a:ext cx="1785" cy="85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银行</a:t>
                </a:r>
                <a:endPara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9" name="Oval 70"/>
              <p:cNvSpPr>
                <a:spLocks noChangeArrowheads="1"/>
              </p:cNvSpPr>
              <p:nvPr/>
            </p:nvSpPr>
            <p:spPr bwMode="auto">
              <a:xfrm>
                <a:off x="4455" y="294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0" name="Group 71"/>
            <p:cNvGrpSpPr/>
            <p:nvPr/>
          </p:nvGrpSpPr>
          <p:grpSpPr bwMode="auto">
            <a:xfrm>
              <a:off x="6717" y="4963"/>
              <a:ext cx="1491" cy="855"/>
              <a:chOff x="6720" y="4200"/>
              <a:chExt cx="1491" cy="855"/>
            </a:xfrm>
            <a:grpFill/>
          </p:grpSpPr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6726" y="4214"/>
                <a:ext cx="1485" cy="61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支付</a:t>
                </a:r>
                <a:r>
                  <a:rPr lang="zh-CN" altLang="en-US" b="1" dirty="0">
                    <a:latin typeface="Calibri" charset="0"/>
                    <a:ea typeface="宋体" charset="0"/>
                    <a:cs typeface="宋体" charset="0"/>
                  </a:rPr>
                  <a:t>机构</a:t>
                </a:r>
                <a:endPara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7" name="Oval 73"/>
              <p:cNvSpPr>
                <a:spLocks noChangeArrowheads="1"/>
              </p:cNvSpPr>
              <p:nvPr/>
            </p:nvSpPr>
            <p:spPr bwMode="auto">
              <a:xfrm>
                <a:off x="6720" y="420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51" name="AutoShape 74"/>
            <p:cNvCxnSpPr>
              <a:cxnSpLocks noChangeShapeType="1"/>
            </p:cNvCxnSpPr>
            <p:nvPr/>
          </p:nvCxnSpPr>
          <p:spPr bwMode="auto">
            <a:xfrm flipV="1">
              <a:off x="3597" y="4438"/>
              <a:ext cx="1035" cy="63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</a:ln>
          </p:spPr>
        </p:cxnSp>
        <p:cxnSp>
          <p:nvCxnSpPr>
            <p:cNvPr id="52" name="AutoShape 75"/>
            <p:cNvCxnSpPr>
              <a:cxnSpLocks noChangeShapeType="1"/>
            </p:cNvCxnSpPr>
            <p:nvPr/>
          </p:nvCxnSpPr>
          <p:spPr bwMode="auto">
            <a:xfrm flipH="1" flipV="1">
              <a:off x="5712" y="4438"/>
              <a:ext cx="1005" cy="780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round/>
            </a:ln>
          </p:spPr>
        </p:cxnSp>
        <p:grpSp>
          <p:nvGrpSpPr>
            <p:cNvPr id="53" name="Group 76"/>
            <p:cNvGrpSpPr/>
            <p:nvPr/>
          </p:nvGrpSpPr>
          <p:grpSpPr bwMode="auto">
            <a:xfrm>
              <a:off x="2340" y="4963"/>
              <a:ext cx="1491" cy="855"/>
              <a:chOff x="6720" y="4200"/>
              <a:chExt cx="1491" cy="855"/>
            </a:xfrm>
            <a:grpFill/>
          </p:grpSpPr>
          <p:sp>
            <p:nvSpPr>
              <p:cNvPr id="54" name="Text Box 77"/>
              <p:cNvSpPr txBox="1">
                <a:spLocks noChangeArrowheads="1"/>
              </p:cNvSpPr>
              <p:nvPr/>
            </p:nvSpPr>
            <p:spPr bwMode="auto">
              <a:xfrm>
                <a:off x="6726" y="4253"/>
                <a:ext cx="1485" cy="61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charset="0"/>
                  <a:ea typeface="宋体" charset="0"/>
                  <a:cs typeface="宋体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000" b="1" dirty="0" smtClean="0">
                    <a:latin typeface="Calibri" charset="0"/>
                    <a:ea typeface="宋体" charset="0"/>
                    <a:cs typeface="宋体" charset="0"/>
                  </a:rPr>
                  <a:t>网贷</a:t>
                </a:r>
                <a:r>
                  <a:rPr kumimoji="0" lang="zh-CN" alt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charset="0"/>
                    <a:ea typeface="宋体" charset="0"/>
                    <a:cs typeface="宋体" charset="0"/>
                  </a:rPr>
                  <a:t>平台</a:t>
                </a:r>
                <a:endParaRPr kumimoji="0" 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55" name="Oval 78"/>
              <p:cNvSpPr>
                <a:spLocks noChangeArrowheads="1"/>
              </p:cNvSpPr>
              <p:nvPr/>
            </p:nvSpPr>
            <p:spPr bwMode="auto">
              <a:xfrm>
                <a:off x="6720" y="4200"/>
                <a:ext cx="1470" cy="855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0" name="TextBox 81"/>
          <p:cNvSpPr txBox="1"/>
          <p:nvPr/>
        </p:nvSpPr>
        <p:spPr>
          <a:xfrm>
            <a:off x="4378859" y="493377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区块链</a:t>
            </a:r>
            <a:endParaRPr lang="zh-CN" altLang="en-US" b="1" dirty="0"/>
          </a:p>
        </p:txBody>
      </p:sp>
      <p:sp>
        <p:nvSpPr>
          <p:cNvPr id="71" name="TextBox 82"/>
          <p:cNvSpPr txBox="1"/>
          <p:nvPr/>
        </p:nvSpPr>
        <p:spPr>
          <a:xfrm>
            <a:off x="6179059" y="550983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公网</a:t>
            </a:r>
            <a:endParaRPr lang="zh-CN" altLang="en-US" b="1" dirty="0"/>
          </a:p>
        </p:txBody>
      </p:sp>
      <p:sp>
        <p:nvSpPr>
          <p:cNvPr id="72" name="TextBox 83"/>
          <p:cNvSpPr txBox="1"/>
          <p:nvPr/>
        </p:nvSpPr>
        <p:spPr>
          <a:xfrm>
            <a:off x="6611107" y="234148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73" name="TextBox 85"/>
          <p:cNvSpPr txBox="1"/>
          <p:nvPr/>
        </p:nvSpPr>
        <p:spPr>
          <a:xfrm>
            <a:off x="3802795" y="226947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专线连接</a:t>
            </a:r>
            <a:endParaRPr lang="zh-CN" altLang="en-US" b="1" dirty="0"/>
          </a:p>
        </p:txBody>
      </p:sp>
      <p:sp>
        <p:nvSpPr>
          <p:cNvPr id="74" name="TextBox 86"/>
          <p:cNvSpPr txBox="1"/>
          <p:nvPr/>
        </p:nvSpPr>
        <p:spPr>
          <a:xfrm>
            <a:off x="6539099" y="169341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（银行内部可有多个子系统）</a:t>
            </a:r>
            <a:endParaRPr lang="zh-CN" altLang="en-US" b="1" dirty="0"/>
          </a:p>
        </p:txBody>
      </p:sp>
      <p:sp>
        <p:nvSpPr>
          <p:cNvPr id="75" name="TextBox 87"/>
          <p:cNvSpPr txBox="1"/>
          <p:nvPr/>
        </p:nvSpPr>
        <p:spPr>
          <a:xfrm>
            <a:off x="1930587" y="356562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  <p:sp>
        <p:nvSpPr>
          <p:cNvPr id="76" name="TextBox 88"/>
          <p:cNvSpPr txBox="1"/>
          <p:nvPr/>
        </p:nvSpPr>
        <p:spPr>
          <a:xfrm>
            <a:off x="8339299" y="349361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（可有多个）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167"/>
            <a:ext cx="12192000" cy="5295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交易流程举例</a:t>
            </a:r>
            <a:r>
              <a:rPr lang="en-US" altLang="zh-CN" sz="3200" dirty="0" smtClean="0">
                <a:solidFill>
                  <a:schemeClr val="accent5"/>
                </a:solidFill>
              </a:rPr>
              <a:t>-</a:t>
            </a:r>
            <a:r>
              <a:rPr lang="zh-CN" altLang="en-US" sz="3200" dirty="0" smtClean="0">
                <a:solidFill>
                  <a:schemeClr val="accent5"/>
                </a:solidFill>
              </a:rPr>
              <a:t>充值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68" y="464026"/>
            <a:ext cx="9980143" cy="65168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870" y="464026"/>
            <a:ext cx="9151784" cy="6516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61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原</a:t>
            </a:r>
            <a:r>
              <a:rPr lang="zh-CN" altLang="en-US" dirty="0" smtClean="0">
                <a:solidFill>
                  <a:srgbClr val="FF0000"/>
                </a:solidFill>
              </a:rPr>
              <a:t>处理流程：查单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查日志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找下个系统方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再查日志找问题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300729" y="303080"/>
            <a:ext cx="105156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场景一：用户投诉充值为什么没有到账？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859047" y="5524288"/>
            <a:ext cx="6146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问题：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只能查看自身系统的请求和接收对方响应情况；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</a:rPr>
              <a:t>不知道对方系统的处理情况；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只能查结果，不能查过程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r="71567" b="69479"/>
          <a:stretch>
            <a:fillRect/>
          </a:stretch>
        </p:blipFill>
        <p:spPr>
          <a:xfrm>
            <a:off x="0" y="2206408"/>
            <a:ext cx="3466531" cy="9462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t="29640" r="72015"/>
          <a:stretch>
            <a:fillRect/>
          </a:stretch>
        </p:blipFill>
        <p:spPr>
          <a:xfrm>
            <a:off x="0" y="3125337"/>
            <a:ext cx="3411940" cy="21813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27985" r="48284"/>
          <a:stretch>
            <a:fillRect/>
          </a:stretch>
        </p:blipFill>
        <p:spPr>
          <a:xfrm>
            <a:off x="3411940" y="2206407"/>
            <a:ext cx="2893326" cy="31002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l="51604" r="24105"/>
          <a:stretch>
            <a:fillRect/>
          </a:stretch>
        </p:blipFill>
        <p:spPr>
          <a:xfrm>
            <a:off x="6291618" y="2206407"/>
            <a:ext cx="2961564" cy="310028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/>
          <a:srcRect l="75783"/>
          <a:stretch>
            <a:fillRect/>
          </a:stretch>
        </p:blipFill>
        <p:spPr>
          <a:xfrm>
            <a:off x="9239534" y="2206407"/>
            <a:ext cx="2952466" cy="3100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838201" y="7382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70000"/>
              </a:lnSpc>
              <a:spcBef>
                <a:spcPts val="1000"/>
              </a:spcBef>
              <a:buFont typeface="Arial" charset="0"/>
              <a:buChar char="•"/>
              <a:defRPr sz="2800"/>
            </a:lvl1pPr>
            <a:lvl2pPr marL="685800" lvl="1" indent="-228600">
              <a:lnSpc>
                <a:spcPct val="17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交易链查询：查单即时定位问题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 smtClean="0">
                <a:solidFill>
                  <a:srgbClr val="FF0000"/>
                </a:solidFill>
              </a:rPr>
              <a:t>找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 smtClean="0">
                <a:solidFill>
                  <a:srgbClr val="FF0000"/>
                </a:solidFill>
              </a:rPr>
              <a:t>方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0" y="303080"/>
            <a:ext cx="12192000" cy="46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  场景一：</a:t>
            </a:r>
            <a:r>
              <a:rPr lang="zh-CN" altLang="en-US" sz="3600" dirty="0"/>
              <a:t>用户投诉充值为什么没有到</a:t>
            </a:r>
            <a:r>
              <a:rPr lang="zh-CN" altLang="en-US" sz="3600" dirty="0" smtClean="0"/>
              <a:t>账？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64086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可查询充值过程中涉及的所有系统处理情况，快速定位问题，快速处理；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2073"/>
            <a:ext cx="12192000" cy="503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2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系统功能</a:t>
            </a:r>
            <a:r>
              <a:rPr lang="zh-CN" altLang="en-US" dirty="0" smtClean="0">
                <a:solidFill>
                  <a:srgbClr val="00B0F0"/>
                </a:solidFill>
              </a:rPr>
              <a:t>演示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2606" y="1255885"/>
            <a:ext cx="10081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3200" dirty="0" smtClean="0">
                <a:solidFill>
                  <a:srgbClr val="FF0000"/>
                </a:solidFill>
              </a:rPr>
              <a:t>交易链查询列表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正常交易查询；</a:t>
            </a:r>
            <a:endParaRPr lang="en-US" altLang="zh-CN" sz="2400" dirty="0" smtClean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异常交易查询；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支付机构系统异常；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银行支付平台异常；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银行存管系统异常；</a:t>
            </a:r>
            <a:endParaRPr lang="en-US" altLang="zh-CN" sz="2400" dirty="0" smtClean="0"/>
          </a:p>
          <a:p>
            <a:pPr marL="1200150" lvl="2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/>
              <a:t>网贷平台系统异常；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9EC7A3"/>
        </a:solidFill>
        <a:ln w="9525">
          <a:noFill/>
          <a:miter lim="800000"/>
        </a:ln>
      </a:spPr>
      <a:bodyPr lIns="0" tIns="0" rIns="0" bIns="0" anchor="ctr" anchorCtr="1"/>
      <a:lstStyle>
        <a:defPPr algn="ctr">
          <a:defRPr sz="750" dirty="0">
            <a:solidFill>
              <a:srgbClr val="FFFFFF"/>
            </a:solidFill>
            <a:latin typeface="微软雅黑" charset="0"/>
            <a:ea typeface="微软雅黑" charset="0"/>
            <a:cs typeface="微软雅黑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Kingsoft Office WPP</Application>
  <PresentationFormat>宽屏</PresentationFormat>
  <Paragraphs>216</Paragraphs>
  <Slides>17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区块链技术 在网贷资金存管系统中的应用</vt:lpstr>
      <vt:lpstr>网贷资金存管概述</vt:lpstr>
      <vt:lpstr>业务功能</vt:lpstr>
      <vt:lpstr>数据存储</vt:lpstr>
      <vt:lpstr>PowerPoint 演示文稿</vt:lpstr>
      <vt:lpstr>交易流程举例-充值</vt:lpstr>
      <vt:lpstr>PowerPoint 演示文稿</vt:lpstr>
      <vt:lpstr>PowerPoint 演示文稿</vt:lpstr>
      <vt:lpstr>系统功能演示</vt:lpstr>
      <vt:lpstr>系统功能演示</vt:lpstr>
      <vt:lpstr>系统功能演示</vt:lpstr>
      <vt:lpstr>PowerPoint 演示文稿</vt:lpstr>
      <vt:lpstr>系统功能演示</vt:lpstr>
      <vt:lpstr>PowerPoint 演示文稿</vt:lpstr>
      <vt:lpstr>PowerPoint 演示文稿</vt:lpstr>
      <vt:lpstr>PowerPoint 演示文稿</vt:lpstr>
      <vt:lpstr>未来想象，更多可能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存管系统&amp;区块链</dc:title>
  <dc:creator>杨炀</dc:creator>
  <cp:lastModifiedBy>vincent</cp:lastModifiedBy>
  <cp:revision>325</cp:revision>
  <cp:lastPrinted>2017-09-30T06:24:36Z</cp:lastPrinted>
  <dcterms:created xsi:type="dcterms:W3CDTF">2017-09-30T06:24:36Z</dcterms:created>
  <dcterms:modified xsi:type="dcterms:W3CDTF">2017-09-30T06:24:36Z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