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3"/>
    <p:sldId id="310" r:id="rId4"/>
    <p:sldId id="280" r:id="rId6"/>
    <p:sldId id="286" r:id="rId7"/>
    <p:sldId id="303" r:id="rId8"/>
    <p:sldId id="294" r:id="rId9"/>
    <p:sldId id="267" r:id="rId10"/>
    <p:sldId id="271" r:id="rId11"/>
    <p:sldId id="300" r:id="rId12"/>
    <p:sldId id="296" r:id="rId13"/>
    <p:sldId id="308" r:id="rId14"/>
    <p:sldId id="272" r:id="rId15"/>
    <p:sldId id="319" r:id="rId16"/>
    <p:sldId id="274" r:id="rId17"/>
    <p:sldId id="304" r:id="rId18"/>
    <p:sldId id="315" r:id="rId19"/>
    <p:sldId id="309" r:id="rId20"/>
    <p:sldId id="311" r:id="rId21"/>
    <p:sldId id="312" r:id="rId22"/>
    <p:sldId id="313" r:id="rId23"/>
    <p:sldId id="314" r:id="rId24"/>
    <p:sldId id="273" r:id="rId25"/>
    <p:sldId id="275" r:id="rId26"/>
    <p:sldId id="306" r:id="rId27"/>
    <p:sldId id="276" r:id="rId28"/>
    <p:sldId id="277" r:id="rId29"/>
    <p:sldId id="305" r:id="rId30"/>
    <p:sldId id="298" r:id="rId31"/>
    <p:sldId id="299" r:id="rId32"/>
    <p:sldId id="302" r:id="rId33"/>
    <p:sldId id="316" r:id="rId34"/>
    <p:sldId id="318" r:id="rId35"/>
    <p:sldId id="301" r:id="rId36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E9AB2-06EB-474E-90D6-04E3984ADB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B0F0"/>
                </a:solidFill>
              </a:rPr>
              <a:t>目录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第一部分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资金存管系统简介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第二部分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区块链应用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第三部分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区块链实现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第四部分</a:t>
            </a: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zh-CN" altLang="en-US" dirty="0" smtClean="0">
                <a:solidFill>
                  <a:srgbClr val="00B0F0"/>
                </a:solidFill>
              </a:rPr>
              <a:t>未来想象，更多可能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167"/>
            <a:ext cx="12192000" cy="5295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交易流程举例</a:t>
            </a:r>
            <a:r>
              <a:rPr lang="en-US" altLang="zh-CN" sz="3200" dirty="0" smtClean="0">
                <a:solidFill>
                  <a:schemeClr val="accent5"/>
                </a:solidFill>
              </a:rPr>
              <a:t>-</a:t>
            </a:r>
            <a:r>
              <a:rPr lang="zh-CN" altLang="en-US" sz="3200" dirty="0" smtClean="0">
                <a:solidFill>
                  <a:schemeClr val="accent5"/>
                </a:solidFill>
              </a:rPr>
              <a:t>充值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68" y="464026"/>
            <a:ext cx="9980143" cy="65168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70" y="464026"/>
            <a:ext cx="9151784" cy="6516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基于功能场景新旧处理流程对比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场景一：用户投诉充值为什么没有到</a:t>
            </a:r>
            <a:r>
              <a:rPr lang="zh-CN" altLang="en-US" sz="3200" dirty="0" smtClean="0">
                <a:solidFill>
                  <a:srgbClr val="FF0000"/>
                </a:solidFill>
              </a:rPr>
              <a:t>账户？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场景二： 系统返回“姓名格式错误”是什么意思？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场景三： 对账单能再增加一个信息字段吗？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场景四：存管系统故障或查询服务</a:t>
            </a:r>
            <a:r>
              <a:rPr lang="zh-CN" altLang="en-US" sz="3200" dirty="0" smtClean="0">
                <a:solidFill>
                  <a:srgbClr val="FF0000"/>
                </a:solidFill>
              </a:rPr>
              <a:t>堵塞；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场景五： 数据库中账户余额或交易数据被篡改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61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查日志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找下个系统方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再查日志找问题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00729" y="303080"/>
            <a:ext cx="105156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场景一：用户投诉充值为什么没有到账？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859047" y="5524288"/>
            <a:ext cx="6146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只能查看自身系统的请求和接收对方响应情况；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不知道对方系统的处理情况；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只能查结果，不能查过程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71567" b="69479"/>
          <a:stretch>
            <a:fillRect/>
          </a:stretch>
        </p:blipFill>
        <p:spPr>
          <a:xfrm>
            <a:off x="0" y="2206408"/>
            <a:ext cx="3466531" cy="946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29640" r="72015"/>
          <a:stretch>
            <a:fillRect/>
          </a:stretch>
        </p:blipFill>
        <p:spPr>
          <a:xfrm>
            <a:off x="0" y="3125337"/>
            <a:ext cx="3411940" cy="21813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7985" r="48284"/>
          <a:stretch>
            <a:fillRect/>
          </a:stretch>
        </p:blipFill>
        <p:spPr>
          <a:xfrm>
            <a:off x="3411940" y="2206407"/>
            <a:ext cx="2893326" cy="31002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51604" r="24105"/>
          <a:stretch>
            <a:fillRect/>
          </a:stretch>
        </p:blipFill>
        <p:spPr>
          <a:xfrm>
            <a:off x="6291618" y="2206407"/>
            <a:ext cx="2961564" cy="31002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75783"/>
          <a:stretch>
            <a:fillRect/>
          </a:stretch>
        </p:blipFill>
        <p:spPr>
          <a:xfrm>
            <a:off x="9239534" y="2206407"/>
            <a:ext cx="2952466" cy="310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61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查日志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找下个系统方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再查日志找问题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00729" y="303080"/>
            <a:ext cx="105156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场景一：用户投诉充值为什么没有到账？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859047" y="5524288"/>
            <a:ext cx="6146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只能查看自身系统的请求和接收对方响应情况；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不知道对方系统的处理情况；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只能查结果，不能查过程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007" y="1576419"/>
            <a:ext cx="6087059" cy="5739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71567" b="69479"/>
          <a:stretch>
            <a:fillRect/>
          </a:stretch>
        </p:blipFill>
        <p:spPr>
          <a:xfrm>
            <a:off x="0" y="2206408"/>
            <a:ext cx="3466531" cy="946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29640" r="72015"/>
          <a:stretch>
            <a:fillRect/>
          </a:stretch>
        </p:blipFill>
        <p:spPr>
          <a:xfrm>
            <a:off x="0" y="3125337"/>
            <a:ext cx="3411940" cy="21813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27985" r="48284"/>
          <a:stretch>
            <a:fillRect/>
          </a:stretch>
        </p:blipFill>
        <p:spPr>
          <a:xfrm>
            <a:off x="3411940" y="2206407"/>
            <a:ext cx="2893326" cy="31002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51604" r="24105"/>
          <a:stretch>
            <a:fillRect/>
          </a:stretch>
        </p:blipFill>
        <p:spPr>
          <a:xfrm>
            <a:off x="6291618" y="2206407"/>
            <a:ext cx="2961564" cy="31002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/>
          <a:srcRect l="75783"/>
          <a:stretch>
            <a:fillRect/>
          </a:stretch>
        </p:blipFill>
        <p:spPr>
          <a:xfrm>
            <a:off x="9239534" y="2206407"/>
            <a:ext cx="2952466" cy="310028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2206406"/>
            <a:ext cx="12192000" cy="3156311"/>
            <a:chOff x="0" y="2206407"/>
            <a:chExt cx="12192000" cy="31563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206407"/>
              <a:ext cx="12192000" cy="31002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3411941" y="2206407"/>
              <a:ext cx="2879677" cy="31002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endParaRPr lang="zh-CN" altLang="en-US" sz="75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239534" y="2262429"/>
              <a:ext cx="2952466" cy="31002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endParaRPr lang="zh-CN" altLang="en-US" sz="75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382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交易链查询：查单即时定位问题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方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场景一：</a:t>
            </a:r>
            <a:r>
              <a:rPr lang="zh-CN" altLang="en-US" sz="3600" dirty="0"/>
              <a:t>用户投诉充值为什么没有到</a:t>
            </a:r>
            <a:r>
              <a:rPr lang="zh-CN" altLang="en-US" sz="3600" dirty="0" smtClean="0"/>
              <a:t>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64086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可查询充值过程中涉及的所有系统处理情况，快速定位问题，快速处理；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2073"/>
            <a:ext cx="12192000" cy="503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</a:t>
            </a:r>
            <a:r>
              <a:rPr lang="zh-CN" altLang="en-US" dirty="0" smtClean="0">
                <a:solidFill>
                  <a:srgbClr val="00B0F0"/>
                </a:solidFill>
              </a:rPr>
              <a:t>演示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交易链查询列表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正常交易查询；</a:t>
            </a: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异常交易查询；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支付机构系统异常；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银行支付平台异常；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银行存管系统异常；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网贷平台系统异常；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F0"/>
                </a:solidFill>
              </a:rPr>
              <a:t>正常交易查询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 smtClean="0">
                <a:solidFill>
                  <a:srgbClr val="00B0F0"/>
                </a:solidFill>
              </a:rPr>
              <a:t>支付机构系统异常场景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银行支付平台异常场景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284" y="-22908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网贷资金存管概述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3031" y="2844767"/>
            <a:ext cx="26267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网贷平台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上线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招财猫、聚财猫、   时投理财、多点金融；</a:t>
            </a:r>
            <a:endParaRPr lang="en-US" altLang="zh-CN" sz="14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55079" y="5433123"/>
            <a:ext cx="35457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支付公司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已上线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连连支付、易宝支付、</a:t>
            </a:r>
            <a:endParaRPr lang="en-US" altLang="zh-CN" sz="14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待上线：宝付、融宝支付；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73031" y="4174806"/>
            <a:ext cx="27815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合作存管银行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北京银行（已上线）、光大银行（待上线）；</a:t>
            </a:r>
            <a:endParaRPr lang="en-US" altLang="zh-CN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9300"/>
          <a:stretch>
            <a:fillRect/>
          </a:stretch>
        </p:blipFill>
        <p:spPr>
          <a:xfrm>
            <a:off x="4600822" y="984739"/>
            <a:ext cx="6372665" cy="5508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银行存管系统异常场景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网贷平台系统异常场景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目前处理流程：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客服</a:t>
            </a:r>
            <a:r>
              <a:rPr lang="zh-CN" altLang="en-US" dirty="0" smtClean="0">
                <a:solidFill>
                  <a:srgbClr val="FF0000"/>
                </a:solidFill>
              </a:rPr>
              <a:t>找运维人员去系统取日志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双方系统日志对比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场景二： 系统返回“姓名格式错误”是什么意思？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032935" y="3326770"/>
            <a:ext cx="97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涉及双方：客服，运维人员；沟通成本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大</a:t>
            </a:r>
            <a:r>
              <a:rPr lang="zh-CN" altLang="en-US" sz="2800" dirty="0" smtClean="0">
                <a:solidFill>
                  <a:srgbClr val="FF0000"/>
                </a:solidFill>
              </a:rPr>
              <a:t>，定位问题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慢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8687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交易链查询：查单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查看详情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25" y="4708663"/>
            <a:ext cx="158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客服就能处理，更高效；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8" y="1593770"/>
            <a:ext cx="11301466" cy="2599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18" y="771607"/>
            <a:ext cx="8803566" cy="608581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场景二： 系统返回“姓名格式错误”是什么意思？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网贷平台与存管系统对账：核对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多类交易流水；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存管系统与银行支付平台对账，银行支付平台数据来源于支付公司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对账文件格式固定，时间固定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场景三： 对账单能再增加一个信息字段吗？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00729" y="902049"/>
            <a:ext cx="11347320" cy="3008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基于区块链对账：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链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数据多份存放、环环相扣、不可篡改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zh-CN" altLang="en-US" dirty="0">
                <a:solidFill>
                  <a:srgbClr val="FF0000"/>
                </a:solidFill>
              </a:rPr>
              <a:t>不信任问题；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直观展示各系统节点，有请求无响应的信息汇总；每个节点异常自行补入链，保障交易链完整；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实现各系统自动对账，自动差错处理，自动补账；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场景三： 你们对账单能再增加个参数吗？</a:t>
            </a:r>
            <a:endParaRPr lang="zh-CN" altLang="en-US" sz="3600" dirty="0"/>
          </a:p>
        </p:txBody>
      </p:sp>
      <p:sp>
        <p:nvSpPr>
          <p:cNvPr id="8" name="流程图: 磁盘 7"/>
          <p:cNvSpPr/>
          <p:nvPr/>
        </p:nvSpPr>
        <p:spPr bwMode="auto">
          <a:xfrm>
            <a:off x="1373389" y="4575834"/>
            <a:ext cx="1842868" cy="773723"/>
          </a:xfrm>
          <a:prstGeom prst="flowChartMagneticDisk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区块链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流程图: 预定义过程 10"/>
          <p:cNvSpPr/>
          <p:nvPr/>
        </p:nvSpPr>
        <p:spPr bwMode="auto">
          <a:xfrm>
            <a:off x="4171071" y="4575834"/>
            <a:ext cx="1383414" cy="773723"/>
          </a:xfrm>
          <a:prstGeom prst="flowChartPredefinedProcess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扫描网贷平台异常入链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6867627" y="4772780"/>
            <a:ext cx="897740" cy="404130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否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流程图: 预定义过程 14"/>
          <p:cNvSpPr/>
          <p:nvPr/>
        </p:nvSpPr>
        <p:spPr bwMode="auto">
          <a:xfrm>
            <a:off x="7812350" y="4575835"/>
            <a:ext cx="1387920" cy="773722"/>
          </a:xfrm>
          <a:prstGeom prst="flowChartPredefinedProcess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扫描下一系统异常入链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5700406" y="4575834"/>
            <a:ext cx="1110949" cy="773723"/>
          </a:xfrm>
          <a:prstGeom prst="flowChartDecisio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存在异常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273331" y="4772780"/>
            <a:ext cx="897740" cy="404130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虚尾箭头 17"/>
          <p:cNvSpPr/>
          <p:nvPr/>
        </p:nvSpPr>
        <p:spPr bwMode="auto">
          <a:xfrm>
            <a:off x="9247252" y="4790048"/>
            <a:ext cx="811147" cy="386862"/>
          </a:xfrm>
          <a:prstGeom prst="striped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流程图: 终止 18"/>
          <p:cNvSpPr/>
          <p:nvPr/>
        </p:nvSpPr>
        <p:spPr bwMode="auto">
          <a:xfrm>
            <a:off x="10227212" y="4575834"/>
            <a:ext cx="1420837" cy="773723"/>
          </a:xfrm>
          <a:prstGeom prst="flowChartTerminator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对账结束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6063176" y="5416060"/>
            <a:ext cx="422030" cy="675250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是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流程图: 终止 20"/>
          <p:cNvSpPr/>
          <p:nvPr/>
        </p:nvSpPr>
        <p:spPr bwMode="auto">
          <a:xfrm>
            <a:off x="5345723" y="6119447"/>
            <a:ext cx="1941342" cy="682916"/>
          </a:xfrm>
          <a:prstGeom prst="flowChartTerminator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对账结束，记录异常信息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9"/>
            <a:ext cx="9978128" cy="95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现状：查询超时，无法查询对方系统的交易结果。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四：存管系统故障</a:t>
            </a:r>
            <a:r>
              <a:rPr lang="zh-CN" altLang="en-US" sz="3600" dirty="0" smtClean="0"/>
              <a:t>或查询</a:t>
            </a:r>
            <a:r>
              <a:rPr lang="zh-CN" altLang="en-US" sz="3600" dirty="0"/>
              <a:t>服务堵塞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1" y="1750937"/>
            <a:ext cx="8438114" cy="4890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0" y="902049"/>
            <a:ext cx="9978129" cy="113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区块链应用：查询本地区块链节点数据，正常查询交易结果。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四</a:t>
            </a:r>
            <a:r>
              <a:rPr lang="zh-CN" altLang="en-US" sz="3600" dirty="0" smtClean="0"/>
              <a:t>： 存管系统故障或查询服务堵塞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831" y="1772529"/>
            <a:ext cx="8477524" cy="4698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2417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资金存</a:t>
            </a:r>
            <a:r>
              <a:rPr lang="zh-CN" altLang="en-US" dirty="0">
                <a:solidFill>
                  <a:srgbClr val="00B0F0"/>
                </a:solidFill>
              </a:rPr>
              <a:t>管系统架构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56" y="728835"/>
            <a:ext cx="10537495" cy="5085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2309" y="5894073"/>
            <a:ext cx="231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账户系统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业务系统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2003" y="5886397"/>
            <a:ext cx="231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支付平台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对账系统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8139" y="5869633"/>
            <a:ext cx="2319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银行系统前置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提现加款前置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2979" y="5869633"/>
            <a:ext cx="2319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短信渠道前置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身份验证前置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运营管理平台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92370" y="902050"/>
            <a:ext cx="11015002" cy="1426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区块链应用：通过区块链中记录的“总账本”还原存管系统中账户余额和交易结果数据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五</a:t>
            </a:r>
            <a:r>
              <a:rPr lang="zh-CN" altLang="en-US" sz="3600" dirty="0" smtClean="0"/>
              <a:t>： 数据库中账户余额或交易数据被篡改</a:t>
            </a:r>
            <a:endParaRPr lang="zh-CN" altLang="en-US" sz="3600" dirty="0"/>
          </a:p>
        </p:txBody>
      </p:sp>
      <p:sp>
        <p:nvSpPr>
          <p:cNvPr id="3" name="圆柱形 2"/>
          <p:cNvSpPr/>
          <p:nvPr/>
        </p:nvSpPr>
        <p:spPr bwMode="auto">
          <a:xfrm>
            <a:off x="4149966" y="2376787"/>
            <a:ext cx="2472565" cy="669464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区块链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</a:t>
            </a:r>
            <a:r>
              <a:rPr lang="zh-CN" altLang="en-US" sz="20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证记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录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5084023" y="3074388"/>
            <a:ext cx="646332" cy="791373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记录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云形 13"/>
          <p:cNvSpPr/>
          <p:nvPr/>
        </p:nvSpPr>
        <p:spPr bwMode="auto">
          <a:xfrm>
            <a:off x="3474721" y="3853882"/>
            <a:ext cx="4023360" cy="1477108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业务规则集合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994211" y="2667467"/>
            <a:ext cx="1237621" cy="594395"/>
          </a:xfrm>
          <a:prstGeom prst="wedgeRoundRectCallout">
            <a:avLst>
              <a:gd name="adj1" fmla="val -174786"/>
              <a:gd name="adj2" fmla="val 92067"/>
              <a:gd name="adj3" fmla="val 16667"/>
            </a:avLst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有序的输入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3953022" y="4554067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投标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113608" y="4427838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开户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5802924" y="4782351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。。。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210887" y="4212608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670475" y="4817901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提现</a:t>
            </a:r>
          </a:p>
        </p:txBody>
      </p:sp>
      <p:sp>
        <p:nvSpPr>
          <p:cNvPr id="22" name="圆柱形 21"/>
          <p:cNvSpPr/>
          <p:nvPr/>
        </p:nvSpPr>
        <p:spPr bwMode="auto">
          <a:xfrm>
            <a:off x="4149966" y="6076679"/>
            <a:ext cx="2342271" cy="672665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数据库数据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5084024" y="5354841"/>
            <a:ext cx="646332" cy="755644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结果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圆角矩形标注 25"/>
          <p:cNvSpPr/>
          <p:nvPr/>
        </p:nvSpPr>
        <p:spPr bwMode="auto">
          <a:xfrm>
            <a:off x="7181392" y="5625812"/>
            <a:ext cx="1315493" cy="690582"/>
          </a:xfrm>
          <a:prstGeom prst="wedgeRoundRectCallout">
            <a:avLst>
              <a:gd name="adj1" fmla="val -104571"/>
              <a:gd name="adj2" fmla="val 70090"/>
              <a:gd name="adj3" fmla="val 16667"/>
            </a:avLst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账户余额和交易结果数据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16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31141" y="5186160"/>
            <a:ext cx="9702421" cy="1323833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6000" dirty="0" smtClean="0">
                <a:latin typeface="微软雅黑" charset="0"/>
                <a:ea typeface="微软雅黑" charset="0"/>
                <a:cs typeface="微软雅黑" charset="0"/>
              </a:rPr>
              <a:t>区    块    链</a:t>
            </a:r>
            <a:endParaRPr lang="zh-CN" altLang="en-US" sz="60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337476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312684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7397081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249" y="4180274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74095" y="4180274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58496" y="4159801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109174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用户信息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204853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借款信息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289254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</a:rPr>
              <a:t>投资信息</a:t>
            </a:r>
          </a:p>
        </p:txBody>
      </p:sp>
      <p:sp>
        <p:nvSpPr>
          <p:cNvPr id="14" name="云形标注 13"/>
          <p:cNvSpPr/>
          <p:nvPr/>
        </p:nvSpPr>
        <p:spPr bwMode="auto">
          <a:xfrm>
            <a:off x="259295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投资人，借款人，网贷平台，担保方，垫资方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3248152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谁借钱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借款用途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信用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抵押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担保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439375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借给谁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借出去多少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10479127" y="3985146"/>
            <a:ext cx="327547" cy="106453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0542" y="4159801"/>
            <a:ext cx="461665" cy="569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入链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9371300" y="2961574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还款信息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云形标注 19"/>
          <p:cNvSpPr/>
          <p:nvPr/>
        </p:nvSpPr>
        <p:spPr bwMode="auto">
          <a:xfrm>
            <a:off x="9521421" y="1772580"/>
            <a:ext cx="2647661" cy="1009940"/>
          </a:xfrm>
          <a:prstGeom prst="cloudCallou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谁还款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还给谁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还了多少钱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3" y="8620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                       ---</a:t>
            </a:r>
            <a:r>
              <a:rPr lang="zh-CN" altLang="en-US" sz="3200" dirty="0" smtClean="0">
                <a:solidFill>
                  <a:srgbClr val="00B0F0"/>
                </a:solidFill>
              </a:rPr>
              <a:t>资产共享，提升资金利用率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16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8213134" y="5602672"/>
            <a:ext cx="2647661" cy="1009940"/>
          </a:xfrm>
          <a:prstGeom prst="cloudCallout">
            <a:avLst>
              <a:gd name="adj1" fmla="val -47637"/>
              <a:gd name="adj2" fmla="val -57770"/>
            </a:avLst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出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资方存在通过网贷平台，线下放贷机构等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3" y="8620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                                   ---</a:t>
            </a:r>
            <a:r>
              <a:rPr lang="zh-CN" altLang="en-US" sz="3200" dirty="0" smtClean="0">
                <a:solidFill>
                  <a:srgbClr val="00B0F0"/>
                </a:solidFill>
              </a:rPr>
              <a:t>不限于网贷，打造新金融资金存管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4618" y="1820482"/>
            <a:ext cx="2823172" cy="3699803"/>
            <a:chOff x="-1764293" y="2277550"/>
            <a:chExt cx="2823172" cy="3699803"/>
          </a:xfrm>
        </p:grpSpPr>
        <p:sp>
          <p:nvSpPr>
            <p:cNvPr id="22" name="矩形 21"/>
            <p:cNvSpPr/>
            <p:nvPr/>
          </p:nvSpPr>
          <p:spPr bwMode="auto">
            <a:xfrm>
              <a:off x="-1764293" y="2277550"/>
              <a:ext cx="2823172" cy="369980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t" anchorCtr="1"/>
            <a:lstStyle/>
            <a:p>
              <a:r>
                <a:rPr lang="en-US" altLang="zh-CN" sz="900" dirty="0" smtClean="0">
                  <a:latin typeface="微软雅黑" charset="0"/>
                  <a:ea typeface="微软雅黑" charset="0"/>
                  <a:cs typeface="微软雅黑" charset="0"/>
                </a:rPr>
                <a:t>  </a:t>
              </a:r>
              <a:endParaRPr lang="en-US" altLang="zh-CN" sz="900" dirty="0" smtClean="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资金需求方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-1621949" y="3148656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借款个人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-1654210" y="4408237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借款企业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4673142" y="1794187"/>
            <a:ext cx="282317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r>
              <a:rPr lang="en-US" altLang="zh-CN" sz="900" dirty="0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en-US" altLang="zh-CN" sz="9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中介平台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815486" y="2419629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783225" y="3447195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消费金融公司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777449" y="4472416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现金贷平台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851666" y="1794188"/>
            <a:ext cx="2823172" cy="3699803"/>
            <a:chOff x="8725164" y="2352623"/>
            <a:chExt cx="2823172" cy="3699803"/>
          </a:xfrm>
        </p:grpSpPr>
        <p:sp>
          <p:nvSpPr>
            <p:cNvPr id="30" name="矩形 29"/>
            <p:cNvSpPr/>
            <p:nvPr/>
          </p:nvSpPr>
          <p:spPr bwMode="auto">
            <a:xfrm>
              <a:off x="8725164" y="2352623"/>
              <a:ext cx="2823172" cy="369980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t" anchorCtr="1"/>
            <a:lstStyle/>
            <a:p>
              <a:r>
                <a:rPr lang="en-US" altLang="zh-CN" sz="900" dirty="0" smtClean="0">
                  <a:latin typeface="微软雅黑" charset="0"/>
                  <a:ea typeface="微软雅黑" charset="0"/>
                  <a:cs typeface="微软雅黑" charset="0"/>
                </a:rPr>
                <a:t>  </a:t>
              </a:r>
              <a:endParaRPr lang="en-US" altLang="zh-CN" sz="900" dirty="0" smtClean="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资金提供方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8867508" y="3223729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个人出资方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8876191" y="4483310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企业出资方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7" name="右箭头 36"/>
          <p:cNvSpPr/>
          <p:nvPr/>
        </p:nvSpPr>
        <p:spPr bwMode="auto">
          <a:xfrm rot="20758701">
            <a:off x="3383688" y="2950580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右箭头 38"/>
          <p:cNvSpPr/>
          <p:nvPr/>
        </p:nvSpPr>
        <p:spPr bwMode="auto">
          <a:xfrm rot="11664848">
            <a:off x="7562211" y="2920888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rot="20743740">
            <a:off x="3374145" y="2638426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借款信息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 rot="844580">
            <a:off x="7711732" y="2605525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 bwMode="auto">
          <a:xfrm rot="1350087">
            <a:off x="3396244" y="4349935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1335126">
            <a:off x="3386701" y="4037781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借款信息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 rot="9346812">
            <a:off x="7545200" y="4204373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rot="20126544">
            <a:off x="7694721" y="3889010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2579" y="582016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</a:t>
            </a:r>
            <a:r>
              <a:rPr lang="zh-CN" altLang="en-US" sz="3200" dirty="0" smtClean="0">
                <a:solidFill>
                  <a:srgbClr val="00B0F0"/>
                </a:solidFill>
              </a:rPr>
              <a:t>本质：资金“供应链”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3" grpId="0" animBg="1"/>
      <p:bldP spid="42" grpId="0" animBg="1"/>
      <p:bldP spid="43" grpId="0"/>
      <p:bldP spid="44" grpId="0" animBg="1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38201" y="1420667"/>
            <a:ext cx="10515600" cy="493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/>
              <a:t>打造</a:t>
            </a:r>
            <a:r>
              <a:rPr lang="zh-CN" altLang="en-US" sz="3600" dirty="0">
                <a:solidFill>
                  <a:srgbClr val="FF0000"/>
                </a:solidFill>
              </a:rPr>
              <a:t>基于区块链</a:t>
            </a:r>
            <a:r>
              <a:rPr lang="zh-CN" altLang="en-US" dirty="0" smtClean="0"/>
              <a:t>的资金存</a:t>
            </a:r>
            <a:r>
              <a:rPr lang="zh-CN" altLang="en-US" dirty="0"/>
              <a:t>管系统</a:t>
            </a:r>
            <a:endParaRPr lang="en-US" altLang="zh-CN" dirty="0" smtClean="0"/>
          </a:p>
          <a:p>
            <a:r>
              <a:rPr lang="zh-CN" altLang="en-US" dirty="0" smtClean="0"/>
              <a:t>将网贷平台和银行存管系统的</a:t>
            </a:r>
            <a:r>
              <a:rPr lang="zh-CN" altLang="en-US" sz="3600" dirty="0" smtClean="0">
                <a:solidFill>
                  <a:srgbClr val="FF0000"/>
                </a:solidFill>
              </a:rPr>
              <a:t>存管账户</a:t>
            </a:r>
            <a:r>
              <a:rPr lang="zh-CN" altLang="en-US" sz="3600" dirty="0">
                <a:solidFill>
                  <a:srgbClr val="FF0000"/>
                </a:solidFill>
              </a:rPr>
              <a:t>打通</a:t>
            </a:r>
            <a:r>
              <a:rPr lang="zh-CN" altLang="en-US" dirty="0"/>
              <a:t>，</a:t>
            </a:r>
            <a:r>
              <a:rPr lang="zh-CN" altLang="en-US" dirty="0" smtClean="0"/>
              <a:t>统一账本记账；</a:t>
            </a:r>
            <a:endParaRPr lang="en-US" altLang="zh-CN" dirty="0" smtClean="0"/>
          </a:p>
          <a:p>
            <a:r>
              <a:rPr lang="zh-CN" altLang="en-US" dirty="0" smtClean="0"/>
              <a:t>为监管机构提供</a:t>
            </a:r>
            <a:r>
              <a:rPr lang="zh-CN" altLang="en-US" sz="3600" dirty="0" smtClean="0">
                <a:solidFill>
                  <a:srgbClr val="FF0000"/>
                </a:solidFill>
              </a:rPr>
              <a:t>在线监管</a:t>
            </a:r>
            <a:r>
              <a:rPr lang="zh-CN" altLang="en-US" dirty="0" smtClean="0"/>
              <a:t>，实时监管；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业务</a:t>
            </a:r>
            <a:r>
              <a:rPr lang="zh-CN" altLang="en-US" dirty="0" smtClean="0">
                <a:solidFill>
                  <a:srgbClr val="00B0F0"/>
                </a:solidFill>
              </a:rPr>
              <a:t>功能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标的类交易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标的创建，</a:t>
            </a:r>
            <a:r>
              <a:rPr lang="zh-CN" altLang="en-US" sz="2400" b="1" dirty="0" smtClean="0"/>
              <a:t>用户投标，</a:t>
            </a:r>
            <a:r>
              <a:rPr lang="zh-CN" altLang="en-US" sz="2000" dirty="0" smtClean="0"/>
              <a:t>标的成标，标的废标，标的放款，债权转让，标的还款；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资金类交易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/>
              <a:t>用户充值，</a:t>
            </a:r>
            <a:r>
              <a:rPr lang="zh-CN" altLang="en-US" sz="2000" dirty="0" smtClean="0"/>
              <a:t>用户提现；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账户类</a:t>
            </a:r>
            <a:r>
              <a:rPr lang="zh-CN" altLang="en-US" sz="2800" dirty="0">
                <a:solidFill>
                  <a:srgbClr val="FF0000"/>
                </a:solidFill>
              </a:rPr>
              <a:t>交易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营销奖励金发放；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6"/>
            <a:ext cx="10515600" cy="63716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业务功能场景举例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2606" y="655383"/>
            <a:ext cx="100811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用户</a:t>
            </a:r>
            <a:r>
              <a:rPr lang="zh-CN" altLang="en-US" sz="2800" dirty="0">
                <a:solidFill>
                  <a:srgbClr val="FF0000"/>
                </a:solidFill>
              </a:rPr>
              <a:t>投标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正常</a:t>
            </a:r>
            <a:r>
              <a:rPr lang="zh-CN" altLang="en-US" sz="2000" dirty="0"/>
              <a:t>：投资人使用账户余额对某标的进行投资，将资金借款给该标的借款人；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异常</a:t>
            </a:r>
            <a:r>
              <a:rPr lang="zh-CN" altLang="en-US" sz="2000" dirty="0"/>
              <a:t>：网贷平台发起用户投标请求，存管系统处理完成后，网贷平台未接收到响应</a:t>
            </a:r>
            <a:r>
              <a:rPr lang="zh-CN" altLang="en-US" sz="2000" dirty="0" smtClean="0"/>
              <a:t>；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3158319" y="2402003"/>
            <a:ext cx="2251880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034283" y="2402002"/>
            <a:ext cx="2251880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银行存管系统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5554638" y="2454126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投标请求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左箭头 8"/>
          <p:cNvSpPr/>
          <p:nvPr/>
        </p:nvSpPr>
        <p:spPr bwMode="auto">
          <a:xfrm>
            <a:off x="5554638" y="2866024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投标响应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3171" y="276802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2606" y="3248161"/>
            <a:ext cx="10081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用户充值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正常</a:t>
            </a:r>
            <a:r>
              <a:rPr lang="zh-CN" altLang="en-US" sz="2000" dirty="0" smtClean="0"/>
              <a:t>：投资人将绑定的银行卡资金充值到用户存管子账户；</a:t>
            </a:r>
            <a:endParaRPr lang="en-US" altLang="zh-CN" sz="2000" dirty="0" smtClean="0"/>
          </a:p>
        </p:txBody>
      </p:sp>
      <p:sp>
        <p:nvSpPr>
          <p:cNvPr id="12" name="圆角矩形 11"/>
          <p:cNvSpPr/>
          <p:nvPr/>
        </p:nvSpPr>
        <p:spPr bwMode="auto">
          <a:xfrm>
            <a:off x="578895" y="5799258"/>
            <a:ext cx="1440977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717879" y="5799257"/>
            <a:ext cx="1495567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银行</a:t>
            </a:r>
            <a:endParaRPr lang="en-US" altLang="zh-CN" sz="24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存管系统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2197289" y="5851381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左箭头 14"/>
          <p:cNvSpPr/>
          <p:nvPr/>
        </p:nvSpPr>
        <p:spPr bwMode="auto">
          <a:xfrm>
            <a:off x="2197289" y="6263279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5822" y="616527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960348" y="5799258"/>
            <a:ext cx="1520589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银行</a:t>
            </a:r>
            <a:endParaRPr lang="en-US" altLang="zh-CN" sz="2400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支付平台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0105022" y="5799257"/>
            <a:ext cx="1536513" cy="818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支付机构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8625377" y="5851381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左箭头 19"/>
          <p:cNvSpPr/>
          <p:nvPr/>
        </p:nvSpPr>
        <p:spPr bwMode="auto">
          <a:xfrm>
            <a:off x="8625377" y="6263279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值响应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53910" y="6165279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5422588" y="5837733"/>
            <a:ext cx="1351129" cy="327546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请求</a:t>
            </a:r>
            <a:endParaRPr lang="zh-CN" altLang="en-US" sz="1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左箭头 22"/>
          <p:cNvSpPr/>
          <p:nvPr/>
        </p:nvSpPr>
        <p:spPr bwMode="auto">
          <a:xfrm>
            <a:off x="5422588" y="6249631"/>
            <a:ext cx="1351129" cy="327547"/>
          </a:xfrm>
          <a:prstGeom prst="lef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响应</a:t>
            </a:r>
            <a:endParaRPr lang="zh-CN" altLang="en-US" sz="14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51121" y="615163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72606" y="4346250"/>
            <a:ext cx="1008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异常：网贷平台发起用户充值请求，存管系统将请求转发至银行支付平台，银行支付平台再将请求转发至支付机构，任意系统处理异常，将导致交易中断，网贷平台未接收到响应；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8869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数据</a:t>
            </a:r>
            <a:r>
              <a:rPr lang="zh-CN" altLang="en-US" dirty="0" smtClean="0">
                <a:solidFill>
                  <a:srgbClr val="00B0F0"/>
                </a:solidFill>
              </a:rPr>
              <a:t>存储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78"/>
          <p:cNvSpPr txBox="1">
            <a:spLocks noChangeArrowheads="1"/>
          </p:cNvSpPr>
          <p:nvPr/>
        </p:nvSpPr>
        <p:spPr bwMode="auto">
          <a:xfrm>
            <a:off x="6120169" y="2647117"/>
            <a:ext cx="97956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18" name="文本框 78"/>
          <p:cNvSpPr txBox="1">
            <a:spLocks noChangeArrowheads="1"/>
          </p:cNvSpPr>
          <p:nvPr/>
        </p:nvSpPr>
        <p:spPr bwMode="auto">
          <a:xfrm>
            <a:off x="6521769" y="4918935"/>
            <a:ext cx="1161857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19" name="文本框 78"/>
          <p:cNvSpPr txBox="1">
            <a:spLocks noChangeArrowheads="1"/>
          </p:cNvSpPr>
          <p:nvPr/>
        </p:nvSpPr>
        <p:spPr bwMode="auto">
          <a:xfrm>
            <a:off x="4705936" y="4896321"/>
            <a:ext cx="97772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43" name="上下箭头 42"/>
          <p:cNvSpPr/>
          <p:nvPr/>
        </p:nvSpPr>
        <p:spPr bwMode="auto">
          <a:xfrm>
            <a:off x="5964703" y="2443038"/>
            <a:ext cx="303352" cy="783170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上下箭头 43"/>
          <p:cNvSpPr/>
          <p:nvPr/>
        </p:nvSpPr>
        <p:spPr bwMode="auto">
          <a:xfrm>
            <a:off x="4371383" y="4220309"/>
            <a:ext cx="791460" cy="1286567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  <a:scene3d>
            <a:camera prst="orthographicFront">
              <a:rot lat="0" lon="4200000" rev="780000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6822828" y="4304716"/>
            <a:ext cx="981721" cy="1257468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  <a:scene3d>
            <a:camera prst="orthographicFront">
              <a:rot lat="0" lon="4500000" rev="240000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左右箭头 45"/>
          <p:cNvSpPr/>
          <p:nvPr/>
        </p:nvSpPr>
        <p:spPr bwMode="auto">
          <a:xfrm>
            <a:off x="5605958" y="6008426"/>
            <a:ext cx="1070970" cy="334107"/>
          </a:xfrm>
          <a:prstGeom prst="leftRigh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" name="文本框 78"/>
          <p:cNvSpPr txBox="1">
            <a:spLocks noChangeArrowheads="1"/>
          </p:cNvSpPr>
          <p:nvPr/>
        </p:nvSpPr>
        <p:spPr bwMode="auto">
          <a:xfrm>
            <a:off x="5757455" y="5781189"/>
            <a:ext cx="97956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5261319" y="647116"/>
            <a:ext cx="1758727" cy="17375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247251" y="3248171"/>
            <a:ext cx="1723732" cy="16745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银行存</a:t>
            </a:r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管系统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2827606" y="5093645"/>
            <a:ext cx="1830863" cy="17192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支付机构</a:t>
            </a:r>
          </a:p>
        </p:txBody>
      </p:sp>
      <p:sp>
        <p:nvSpPr>
          <p:cNvPr id="32" name="椭圆 31"/>
          <p:cNvSpPr/>
          <p:nvPr/>
        </p:nvSpPr>
        <p:spPr bwMode="auto">
          <a:xfrm>
            <a:off x="7554077" y="5093646"/>
            <a:ext cx="1789534" cy="17183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银行支付平台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55" y="3762083"/>
            <a:ext cx="1735906" cy="70103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03" y="5867839"/>
            <a:ext cx="1724723" cy="69652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5" y="5867839"/>
            <a:ext cx="1724722" cy="69652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60" y="1749975"/>
            <a:ext cx="1716157" cy="693063"/>
          </a:xfrm>
          <a:prstGeom prst="rect">
            <a:avLst/>
          </a:prstGeom>
        </p:spPr>
      </p:pic>
      <p:sp>
        <p:nvSpPr>
          <p:cNvPr id="23" name="内容占位符 2"/>
          <p:cNvSpPr txBox="1"/>
          <p:nvPr/>
        </p:nvSpPr>
        <p:spPr>
          <a:xfrm>
            <a:off x="1301732" y="2001092"/>
            <a:ext cx="3945519" cy="190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各系统独立存储数据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信息相互隔离；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16240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/>
              <a:t>问题：用户</a:t>
            </a:r>
            <a:r>
              <a:rPr lang="zh-CN" altLang="en-US" dirty="0"/>
              <a:t>充</a:t>
            </a:r>
            <a:r>
              <a:rPr lang="zh-CN" altLang="en-US" dirty="0" smtClean="0"/>
              <a:t>值、提现、行</a:t>
            </a:r>
            <a:r>
              <a:rPr lang="zh-CN" altLang="en-US" dirty="0"/>
              <a:t>内</a:t>
            </a:r>
            <a:r>
              <a:rPr lang="zh-CN" altLang="en-US" dirty="0" smtClean="0"/>
              <a:t>转账，</a:t>
            </a:r>
            <a:r>
              <a:rPr lang="zh-CN" altLang="en-US" sz="3500" b="1" dirty="0" smtClean="0"/>
              <a:t>掉</a:t>
            </a:r>
            <a:r>
              <a:rPr lang="zh-CN" altLang="en-US" sz="3500" b="1" dirty="0"/>
              <a:t>单</a:t>
            </a:r>
            <a:r>
              <a:rPr lang="zh-CN" altLang="en-US" dirty="0"/>
              <a:t>无法快速定位</a:t>
            </a:r>
            <a:r>
              <a:rPr lang="zh-CN" altLang="en-US" dirty="0" smtClean="0"/>
              <a:t>，处理慢；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分析：交易涉及多个系统，各系统只了解其前后系统请求和响应状态，排查问题须按顺序一层层咨询，定位慢，处理慢；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问题：目前</a:t>
            </a:r>
            <a:r>
              <a:rPr lang="zh-CN" altLang="en-US" dirty="0"/>
              <a:t>系统需要两两</a:t>
            </a:r>
            <a:r>
              <a:rPr lang="zh-CN" altLang="en-US" sz="3500" b="1" dirty="0"/>
              <a:t>对账</a:t>
            </a:r>
            <a:r>
              <a:rPr lang="zh-CN" altLang="en-US" dirty="0"/>
              <a:t>，存管系统内还需做账户资金平衡对账，对账事项多，对账任务重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分析：各系统都独立记账，故各账本之间需两两对账；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4881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存在问题举例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0" y="14069"/>
            <a:ext cx="12192000" cy="66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用</a:t>
            </a:r>
            <a:r>
              <a:rPr lang="zh-CN" altLang="en-US" dirty="0">
                <a:solidFill>
                  <a:srgbClr val="00B0F0"/>
                </a:solidFill>
              </a:rPr>
              <a:t>区块链解决问题</a:t>
            </a:r>
          </a:p>
        </p:txBody>
      </p:sp>
      <p:sp>
        <p:nvSpPr>
          <p:cNvPr id="44" name="Oval 53"/>
          <p:cNvSpPr>
            <a:spLocks noChangeArrowheads="1"/>
          </p:cNvSpPr>
          <p:nvPr/>
        </p:nvSpPr>
        <p:spPr bwMode="auto">
          <a:xfrm>
            <a:off x="2291045" y="3853771"/>
            <a:ext cx="7317934" cy="2139278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Group 55"/>
          <p:cNvGrpSpPr/>
          <p:nvPr/>
        </p:nvGrpSpPr>
        <p:grpSpPr bwMode="auto">
          <a:xfrm>
            <a:off x="3723800" y="2393578"/>
            <a:ext cx="4319123" cy="2073454"/>
            <a:chOff x="2892" y="4558"/>
            <a:chExt cx="4763" cy="1890"/>
          </a:xfrm>
          <a:noFill/>
        </p:grpSpPr>
        <p:sp>
          <p:nvSpPr>
            <p:cNvPr id="67" name="AutoShape 56"/>
            <p:cNvSpPr>
              <a:spLocks noChangeArrowheads="1"/>
            </p:cNvSpPr>
            <p:nvPr/>
          </p:nvSpPr>
          <p:spPr bwMode="auto">
            <a:xfrm>
              <a:off x="2892" y="5818"/>
              <a:ext cx="278" cy="630"/>
            </a:xfrm>
            <a:prstGeom prst="upDownArrow">
              <a:avLst>
                <a:gd name="adj1" fmla="val 50000"/>
                <a:gd name="adj2" fmla="val 45324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AutoShape 57"/>
            <p:cNvSpPr>
              <a:spLocks noChangeArrowheads="1"/>
            </p:cNvSpPr>
            <p:nvPr/>
          </p:nvSpPr>
          <p:spPr bwMode="auto">
            <a:xfrm>
              <a:off x="5067" y="4558"/>
              <a:ext cx="278" cy="1785"/>
            </a:xfrm>
            <a:prstGeom prst="upDownArrow">
              <a:avLst>
                <a:gd name="adj1" fmla="val 50000"/>
                <a:gd name="adj2" fmla="val 128417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AutoShape 58"/>
            <p:cNvSpPr>
              <a:spLocks noChangeArrowheads="1"/>
            </p:cNvSpPr>
            <p:nvPr/>
          </p:nvSpPr>
          <p:spPr bwMode="auto">
            <a:xfrm>
              <a:off x="7377" y="5818"/>
              <a:ext cx="278" cy="630"/>
            </a:xfrm>
            <a:prstGeom prst="upDownArrow">
              <a:avLst>
                <a:gd name="adj1" fmla="val 50000"/>
                <a:gd name="adj2" fmla="val 45324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AutoShape 60"/>
          <p:cNvSpPr>
            <a:spLocks noChangeArrowheads="1"/>
          </p:cNvSpPr>
          <p:nvPr/>
        </p:nvSpPr>
        <p:spPr bwMode="auto">
          <a:xfrm>
            <a:off x="3465360" y="4467033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AutoShape 61"/>
          <p:cNvSpPr>
            <a:spLocks noChangeArrowheads="1"/>
          </p:cNvSpPr>
          <p:nvPr/>
        </p:nvSpPr>
        <p:spPr bwMode="auto">
          <a:xfrm>
            <a:off x="5478473" y="4351841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AutoShape 62"/>
          <p:cNvSpPr>
            <a:spLocks noChangeArrowheads="1"/>
          </p:cNvSpPr>
          <p:nvPr/>
        </p:nvSpPr>
        <p:spPr bwMode="auto">
          <a:xfrm>
            <a:off x="7573198" y="4467033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3" name="AutoShape 63"/>
          <p:cNvCxnSpPr>
            <a:cxnSpLocks noChangeShapeType="1"/>
          </p:cNvCxnSpPr>
          <p:nvPr/>
        </p:nvCxnSpPr>
        <p:spPr bwMode="auto">
          <a:xfrm flipV="1">
            <a:off x="2291045" y="5471945"/>
            <a:ext cx="7488415" cy="3789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4" name="AutoShape 64"/>
          <p:cNvCxnSpPr>
            <a:cxnSpLocks noChangeShapeType="1"/>
          </p:cNvCxnSpPr>
          <p:nvPr/>
        </p:nvCxnSpPr>
        <p:spPr bwMode="auto">
          <a:xfrm>
            <a:off x="3846219" y="4977168"/>
            <a:ext cx="13602" cy="49368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5" name="AutoShape 65"/>
          <p:cNvCxnSpPr>
            <a:cxnSpLocks noChangeShapeType="1"/>
          </p:cNvCxnSpPr>
          <p:nvPr/>
        </p:nvCxnSpPr>
        <p:spPr bwMode="auto">
          <a:xfrm>
            <a:off x="7926853" y="4977168"/>
            <a:ext cx="13602" cy="49368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6" name="AutoShape 66"/>
          <p:cNvCxnSpPr>
            <a:cxnSpLocks noChangeShapeType="1"/>
          </p:cNvCxnSpPr>
          <p:nvPr/>
        </p:nvCxnSpPr>
        <p:spPr bwMode="auto">
          <a:xfrm>
            <a:off x="5859332" y="4861977"/>
            <a:ext cx="13602" cy="60887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grpSp>
        <p:nvGrpSpPr>
          <p:cNvPr id="48" name="Group 67"/>
          <p:cNvGrpSpPr/>
          <p:nvPr/>
        </p:nvGrpSpPr>
        <p:grpSpPr bwMode="auto">
          <a:xfrm>
            <a:off x="3223243" y="1455587"/>
            <a:ext cx="5321145" cy="2320294"/>
            <a:chOff x="2340" y="3703"/>
            <a:chExt cx="5868" cy="2115"/>
          </a:xfrm>
          <a:noFill/>
        </p:grpSpPr>
        <p:grpSp>
          <p:nvGrpSpPr>
            <p:cNvPr id="49" name="Group 68"/>
            <p:cNvGrpSpPr/>
            <p:nvPr/>
          </p:nvGrpSpPr>
          <p:grpSpPr bwMode="auto">
            <a:xfrm>
              <a:off x="4287" y="3703"/>
              <a:ext cx="1785" cy="855"/>
              <a:chOff x="4290" y="2940"/>
              <a:chExt cx="1785" cy="855"/>
            </a:xfrm>
            <a:grpFill/>
          </p:grpSpPr>
          <p:sp>
            <p:nvSpPr>
              <p:cNvPr id="58" name="Text Box 69"/>
              <p:cNvSpPr txBox="1">
                <a:spLocks noChangeArrowheads="1"/>
              </p:cNvSpPr>
              <p:nvPr/>
            </p:nvSpPr>
            <p:spPr bwMode="auto">
              <a:xfrm>
                <a:off x="4290" y="2940"/>
                <a:ext cx="1785" cy="85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银行</a:t>
                </a:r>
                <a:endPara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9" name="Oval 70"/>
              <p:cNvSpPr>
                <a:spLocks noChangeArrowheads="1"/>
              </p:cNvSpPr>
              <p:nvPr/>
            </p:nvSpPr>
            <p:spPr bwMode="auto">
              <a:xfrm>
                <a:off x="4455" y="294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0" name="Group 71"/>
            <p:cNvGrpSpPr/>
            <p:nvPr/>
          </p:nvGrpSpPr>
          <p:grpSpPr bwMode="auto">
            <a:xfrm>
              <a:off x="6717" y="4963"/>
              <a:ext cx="1491" cy="855"/>
              <a:chOff x="6720" y="4200"/>
              <a:chExt cx="1491" cy="855"/>
            </a:xfrm>
            <a:grpFill/>
          </p:grpSpPr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6726" y="4214"/>
                <a:ext cx="1485" cy="61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支付</a:t>
                </a:r>
                <a:r>
                  <a:rPr lang="zh-CN" altLang="en-US" b="1" dirty="0">
                    <a:latin typeface="Calibri" charset="0"/>
                    <a:ea typeface="宋体" charset="0"/>
                    <a:cs typeface="宋体" charset="0"/>
                  </a:rPr>
                  <a:t>机构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7" name="Oval 73"/>
              <p:cNvSpPr>
                <a:spLocks noChangeArrowheads="1"/>
              </p:cNvSpPr>
              <p:nvPr/>
            </p:nvSpPr>
            <p:spPr bwMode="auto">
              <a:xfrm>
                <a:off x="6720" y="420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1" name="AutoShape 74"/>
            <p:cNvCxnSpPr>
              <a:cxnSpLocks noChangeShapeType="1"/>
            </p:cNvCxnSpPr>
            <p:nvPr/>
          </p:nvCxnSpPr>
          <p:spPr bwMode="auto">
            <a:xfrm flipV="1">
              <a:off x="3597" y="4438"/>
              <a:ext cx="1035" cy="63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</a:ln>
          </p:spPr>
        </p:cxnSp>
        <p:cxnSp>
          <p:nvCxnSpPr>
            <p:cNvPr id="52" name="AutoShape 75"/>
            <p:cNvCxnSpPr>
              <a:cxnSpLocks noChangeShapeType="1"/>
            </p:cNvCxnSpPr>
            <p:nvPr/>
          </p:nvCxnSpPr>
          <p:spPr bwMode="auto">
            <a:xfrm flipH="1" flipV="1">
              <a:off x="5712" y="4438"/>
              <a:ext cx="1005" cy="78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</a:ln>
          </p:spPr>
        </p:cxnSp>
        <p:grpSp>
          <p:nvGrpSpPr>
            <p:cNvPr id="53" name="Group 76"/>
            <p:cNvGrpSpPr/>
            <p:nvPr/>
          </p:nvGrpSpPr>
          <p:grpSpPr bwMode="auto">
            <a:xfrm>
              <a:off x="2340" y="4963"/>
              <a:ext cx="1491" cy="855"/>
              <a:chOff x="6720" y="4200"/>
              <a:chExt cx="1491" cy="855"/>
            </a:xfrm>
            <a:grpFill/>
          </p:grpSpPr>
          <p:sp>
            <p:nvSpPr>
              <p:cNvPr id="54" name="Text Box 77"/>
              <p:cNvSpPr txBox="1">
                <a:spLocks noChangeArrowheads="1"/>
              </p:cNvSpPr>
              <p:nvPr/>
            </p:nvSpPr>
            <p:spPr bwMode="auto">
              <a:xfrm>
                <a:off x="6726" y="4253"/>
                <a:ext cx="1485" cy="61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 dirty="0" smtClean="0">
                    <a:latin typeface="Calibri" charset="0"/>
                    <a:ea typeface="宋体" charset="0"/>
                    <a:cs typeface="宋体" charset="0"/>
                  </a:rPr>
                  <a:t>网贷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平台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" name="Oval 78"/>
              <p:cNvSpPr>
                <a:spLocks noChangeArrowheads="1"/>
              </p:cNvSpPr>
              <p:nvPr/>
            </p:nvSpPr>
            <p:spPr bwMode="auto">
              <a:xfrm>
                <a:off x="6720" y="420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TextBox 81"/>
          <p:cNvSpPr txBox="1"/>
          <p:nvPr/>
        </p:nvSpPr>
        <p:spPr>
          <a:xfrm>
            <a:off x="4378859" y="493377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区块链</a:t>
            </a:r>
            <a:endParaRPr lang="zh-CN" altLang="en-US" b="1" dirty="0"/>
          </a:p>
        </p:txBody>
      </p:sp>
      <p:sp>
        <p:nvSpPr>
          <p:cNvPr id="71" name="TextBox 82"/>
          <p:cNvSpPr txBox="1"/>
          <p:nvPr/>
        </p:nvSpPr>
        <p:spPr>
          <a:xfrm>
            <a:off x="6179059" y="55098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公网</a:t>
            </a:r>
            <a:endParaRPr lang="zh-CN" altLang="en-US" b="1" dirty="0"/>
          </a:p>
        </p:txBody>
      </p:sp>
      <p:sp>
        <p:nvSpPr>
          <p:cNvPr id="72" name="TextBox 83"/>
          <p:cNvSpPr txBox="1"/>
          <p:nvPr/>
        </p:nvSpPr>
        <p:spPr>
          <a:xfrm>
            <a:off x="6611107" y="234148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73" name="TextBox 85"/>
          <p:cNvSpPr txBox="1"/>
          <p:nvPr/>
        </p:nvSpPr>
        <p:spPr>
          <a:xfrm>
            <a:off x="3802795" y="22694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74" name="TextBox 86"/>
          <p:cNvSpPr txBox="1"/>
          <p:nvPr/>
        </p:nvSpPr>
        <p:spPr>
          <a:xfrm>
            <a:off x="6539099" y="169341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（银行内部可有多个子系统）</a:t>
            </a:r>
            <a:endParaRPr lang="zh-CN" altLang="en-US" b="1" dirty="0"/>
          </a:p>
        </p:txBody>
      </p:sp>
      <p:sp>
        <p:nvSpPr>
          <p:cNvPr id="75" name="TextBox 87"/>
          <p:cNvSpPr txBox="1"/>
          <p:nvPr/>
        </p:nvSpPr>
        <p:spPr>
          <a:xfrm>
            <a:off x="1930587" y="35656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76" name="TextBox 88"/>
          <p:cNvSpPr txBox="1"/>
          <p:nvPr/>
        </p:nvSpPr>
        <p:spPr>
          <a:xfrm>
            <a:off x="8339299" y="349361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 bwMode="auto">
          <a:xfrm>
            <a:off x="9266257" y="1380915"/>
            <a:ext cx="269128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连连支付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697212" y="1380916"/>
            <a:ext cx="5082139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存管银行（北京</a:t>
            </a:r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光大银行）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81354" y="1380917"/>
            <a:ext cx="282317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网贷平台（招财猫）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675"/>
            <a:ext cx="12192000" cy="67588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区</a:t>
            </a:r>
            <a:r>
              <a:rPr lang="zh-CN" altLang="en-US" dirty="0" smtClean="0">
                <a:solidFill>
                  <a:srgbClr val="00B0F0"/>
                </a:solidFill>
              </a:rPr>
              <a:t>块链实现方案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54784" y="1941342"/>
            <a:ext cx="2555703" cy="9847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网贷平台系统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866270" y="1941342"/>
            <a:ext cx="1901482" cy="9847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银行存管</a:t>
            </a:r>
            <a:endParaRPr lang="en-US" altLang="zh-CN" sz="20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系统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35260" y="1941342"/>
            <a:ext cx="1903826" cy="98473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银行支付</a:t>
            </a:r>
            <a:endParaRPr lang="en-US" altLang="zh-CN" sz="20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平台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376122" y="1947414"/>
            <a:ext cx="2429096" cy="97866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支付系统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108963" y="2138292"/>
            <a:ext cx="699869" cy="281353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3052691" y="2554581"/>
            <a:ext cx="756141" cy="258958"/>
          </a:xfrm>
          <a:prstGeom prst="leftArrow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630660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入链</a:t>
            </a:r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界面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842825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392613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614161" y="1941342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5191" y="1941341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390190" y="1941341"/>
            <a:ext cx="393895" cy="98473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入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链界面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5836928" y="2152357"/>
            <a:ext cx="699869" cy="281353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左箭头 22"/>
          <p:cNvSpPr/>
          <p:nvPr/>
        </p:nvSpPr>
        <p:spPr bwMode="auto">
          <a:xfrm>
            <a:off x="5809949" y="2548841"/>
            <a:ext cx="756141" cy="258958"/>
          </a:xfrm>
          <a:prstGeom prst="leftArrow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8607669" y="2138291"/>
            <a:ext cx="699869" cy="281353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左箭头 24"/>
          <p:cNvSpPr/>
          <p:nvPr/>
        </p:nvSpPr>
        <p:spPr bwMode="auto">
          <a:xfrm>
            <a:off x="8551397" y="2548841"/>
            <a:ext cx="756141" cy="258958"/>
          </a:xfrm>
          <a:prstGeom prst="leftArrow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85784" y="3680148"/>
            <a:ext cx="2818742" cy="21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218944" y="349791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块链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31" name="圆柱形 30"/>
          <p:cNvSpPr/>
          <p:nvPr/>
        </p:nvSpPr>
        <p:spPr bwMode="auto">
          <a:xfrm>
            <a:off x="745589" y="4276582"/>
            <a:ext cx="1885071" cy="590837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贷平台节点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圆柱形 32"/>
          <p:cNvSpPr/>
          <p:nvPr/>
        </p:nvSpPr>
        <p:spPr bwMode="auto">
          <a:xfrm>
            <a:off x="5270431" y="4279757"/>
            <a:ext cx="1885071" cy="587662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存管银行节点</a:t>
            </a:r>
          </a:p>
        </p:txBody>
      </p:sp>
      <p:sp>
        <p:nvSpPr>
          <p:cNvPr id="35" name="圆柱形 34"/>
          <p:cNvSpPr/>
          <p:nvPr/>
        </p:nvSpPr>
        <p:spPr bwMode="auto">
          <a:xfrm>
            <a:off x="9682733" y="4276582"/>
            <a:ext cx="1885071" cy="590837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支付机构节点</a:t>
            </a: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3692775" y="3695904"/>
            <a:ext cx="508657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74337" y="3508648"/>
            <a:ext cx="120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块链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9266257" y="3689013"/>
            <a:ext cx="2691282" cy="68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31113" y="349663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</a:t>
            </a:r>
            <a:r>
              <a:rPr lang="zh-CN" altLang="en-US" b="1" dirty="0" smtClean="0"/>
              <a:t>块链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733562" y="2968284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26079" y="2969033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929316" y="2951351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21833" y="2966168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450969" y="2968283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43486" y="2954964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660795" y="2965419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853312" y="2952100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217614" y="2949236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410131" y="2935917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436824" y="2962555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9629341" y="2949236"/>
            <a:ext cx="0" cy="67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下箭头 58"/>
          <p:cNvSpPr/>
          <p:nvPr/>
        </p:nvSpPr>
        <p:spPr bwMode="auto">
          <a:xfrm>
            <a:off x="5958776" y="3900051"/>
            <a:ext cx="413889" cy="3682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1" name="下箭头 60"/>
          <p:cNvSpPr/>
          <p:nvPr/>
        </p:nvSpPr>
        <p:spPr bwMode="auto">
          <a:xfrm>
            <a:off x="1545503" y="3896929"/>
            <a:ext cx="413889" cy="368228"/>
          </a:xfrm>
          <a:prstGeom prst="downArrow">
            <a:avLst>
              <a:gd name="adj1" fmla="val 50000"/>
              <a:gd name="adj2" fmla="val 34718"/>
            </a:avLst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10395998" y="3896929"/>
            <a:ext cx="413889" cy="3682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3" name="左右箭头 62"/>
          <p:cNvSpPr/>
          <p:nvPr/>
        </p:nvSpPr>
        <p:spPr bwMode="auto">
          <a:xfrm>
            <a:off x="2743200" y="4347311"/>
            <a:ext cx="2433711" cy="348737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4" name="左右箭头 63"/>
          <p:cNvSpPr/>
          <p:nvPr/>
        </p:nvSpPr>
        <p:spPr bwMode="auto">
          <a:xfrm>
            <a:off x="7249022" y="4358246"/>
            <a:ext cx="2324047" cy="337802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8" name="内容占位符 2"/>
          <p:cNvSpPr txBox="1"/>
          <p:nvPr/>
        </p:nvSpPr>
        <p:spPr>
          <a:xfrm>
            <a:off x="281354" y="5244993"/>
            <a:ext cx="10945138" cy="1463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一、</a:t>
            </a:r>
            <a:r>
              <a:rPr lang="zh-CN" altLang="en-US" b="1" dirty="0" smtClean="0">
                <a:solidFill>
                  <a:srgbClr val="FF0000"/>
                </a:solidFill>
              </a:rPr>
              <a:t>不改变原有交易流程</a:t>
            </a:r>
            <a:r>
              <a:rPr lang="zh-CN" altLang="en-US" sz="2400" dirty="0" smtClean="0"/>
              <a:t>，使用切面进行入链操作，对现有系统</a:t>
            </a:r>
            <a:r>
              <a:rPr lang="zh-CN" altLang="en-US" b="1" dirty="0" smtClean="0">
                <a:solidFill>
                  <a:srgbClr val="FF0000"/>
                </a:solidFill>
              </a:rPr>
              <a:t>改动最小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二</a:t>
            </a:r>
            <a:r>
              <a:rPr lang="zh-CN" altLang="en-US" sz="2400" dirty="0"/>
              <a:t>、只将交易过程中的所有请求与响应信息入链，</a:t>
            </a:r>
            <a:r>
              <a:rPr lang="zh-CN" altLang="en-US" sz="2400" b="1" dirty="0">
                <a:solidFill>
                  <a:srgbClr val="FF0000"/>
                </a:solidFill>
              </a:rPr>
              <a:t>完整记录交易过程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三、封装简单易用的区块链操作</a:t>
            </a:r>
            <a:r>
              <a:rPr lang="en-US" altLang="zh-CN" sz="2400" dirty="0"/>
              <a:t>API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简化技术接入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/>
          </a:p>
        </p:txBody>
      </p:sp>
      <p:sp>
        <p:nvSpPr>
          <p:cNvPr id="79" name="云形标注 78"/>
          <p:cNvSpPr/>
          <p:nvPr/>
        </p:nvSpPr>
        <p:spPr bwMode="auto">
          <a:xfrm>
            <a:off x="2727990" y="820242"/>
            <a:ext cx="1872145" cy="611093"/>
          </a:xfrm>
          <a:prstGeom prst="cloudCallout">
            <a:avLst>
              <a:gd name="adj1" fmla="val -38906"/>
              <a:gd name="adj2" fmla="val 127170"/>
            </a:avLst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切面进行入链操作。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9EC7A3"/>
        </a:solidFill>
        <a:ln w="9525">
          <a:noFill/>
          <a:miter lim="800000"/>
        </a:ln>
      </a:spPr>
      <a:bodyPr lIns="0" tIns="0" rIns="0" bIns="0" anchor="ctr" anchorCtr="1"/>
      <a:lstStyle>
        <a:defPPr algn="ctr">
          <a:defRPr sz="750" dirty="0">
            <a:solidFill>
              <a:srgbClr val="FFFFFF"/>
            </a:solidFill>
            <a:latin typeface="微软雅黑" charset="0"/>
            <a:ea typeface="微软雅黑" charset="0"/>
            <a:cs typeface="微软雅黑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Kingsoft Office WPP</Application>
  <PresentationFormat>宽屏</PresentationFormat>
  <Paragraphs>433</Paragraphs>
  <Slides>33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目录</vt:lpstr>
      <vt:lpstr>网贷资金存管概述</vt:lpstr>
      <vt:lpstr>资金存管系统架构</vt:lpstr>
      <vt:lpstr>业务功能</vt:lpstr>
      <vt:lpstr>业务功能场景举例</vt:lpstr>
      <vt:lpstr>数据存储</vt:lpstr>
      <vt:lpstr>存在问题举例</vt:lpstr>
      <vt:lpstr>PowerPoint 演示文稿</vt:lpstr>
      <vt:lpstr>区块链实现方案</vt:lpstr>
      <vt:lpstr>交易流程举例-充值</vt:lpstr>
      <vt:lpstr>基于功能场景新旧处理流程对比</vt:lpstr>
      <vt:lpstr>PowerPoint 演示文稿</vt:lpstr>
      <vt:lpstr>PowerPoint 演示文稿</vt:lpstr>
      <vt:lpstr>PowerPoint 演示文稿</vt:lpstr>
      <vt:lpstr>系统功能演示</vt:lpstr>
      <vt:lpstr>系统功能演示</vt:lpstr>
      <vt:lpstr>系统功能演示</vt:lpstr>
      <vt:lpstr>系统功能演示</vt:lpstr>
      <vt:lpstr>系统功能演示</vt:lpstr>
      <vt:lpstr>系统功能演示</vt:lpstr>
      <vt:lpstr>系统功能演示</vt:lpstr>
      <vt:lpstr>PowerPoint 演示文稿</vt:lpstr>
      <vt:lpstr>PowerPoint 演示文稿</vt:lpstr>
      <vt:lpstr>系统功能演示</vt:lpstr>
      <vt:lpstr>PowerPoint 演示文稿</vt:lpstr>
      <vt:lpstr>PowerPoint 演示文稿</vt:lpstr>
      <vt:lpstr>系统功能演示</vt:lpstr>
      <vt:lpstr>PowerPoint 演示文稿</vt:lpstr>
      <vt:lpstr>PowerPoint 演示文稿</vt:lpstr>
      <vt:lpstr>PowerPoint 演示文稿</vt:lpstr>
      <vt:lpstr>未来想象，更多可能</vt:lpstr>
      <vt:lpstr>未来想象，更多可能</vt:lpstr>
      <vt:lpstr>未来想象，更多可能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存管系统&amp;区块链</dc:title>
  <dc:creator>杨炀</dc:creator>
  <cp:lastModifiedBy>vincent</cp:lastModifiedBy>
  <cp:revision>324</cp:revision>
  <cp:lastPrinted>2017-09-30T06:25:52Z</cp:lastPrinted>
  <dcterms:created xsi:type="dcterms:W3CDTF">2017-09-30T06:25:52Z</dcterms:created>
  <dcterms:modified xsi:type="dcterms:W3CDTF">2017-09-30T06:25:52Z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