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3"/>
    <p:sldId id="288" r:id="rId4"/>
    <p:sldId id="289" r:id="rId5"/>
    <p:sldId id="290" r:id="rId6"/>
    <p:sldId id="291" r:id="rId7"/>
    <p:sldId id="299" r:id="rId8"/>
    <p:sldId id="293" r:id="rId9"/>
    <p:sldId id="294" r:id="rId10"/>
    <p:sldId id="295" r:id="rId11"/>
    <p:sldId id="296" r:id="rId12"/>
    <p:sldId id="297" r:id="rId13"/>
    <p:sldId id="29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94660"/>
  </p:normalViewPr>
  <p:slideViewPr>
    <p:cSldViewPr>
      <p:cViewPr varScale="1">
        <p:scale>
          <a:sx n="63" d="100"/>
          <a:sy n="63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5B4-43F6-42C3-8228-6CAE7C6A5BA4}" type="slidenum">
              <a:rPr lang="en-US" altLang="zh-CN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D76-0AD2-4638-A292-1A267D1A092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B14D-41A4-4E38-ACE9-F5E7A4D207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80F3-01EE-477F-BC7B-D2D328503F03}" type="slidenum">
              <a:rPr lang="en-US" altLang="zh-CN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F0BA-693A-47F7-9E61-25240AA405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B90-C363-4432-83CB-85911DB47D82}" type="slidenum">
              <a:rPr lang="en-US" altLang="zh-CN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2BE-88E7-4492-9FA4-EF07F5C898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6274-6A0A-4A82-B39E-B0CFA1C4F86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AF84-546C-4331-9E33-A7AD856B00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20E6ADF-EDA4-492C-9640-77E76E378B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235889-3527-452E-88FA-2565C055F301}" type="slidenum">
              <a:rPr lang="en-US" altLang="zh-CN" smtClean="0"/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charset="2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charset="2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区块链</a:t>
            </a:r>
            <a:r>
              <a:rPr lang="x-none" altLang="zh-CN">
                <a:solidFill>
                  <a:schemeClr val="bg1"/>
                </a:solidFill>
                <a:uFillTx/>
              </a:rPr>
              <a:t>要点</a:t>
            </a:r>
            <a:endParaRPr lang="x-none" altLang="zh-CN">
              <a:solidFill>
                <a:schemeClr val="bg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一种分布重复存放的“总账本”及其技术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因为多份存放，内容就不会丢失，具有公信力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其结构环环相扣，内容一旦入账就无法修改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三大主要功能：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支付转移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记录存证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自动践约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三种主要流派和技术：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比特币 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3"/>
            <a:r>
              <a:rPr lang="en-US" altLang="zh-CN">
                <a:solidFill>
                  <a:schemeClr val="bg1"/>
                </a:solidFill>
                <a:uFillTx/>
              </a:rPr>
              <a:t>  </a:t>
            </a:r>
            <a:r>
              <a:rPr lang="zh-CN" altLang="en-US">
                <a:solidFill>
                  <a:schemeClr val="bg1"/>
                </a:solidFill>
                <a:uFillTx/>
              </a:rPr>
              <a:t>只有支付转移功能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以太坊</a:t>
            </a:r>
            <a:r>
              <a:rPr lang="en-US" altLang="zh-CN">
                <a:solidFill>
                  <a:schemeClr val="bg1"/>
                </a:solidFill>
                <a:uFillTx/>
              </a:rPr>
              <a:t> </a:t>
            </a:r>
            <a:endParaRPr lang="en-US" altLang="zh-CN">
              <a:solidFill>
                <a:schemeClr val="bg1"/>
              </a:solidFill>
              <a:uFillTx/>
            </a:endParaRPr>
          </a:p>
          <a:p>
            <a:pPr lvl="3"/>
            <a:r>
              <a:rPr lang="zh-CN" altLang="en-US">
                <a:solidFill>
                  <a:schemeClr val="bg1"/>
                </a:solidFill>
                <a:uFillTx/>
              </a:rPr>
              <a:t>  为三大功能提供基础支持，可塑性强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超级账本</a:t>
            </a:r>
            <a:r>
              <a:rPr lang="en-US" altLang="zh-CN">
                <a:solidFill>
                  <a:schemeClr val="bg1"/>
                </a:solidFill>
                <a:uFillTx/>
              </a:rPr>
              <a:t> </a:t>
            </a:r>
            <a:endParaRPr lang="en-US" altLang="zh-CN">
              <a:solidFill>
                <a:schemeClr val="bg1"/>
              </a:solidFill>
              <a:uFillTx/>
            </a:endParaRPr>
          </a:p>
          <a:p>
            <a:pPr lvl="3"/>
            <a:r>
              <a:rPr lang="en-US" altLang="zh-CN">
                <a:solidFill>
                  <a:schemeClr val="bg1"/>
                </a:solidFill>
                <a:uFillTx/>
              </a:rPr>
              <a:t>  </a:t>
            </a:r>
            <a:r>
              <a:rPr lang="zh-CN" altLang="en-US">
                <a:solidFill>
                  <a:schemeClr val="bg1"/>
                </a:solidFill>
                <a:uFillTx/>
              </a:rPr>
              <a:t>也支持三大功能，并适合企业应用，但可塑性没有以太坊好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1-1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中长期目标与设想</a:t>
            </a:r>
            <a:br>
              <a:rPr lang="zh-CN" altLang="zh-CN">
                <a:solidFill>
                  <a:schemeClr val="bg1"/>
                </a:solidFill>
                <a:uFillTx/>
              </a:rPr>
            </a:br>
            <a:endParaRPr lang="zh-CN" altLang="zh-CN">
              <a:solidFill>
                <a:schemeClr val="bg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区块链的功能和作用当然不止刚才汇报的这些，但我们不是为区块链而区块链，而是用区块链来解决实际存在的问题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本项目先在北京银行和相关平台上线，逐步推广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再物色并说服其中的一个</a:t>
            </a:r>
            <a:r>
              <a:rPr lang="en-US" altLang="zh-CN">
                <a:solidFill>
                  <a:schemeClr val="bg1"/>
                </a:solidFill>
                <a:uFillTx/>
              </a:rPr>
              <a:t>P2P</a:t>
            </a:r>
            <a:r>
              <a:rPr lang="zh-CN" altLang="en-US">
                <a:solidFill>
                  <a:schemeClr val="bg1"/>
                </a:solidFill>
                <a:uFillTx/>
              </a:rPr>
              <a:t>平台，把区块链应用扩展到最终用户，开发手机</a:t>
            </a:r>
            <a:r>
              <a:rPr lang="en-US" altLang="zh-CN">
                <a:solidFill>
                  <a:schemeClr val="bg1"/>
                </a:solidFill>
                <a:uFillTx/>
              </a:rPr>
              <a:t>APP</a:t>
            </a:r>
            <a:r>
              <a:rPr lang="zh-CN" altLang="en-US">
                <a:solidFill>
                  <a:schemeClr val="bg1"/>
                </a:solidFill>
                <a:uFillTx/>
              </a:rPr>
              <a:t>和平台服务，使区块链应用接上地气，形成十万以上的用户群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然后回头再攻银行，在区块链上实现小额支付（如贷款利息）</a:t>
            </a:r>
            <a:r>
              <a:rPr lang="x-none" altLang="zh-CN">
                <a:solidFill>
                  <a:schemeClr val="bg1"/>
                </a:solidFill>
                <a:uFillTx/>
              </a:rPr>
              <a:t>，</a:t>
            </a:r>
            <a:r>
              <a:rPr lang="zh-CN" altLang="en-US">
                <a:solidFill>
                  <a:schemeClr val="bg1"/>
                </a:solidFill>
                <a:uFillTx/>
              </a:rPr>
              <a:t>逐步扩大成果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密切配合公司发展战略</a:t>
            </a:r>
            <a:r>
              <a:rPr lang="zh-CN" altLang="en-US">
                <a:solidFill>
                  <a:schemeClr val="bg1"/>
                </a:solidFill>
                <a:uFillTx/>
              </a:rPr>
              <a:t>，</a:t>
            </a:r>
            <a:r>
              <a:rPr lang="x-none" altLang="zh-CN">
                <a:solidFill>
                  <a:schemeClr val="bg1"/>
                </a:solidFill>
                <a:uFillTx/>
              </a:rPr>
              <a:t>抓取其他机会，如有贝业务的应用。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不排斥与外部合作，但要坚持自主可控，以我为主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x-none" altLang="zh-CN">
                <a:solidFill>
                  <a:schemeClr val="bg1"/>
                </a:solidFill>
                <a:uFillTx/>
              </a:rPr>
              <a:t>尽早策划</a:t>
            </a:r>
            <a:r>
              <a:rPr lang="zh-CN" altLang="en-US">
                <a:solidFill>
                  <a:schemeClr val="bg1"/>
                </a:solidFill>
                <a:uFillTx/>
              </a:rPr>
              <a:t>区块链在跨境支付方面的应用，研究在境外设立</a:t>
            </a:r>
            <a:r>
              <a:rPr lang="x-none" altLang="zh-CN">
                <a:solidFill>
                  <a:schemeClr val="bg1"/>
                </a:solidFill>
                <a:uFillTx/>
              </a:rPr>
              <a:t>多币种</a:t>
            </a:r>
            <a:r>
              <a:rPr lang="zh-CN" altLang="en-US">
                <a:solidFill>
                  <a:schemeClr val="bg1"/>
                </a:solidFill>
                <a:uFillTx/>
              </a:rPr>
              <a:t>支付</a:t>
            </a:r>
            <a:r>
              <a:rPr lang="x-none" altLang="zh-CN">
                <a:solidFill>
                  <a:schemeClr val="bg1"/>
                </a:solidFill>
                <a:uFillTx/>
              </a:rPr>
              <a:t>平台</a:t>
            </a:r>
            <a:r>
              <a:rPr lang="zh-CN" altLang="en-US">
                <a:solidFill>
                  <a:schemeClr val="bg1"/>
                </a:solidFill>
                <a:uFillTx/>
              </a:rPr>
              <a:t>与</a:t>
            </a:r>
            <a:r>
              <a:rPr lang="x-none" altLang="zh-CN">
                <a:solidFill>
                  <a:schemeClr val="bg1"/>
                </a:solidFill>
                <a:uFillTx/>
              </a:rPr>
              <a:t>境内</a:t>
            </a:r>
            <a:r>
              <a:rPr lang="zh-CN" altLang="en-US">
                <a:solidFill>
                  <a:schemeClr val="bg1"/>
                </a:solidFill>
                <a:uFillTx/>
              </a:rPr>
              <a:t>人民币</a:t>
            </a:r>
            <a:r>
              <a:rPr lang="x-none" altLang="zh-CN">
                <a:solidFill>
                  <a:schemeClr val="bg1"/>
                </a:solidFill>
                <a:uFillTx/>
              </a:rPr>
              <a:t>支付平台的监管</a:t>
            </a:r>
            <a:r>
              <a:rPr lang="zh-CN" altLang="en-US">
                <a:solidFill>
                  <a:schemeClr val="bg1"/>
                </a:solidFill>
                <a:uFillTx/>
              </a:rPr>
              <a:t>对接方案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endParaRPr lang="zh-CN" altLang="en-US">
              <a:solidFill>
                <a:schemeClr val="bg1"/>
              </a:solidFill>
              <a:uFillTx/>
            </a:endParaRPr>
          </a:p>
          <a:p>
            <a:endParaRPr lang="en-US" altLang="zh-CN"/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1-10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胡老师总结发言：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1-11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感谢领导与同仁们的支持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1-12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区块链的三种形态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公共链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面向公众，入链无需经过批准，不加管理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必须上公网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联盟链 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面向联盟成员，入链须经批准，有管理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必须上公网或</a:t>
            </a:r>
            <a:r>
              <a:rPr lang="en-US" altLang="zh-CN">
                <a:solidFill>
                  <a:schemeClr val="bg1"/>
                </a:solidFill>
                <a:uFillTx/>
              </a:rPr>
              <a:t>VPN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私有链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面向同一企业或同一集团内部，有严密管理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企业内网，或上公网或</a:t>
            </a:r>
            <a:r>
              <a:rPr lang="en-US" altLang="zh-CN">
                <a:solidFill>
                  <a:schemeClr val="bg1"/>
                </a:solidFill>
                <a:uFillTx/>
              </a:rPr>
              <a:t>VPN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1-2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>
                <a:solidFill>
                  <a:schemeClr val="bg1"/>
                </a:solidFill>
                <a:uFillTx/>
              </a:rPr>
              <a:t>三个重要要求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olidFill>
                  <a:schemeClr val="bg1"/>
                </a:solidFill>
                <a:uFillTx/>
              </a:rPr>
              <a:t>真实性 </a:t>
            </a:r>
            <a:r>
              <a:rPr lang="en-US" altLang="zh-CN">
                <a:solidFill>
                  <a:schemeClr val="bg1"/>
                </a:solidFill>
                <a:uFillTx/>
              </a:rPr>
              <a:t>– </a:t>
            </a:r>
            <a:r>
              <a:rPr lang="zh-CN" altLang="zh-CN">
                <a:solidFill>
                  <a:schemeClr val="bg1"/>
                </a:solidFill>
                <a:uFillTx/>
              </a:rPr>
              <a:t>来源的真实性</a:t>
            </a:r>
            <a:endParaRPr lang="zh-CN" altLang="zh-CN">
              <a:solidFill>
                <a:schemeClr val="bg1"/>
              </a:solidFill>
              <a:uFillTx/>
            </a:endParaRPr>
          </a:p>
          <a:p>
            <a:pPr lvl="1"/>
            <a:r>
              <a:rPr lang="zh-CN" altLang="zh-CN">
                <a:solidFill>
                  <a:schemeClr val="bg1"/>
                </a:solidFill>
                <a:uFillTx/>
              </a:rPr>
              <a:t>靠</a:t>
            </a:r>
            <a:r>
              <a:rPr lang="zh-CN" altLang="en-US">
                <a:solidFill>
                  <a:schemeClr val="bg1"/>
                </a:solidFill>
                <a:uFillTx/>
              </a:rPr>
              <a:t>发送者</a:t>
            </a:r>
            <a:r>
              <a:rPr lang="zh-CN" altLang="zh-CN">
                <a:solidFill>
                  <a:schemeClr val="bg1"/>
                </a:solidFill>
                <a:uFillTx/>
              </a:rPr>
              <a:t>签名解决</a:t>
            </a:r>
            <a:endParaRPr lang="zh-CN" altLang="zh-CN">
              <a:solidFill>
                <a:schemeClr val="bg1"/>
              </a:solidFill>
              <a:uFillTx/>
            </a:endParaRPr>
          </a:p>
          <a:p>
            <a:r>
              <a:rPr lang="zh-CN" altLang="zh-CN">
                <a:solidFill>
                  <a:schemeClr val="bg1"/>
                </a:solidFill>
                <a:uFillTx/>
              </a:rPr>
              <a:t>私密性</a:t>
            </a:r>
            <a:r>
              <a:rPr lang="en-US" altLang="zh-CN">
                <a:solidFill>
                  <a:schemeClr val="bg1"/>
                </a:solidFill>
                <a:uFillTx/>
              </a:rPr>
              <a:t> –</a:t>
            </a:r>
            <a:r>
              <a:rPr lang="zh-CN" altLang="zh-CN">
                <a:solidFill>
                  <a:schemeClr val="bg1"/>
                </a:solidFill>
                <a:uFillTx/>
              </a:rPr>
              <a:t>身份</a:t>
            </a:r>
            <a:r>
              <a:rPr lang="zh-CN" altLang="en-US">
                <a:solidFill>
                  <a:schemeClr val="bg1"/>
                </a:solidFill>
                <a:uFillTx/>
              </a:rPr>
              <a:t>和内容的</a:t>
            </a:r>
            <a:r>
              <a:rPr lang="zh-CN" altLang="zh-CN">
                <a:solidFill>
                  <a:schemeClr val="bg1"/>
                </a:solidFill>
                <a:uFillTx/>
              </a:rPr>
              <a:t>私密性</a:t>
            </a:r>
            <a:endParaRPr lang="zh-CN" altLang="zh-CN">
              <a:solidFill>
                <a:schemeClr val="bg1"/>
              </a:solidFill>
              <a:uFillTx/>
            </a:endParaRPr>
          </a:p>
          <a:p>
            <a:pPr lvl="1"/>
            <a:r>
              <a:rPr lang="zh-CN" altLang="zh-CN">
                <a:solidFill>
                  <a:schemeClr val="bg1"/>
                </a:solidFill>
                <a:uFillTx/>
              </a:rPr>
              <a:t>身份的私密性</a:t>
            </a:r>
            <a:r>
              <a:rPr lang="en-US" altLang="zh-CN">
                <a:solidFill>
                  <a:schemeClr val="bg1"/>
                </a:solidFill>
                <a:uFillTx/>
              </a:rPr>
              <a:t>-</a:t>
            </a:r>
            <a:r>
              <a:rPr lang="zh-CN" altLang="en-US">
                <a:solidFill>
                  <a:schemeClr val="bg1"/>
                </a:solidFill>
                <a:uFillTx/>
              </a:rPr>
              <a:t>匿名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内容的</a:t>
            </a:r>
            <a:r>
              <a:rPr lang="zh-CN" altLang="zh-CN">
                <a:solidFill>
                  <a:schemeClr val="bg1"/>
                </a:solidFill>
                <a:uFillTx/>
              </a:rPr>
              <a:t>私密性</a:t>
            </a:r>
            <a:r>
              <a:rPr lang="en-US" altLang="zh-CN">
                <a:solidFill>
                  <a:schemeClr val="bg1"/>
                </a:solidFill>
                <a:uFillTx/>
              </a:rPr>
              <a:t>-</a:t>
            </a:r>
            <a:r>
              <a:rPr lang="zh-CN" altLang="en-US">
                <a:solidFill>
                  <a:schemeClr val="bg1"/>
                </a:solidFill>
                <a:uFillTx/>
              </a:rPr>
              <a:t>加密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这个问题对公共链和联盟链尤为重要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可监管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通过加密方案解决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1-3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方针和策略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公司领导和我们从一开始就有共识，要重视国情和政策风险，不搞代币和 </a:t>
            </a:r>
            <a:r>
              <a:rPr lang="en-US" altLang="zh-CN">
                <a:solidFill>
                  <a:schemeClr val="bg1"/>
                </a:solidFill>
                <a:uFillTx/>
              </a:rPr>
              <a:t>ICO</a:t>
            </a:r>
            <a:r>
              <a:rPr lang="zh-CN" altLang="en-US">
                <a:solidFill>
                  <a:schemeClr val="bg1"/>
                </a:solidFill>
                <a:uFillTx/>
              </a:rPr>
              <a:t>，而专注于区块链技术本身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结合连连自身的业务，聚焦联盟链的企业应用，特别是金融业应用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先以存证为切入点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把基础放在以太网，吸收其它流派的优点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深入源代码，让开源项目真正为我所用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坚持自主可控，以我为主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1-4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区块链在银行存管系统中的应用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900">
                <a:solidFill>
                  <a:schemeClr val="bg1"/>
                </a:solidFill>
                <a:uFillTx/>
              </a:rPr>
              <a:t>北京银行存管系统</a:t>
            </a:r>
            <a:endParaRPr lang="zh-CN" altLang="en-US" sz="2900">
              <a:solidFill>
                <a:schemeClr val="bg1"/>
              </a:solidFill>
              <a:uFillTx/>
            </a:endParaRPr>
          </a:p>
          <a:p>
            <a:r>
              <a:rPr lang="zh-CN" altLang="en-US" sz="2900">
                <a:solidFill>
                  <a:schemeClr val="bg1"/>
                </a:solidFill>
                <a:uFillTx/>
              </a:rPr>
              <a:t>区块链在存管系统中的应用 </a:t>
            </a:r>
            <a:r>
              <a:rPr lang="en-US" altLang="zh-CN" sz="2900">
                <a:solidFill>
                  <a:schemeClr val="bg1"/>
                </a:solidFill>
                <a:uFillTx/>
              </a:rPr>
              <a:t>vs </a:t>
            </a:r>
            <a:r>
              <a:rPr lang="zh-CN" altLang="en-US" sz="2900">
                <a:solidFill>
                  <a:schemeClr val="bg1"/>
                </a:solidFill>
                <a:uFillTx/>
              </a:rPr>
              <a:t>基于区块链的存管系统</a:t>
            </a:r>
            <a:endParaRPr lang="zh-CN" altLang="en-US" sz="2900">
              <a:solidFill>
                <a:schemeClr val="bg1"/>
              </a:solidFill>
              <a:uFillTx/>
            </a:endParaRPr>
          </a:p>
          <a:p>
            <a:r>
              <a:rPr lang="zh-CN" altLang="en-US" sz="2900">
                <a:solidFill>
                  <a:schemeClr val="bg1"/>
                </a:solidFill>
                <a:uFillTx/>
              </a:rPr>
              <a:t>快速切入，步步为营</a:t>
            </a:r>
            <a:r>
              <a:rPr lang="x-none" altLang="zh-CN" sz="2900">
                <a:solidFill>
                  <a:schemeClr val="bg1"/>
                </a:solidFill>
                <a:uFillTx/>
              </a:rPr>
              <a:t>；攻其一点，再及其余</a:t>
            </a:r>
            <a:endParaRPr lang="x-none" altLang="zh-CN" sz="2900">
              <a:solidFill>
                <a:schemeClr val="bg1"/>
              </a:solidFill>
              <a:uFillTx/>
            </a:endParaRPr>
          </a:p>
          <a:p>
            <a:r>
              <a:rPr lang="zh-CN" altLang="en-US" sz="2900">
                <a:solidFill>
                  <a:schemeClr val="bg1"/>
                </a:solidFill>
                <a:uFillTx/>
              </a:rPr>
              <a:t>作为对现有存管系统的补充，优化其查询和对账机制，改善用户体验</a:t>
            </a:r>
            <a:endParaRPr lang="zh-CN" altLang="en-US" sz="2900">
              <a:solidFill>
                <a:schemeClr val="bg1"/>
              </a:solidFill>
              <a:uFillTx/>
            </a:endParaRPr>
          </a:p>
          <a:p>
            <a:r>
              <a:rPr lang="zh-CN" altLang="en-US" sz="2900">
                <a:solidFill>
                  <a:schemeClr val="bg1"/>
                </a:solidFill>
                <a:uFillTx/>
              </a:rPr>
              <a:t>区块链的采用也自然解决了异地备份的问题</a:t>
            </a:r>
            <a:endParaRPr lang="zh-CN" altLang="en-US" sz="2900">
              <a:solidFill>
                <a:schemeClr val="bg1"/>
              </a:solidFill>
              <a:uFillTx/>
            </a:endParaRPr>
          </a:p>
          <a:p>
            <a:r>
              <a:rPr lang="zh-CN" altLang="en-US" sz="2900">
                <a:solidFill>
                  <a:schemeClr val="bg1"/>
                </a:solidFill>
                <a:uFillTx/>
              </a:rPr>
              <a:t>拟于年底前完成，</a:t>
            </a:r>
            <a:r>
              <a:rPr lang="x-none" altLang="zh-CN" sz="2900">
                <a:solidFill>
                  <a:schemeClr val="bg1"/>
                </a:solidFill>
                <a:uFillTx/>
              </a:rPr>
              <a:t>力争</a:t>
            </a:r>
            <a:r>
              <a:rPr lang="zh-CN" altLang="en-US" sz="2900">
                <a:solidFill>
                  <a:schemeClr val="bg1"/>
                </a:solidFill>
                <a:uFillTx/>
              </a:rPr>
              <a:t>春节后上线</a:t>
            </a:r>
            <a:endParaRPr lang="zh-CN" altLang="en-US" sz="2900">
              <a:solidFill>
                <a:schemeClr val="bg1"/>
              </a:solidFill>
              <a:uFillTx/>
            </a:endParaRPr>
          </a:p>
          <a:p>
            <a:endParaRPr lang="zh-CN" altLang="en-US" sz="2900">
              <a:solidFill>
                <a:schemeClr val="bg1"/>
              </a:solidFill>
              <a:uFillTx/>
            </a:endParaRPr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1-5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结构示意图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0" y="1412776"/>
            <a:ext cx="7920880" cy="51125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bg1"/>
              </a:solidFill>
              <a:uFillTx/>
            </a:endParaRPr>
          </a:p>
        </p:txBody>
      </p:sp>
      <p:grpSp>
        <p:nvGrpSpPr>
          <p:cNvPr id="1076" name="Group 52"/>
          <p:cNvGrpSpPr/>
          <p:nvPr/>
        </p:nvGrpSpPr>
        <p:grpSpPr bwMode="auto">
          <a:xfrm>
            <a:off x="828002" y="1751013"/>
            <a:ext cx="7488414" cy="4537463"/>
            <a:chOff x="1312" y="3703"/>
            <a:chExt cx="8258" cy="4136"/>
          </a:xfrm>
        </p:grpSpPr>
        <p:sp>
          <p:nvSpPr>
            <p:cNvPr id="1077" name="Oval 53"/>
            <p:cNvSpPr>
              <a:spLocks noChangeArrowheads="1"/>
            </p:cNvSpPr>
            <p:nvPr/>
          </p:nvSpPr>
          <p:spPr bwMode="auto">
            <a:xfrm>
              <a:off x="1312" y="5889"/>
              <a:ext cx="8070" cy="195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78" name="Group 54"/>
            <p:cNvGrpSpPr/>
            <p:nvPr/>
          </p:nvGrpSpPr>
          <p:grpSpPr bwMode="auto">
            <a:xfrm>
              <a:off x="1332" y="3703"/>
              <a:ext cx="8238" cy="3661"/>
              <a:chOff x="1332" y="3703"/>
              <a:chExt cx="8238" cy="3661"/>
            </a:xfrm>
          </p:grpSpPr>
          <p:grpSp>
            <p:nvGrpSpPr>
              <p:cNvPr id="1079" name="Group 55"/>
              <p:cNvGrpSpPr/>
              <p:nvPr/>
            </p:nvGrpSpPr>
            <p:grpSpPr bwMode="auto">
              <a:xfrm>
                <a:off x="2892" y="4558"/>
                <a:ext cx="4763" cy="1890"/>
                <a:chOff x="2892" y="4558"/>
                <a:chExt cx="4763" cy="1890"/>
              </a:xfrm>
            </p:grpSpPr>
            <p:sp>
              <p:nvSpPr>
                <p:cNvPr id="1080" name="AutoShape 56"/>
                <p:cNvSpPr>
                  <a:spLocks noChangeArrowheads="1"/>
                </p:cNvSpPr>
                <p:nvPr/>
              </p:nvSpPr>
              <p:spPr bwMode="auto">
                <a:xfrm>
                  <a:off x="2892" y="5818"/>
                  <a:ext cx="278" cy="630"/>
                </a:xfrm>
                <a:prstGeom prst="upDownArrow">
                  <a:avLst>
                    <a:gd name="adj1" fmla="val 50000"/>
                    <a:gd name="adj2" fmla="val 45324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1" name="AutoShape 57"/>
                <p:cNvSpPr>
                  <a:spLocks noChangeArrowheads="1"/>
                </p:cNvSpPr>
                <p:nvPr/>
              </p:nvSpPr>
              <p:spPr bwMode="auto">
                <a:xfrm>
                  <a:off x="5067" y="4558"/>
                  <a:ext cx="278" cy="1785"/>
                </a:xfrm>
                <a:prstGeom prst="upDownArrow">
                  <a:avLst>
                    <a:gd name="adj1" fmla="val 50000"/>
                    <a:gd name="adj2" fmla="val 12841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AutoShape 58"/>
                <p:cNvSpPr>
                  <a:spLocks noChangeArrowheads="1"/>
                </p:cNvSpPr>
                <p:nvPr/>
              </p:nvSpPr>
              <p:spPr bwMode="auto">
                <a:xfrm>
                  <a:off x="7377" y="5818"/>
                  <a:ext cx="278" cy="630"/>
                </a:xfrm>
                <a:prstGeom prst="upDownArrow">
                  <a:avLst>
                    <a:gd name="adj1" fmla="val 50000"/>
                    <a:gd name="adj2" fmla="val 45324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3" name="Group 59"/>
              <p:cNvGrpSpPr/>
              <p:nvPr/>
            </p:nvGrpSpPr>
            <p:grpSpPr bwMode="auto">
              <a:xfrm>
                <a:off x="1332" y="6343"/>
                <a:ext cx="8238" cy="1021"/>
                <a:chOff x="1332" y="6343"/>
                <a:chExt cx="8238" cy="1021"/>
              </a:xfrm>
            </p:grpSpPr>
            <p:sp>
              <p:nvSpPr>
                <p:cNvPr id="1084" name="AutoShape 60"/>
                <p:cNvSpPr>
                  <a:spLocks noChangeArrowheads="1"/>
                </p:cNvSpPr>
                <p:nvPr/>
              </p:nvSpPr>
              <p:spPr bwMode="auto">
                <a:xfrm>
                  <a:off x="2607" y="6448"/>
                  <a:ext cx="795" cy="465"/>
                </a:xfrm>
                <a:prstGeom prst="flowChartMagneticDisk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AutoShape 61"/>
                <p:cNvSpPr>
                  <a:spLocks noChangeArrowheads="1"/>
                </p:cNvSpPr>
                <p:nvPr/>
              </p:nvSpPr>
              <p:spPr bwMode="auto">
                <a:xfrm>
                  <a:off x="4827" y="6343"/>
                  <a:ext cx="795" cy="465"/>
                </a:xfrm>
                <a:prstGeom prst="flowChartMagneticDisk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AutoShape 62"/>
                <p:cNvSpPr>
                  <a:spLocks noChangeArrowheads="1"/>
                </p:cNvSpPr>
                <p:nvPr/>
              </p:nvSpPr>
              <p:spPr bwMode="auto">
                <a:xfrm>
                  <a:off x="7137" y="6448"/>
                  <a:ext cx="795" cy="465"/>
                </a:xfrm>
                <a:prstGeom prst="flowChartMagneticDisk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cxnSp>
              <p:nvCxnSpPr>
                <p:cNvPr id="1087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1332" y="7363"/>
                  <a:ext cx="8238" cy="1"/>
                </a:xfrm>
                <a:prstGeom prst="straightConnector1">
                  <a:avLst/>
                </a:prstGeom>
                <a:noFill/>
                <a:ln w="5080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1088" name="AutoShape 64"/>
                <p:cNvCxnSpPr>
                  <a:cxnSpLocks noChangeShapeType="1"/>
                </p:cNvCxnSpPr>
                <p:nvPr/>
              </p:nvCxnSpPr>
              <p:spPr bwMode="auto">
                <a:xfrm>
                  <a:off x="3027" y="6913"/>
                  <a:ext cx="15" cy="450"/>
                </a:xfrm>
                <a:prstGeom prst="straightConnector1">
                  <a:avLst/>
                </a:prstGeom>
                <a:noFill/>
                <a:ln w="5080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1089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7527" y="6913"/>
                  <a:ext cx="15" cy="450"/>
                </a:xfrm>
                <a:prstGeom prst="straightConnector1">
                  <a:avLst/>
                </a:prstGeom>
                <a:noFill/>
                <a:ln w="5080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1090" name="AutoShape 66"/>
                <p:cNvCxnSpPr>
                  <a:cxnSpLocks noChangeShapeType="1"/>
                </p:cNvCxnSpPr>
                <p:nvPr/>
              </p:nvCxnSpPr>
              <p:spPr bwMode="auto">
                <a:xfrm>
                  <a:off x="5247" y="6808"/>
                  <a:ext cx="15" cy="555"/>
                </a:xfrm>
                <a:prstGeom prst="straightConnector1">
                  <a:avLst/>
                </a:prstGeom>
                <a:noFill/>
                <a:ln w="50800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1091" name="Group 67"/>
              <p:cNvGrpSpPr/>
              <p:nvPr/>
            </p:nvGrpSpPr>
            <p:grpSpPr bwMode="auto">
              <a:xfrm>
                <a:off x="2250" y="3703"/>
                <a:ext cx="5937" cy="2115"/>
                <a:chOff x="2250" y="3703"/>
                <a:chExt cx="5937" cy="2115"/>
              </a:xfrm>
            </p:grpSpPr>
            <p:grpSp>
              <p:nvGrpSpPr>
                <p:cNvPr id="1092" name="Group 68"/>
                <p:cNvGrpSpPr/>
                <p:nvPr/>
              </p:nvGrpSpPr>
              <p:grpSpPr bwMode="auto">
                <a:xfrm>
                  <a:off x="4287" y="3703"/>
                  <a:ext cx="1785" cy="855"/>
                  <a:chOff x="4290" y="2940"/>
                  <a:chExt cx="1785" cy="855"/>
                </a:xfrm>
              </p:grpSpPr>
              <p:sp>
                <p:nvSpPr>
                  <p:cNvPr id="109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0" y="2940"/>
                    <a:ext cx="1785" cy="8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en-US" altLang="zh-CN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charset="-122"/>
                      <a:cs typeface="宋体" charset="-122"/>
                    </a:endParaRP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银行</a:t>
                    </a:r>
                    <a:endParaRPr kumimoji="0" lang="en-US" altLang="zh-CN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charset="-122"/>
                      <a:cs typeface="宋体" charset="-122"/>
                    </a:endParaRPr>
                  </a:p>
                </p:txBody>
              </p:sp>
              <p:sp>
                <p:nvSpPr>
                  <p:cNvPr id="1094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940"/>
                    <a:ext cx="1470" cy="85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95" name="Group 71"/>
                <p:cNvGrpSpPr/>
                <p:nvPr/>
              </p:nvGrpSpPr>
              <p:grpSpPr bwMode="auto">
                <a:xfrm>
                  <a:off x="6627" y="4963"/>
                  <a:ext cx="1560" cy="855"/>
                  <a:chOff x="6630" y="4200"/>
                  <a:chExt cx="1560" cy="855"/>
                </a:xfrm>
              </p:grpSpPr>
              <p:sp>
                <p:nvSpPr>
                  <p:cNvPr id="1096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0" y="4305"/>
                    <a:ext cx="1485" cy="6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第三方</a:t>
                    </a:r>
                    <a:endParaRPr kumimoji="0" lang="en-US" altLang="zh-CN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charset="-122"/>
                      <a:cs typeface="宋体" charset="-122"/>
                    </a:endParaRP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支付平台</a:t>
                    </a:r>
                    <a:endParaRPr kumimoji="0" 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  <a:cs typeface="宋体" charset="-122"/>
                    </a:endParaRPr>
                  </a:p>
                </p:txBody>
              </p:sp>
              <p:sp>
                <p:nvSpPr>
                  <p:cNvPr id="1097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6720" y="4200"/>
                    <a:ext cx="1470" cy="85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cxnSp>
              <p:nvCxnSpPr>
                <p:cNvPr id="1098" name="AutoShape 74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97" y="4438"/>
                  <a:ext cx="1035" cy="63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</p:cxnSp>
            <p:cxnSp>
              <p:nvCxnSpPr>
                <p:cNvPr id="1099" name="AutoShape 7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712" y="4438"/>
                  <a:ext cx="1005" cy="78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</p:cxnSp>
            <p:grpSp>
              <p:nvGrpSpPr>
                <p:cNvPr id="1100" name="Group 76"/>
                <p:cNvGrpSpPr/>
                <p:nvPr/>
              </p:nvGrpSpPr>
              <p:grpSpPr bwMode="auto">
                <a:xfrm>
                  <a:off x="2250" y="4963"/>
                  <a:ext cx="1560" cy="855"/>
                  <a:chOff x="6630" y="4200"/>
                  <a:chExt cx="1560" cy="855"/>
                </a:xfrm>
              </p:grpSpPr>
              <p:sp>
                <p:nvSpPr>
                  <p:cNvPr id="1101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0" y="4305"/>
                    <a:ext cx="1485" cy="6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en-US" altLang="zh-CN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charset="-122"/>
                      <a:cs typeface="宋体" charset="-122"/>
                    </a:endParaRP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P2P</a:t>
                    </a:r>
                    <a:r>
                      <a: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平台</a:t>
                    </a:r>
                    <a:endPara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  <a:cs typeface="宋体" charset="-122"/>
                    </a:endParaRPr>
                  </a:p>
                </p:txBody>
              </p: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6720" y="4200"/>
                    <a:ext cx="1470" cy="85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82" name="TextBox 81"/>
          <p:cNvSpPr txBox="1"/>
          <p:nvPr/>
        </p:nvSpPr>
        <p:spPr>
          <a:xfrm>
            <a:off x="2915816" y="52292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区块链</a:t>
            </a:r>
            <a:endParaRPr lang="zh-CN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716016" y="58052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公网</a:t>
            </a:r>
            <a:endParaRPr lang="zh-CN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48064" y="26369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076056" y="19888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（银行内部可有多个子系统）</a:t>
            </a:r>
            <a:endParaRPr lang="zh-CN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7544" y="38610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876256" y="37890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1-6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区块链作用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步步有记录，事事可追溯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第一步先解决银行与平台之间的问题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“总账本”相当于流水账，所记录的是业务中的每一个事务和动作，而不是</a:t>
            </a:r>
            <a:r>
              <a:rPr lang="x-none" altLang="zh-CN">
                <a:solidFill>
                  <a:schemeClr val="bg1"/>
                </a:solidFill>
                <a:uFillTx/>
              </a:rPr>
              <a:t>事务和动作的结果，如</a:t>
            </a:r>
            <a:r>
              <a:rPr lang="zh-CN" altLang="en-US">
                <a:solidFill>
                  <a:schemeClr val="bg1"/>
                </a:solidFill>
                <a:uFillTx/>
              </a:rPr>
              <a:t>账面余额；但是后者可以通过软件从前者归纳出来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查询和对账基本可在本地完成，降低工作量和人员</a:t>
            </a:r>
            <a:r>
              <a:rPr lang="x-none" altLang="zh-CN">
                <a:solidFill>
                  <a:schemeClr val="bg1"/>
                </a:solidFill>
                <a:uFillTx/>
              </a:rPr>
              <a:t>成本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便于分析交易双方不一致的原因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自动解决异地备份的问题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为进一步扩展区块链的应用打下基础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1-7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项目的实施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>
                <a:solidFill>
                  <a:schemeClr val="bg1"/>
                </a:solidFill>
                <a:uFillTx/>
              </a:rPr>
              <a:t>分为应用与系统两层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应用层由移动事业部实施，由刘帅和杜金龙负责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系统层由研究院区块链团队实施，由胡老师负责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项目进展由每周联合例会协调，由胡老师统一管理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与已交付使用的存管系统产品采用同一测试平台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今天是中期汇报，性质上属于</a:t>
            </a:r>
            <a:r>
              <a:rPr lang="en-US" altLang="zh-CN" sz="2600">
                <a:solidFill>
                  <a:schemeClr val="bg1"/>
                </a:solidFill>
                <a:uFillTx/>
              </a:rPr>
              <a:t>POC</a:t>
            </a:r>
            <a:r>
              <a:rPr lang="zh-CN" altLang="en-US" sz="2600">
                <a:solidFill>
                  <a:schemeClr val="bg1"/>
                </a:solidFill>
                <a:uFillTx/>
              </a:rPr>
              <a:t>，即概念验证和快速成形，第四季度将不断迭代优化</a:t>
            </a:r>
            <a:endParaRPr lang="zh-CN" altLang="en-US" sz="2600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1-8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今天的演示汇报内容</a:t>
            </a:r>
            <a:br>
              <a:rPr lang="zh-CN" altLang="zh-CN">
                <a:solidFill>
                  <a:schemeClr val="bg1"/>
                </a:solidFill>
                <a:uFillTx/>
              </a:rPr>
            </a:br>
            <a:endParaRPr lang="zh-CN" altLang="zh-CN">
              <a:solidFill>
                <a:schemeClr val="bg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应用层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杨炀，郭永学 </a:t>
            </a:r>
            <a:r>
              <a:rPr lang="en-US" altLang="zh-CN">
                <a:solidFill>
                  <a:schemeClr val="bg1"/>
                </a:solidFill>
                <a:uFillTx/>
              </a:rPr>
              <a:t>– </a:t>
            </a:r>
            <a:r>
              <a:rPr lang="zh-CN" altLang="en-US">
                <a:solidFill>
                  <a:schemeClr val="bg1"/>
                </a:solidFill>
                <a:uFillTx/>
              </a:rPr>
              <a:t>从产品经理和工程师的角度介绍和演示本项目产品的功能、特点和使用。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系统层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刘希法  </a:t>
            </a:r>
            <a:r>
              <a:rPr lang="en-US" altLang="zh-CN">
                <a:solidFill>
                  <a:schemeClr val="bg1"/>
                </a:solidFill>
                <a:uFillTx/>
              </a:rPr>
              <a:t>– </a:t>
            </a:r>
            <a:r>
              <a:rPr lang="zh-CN" altLang="en-US">
                <a:solidFill>
                  <a:schemeClr val="bg1"/>
                </a:solidFill>
                <a:uFillTx/>
              </a:rPr>
              <a:t>区块链应用层接口</a:t>
            </a:r>
            <a:r>
              <a:rPr lang="en-US" altLang="zh-CN">
                <a:solidFill>
                  <a:schemeClr val="bg1"/>
                </a:solidFill>
                <a:uFillTx/>
              </a:rPr>
              <a:t>API</a:t>
            </a:r>
            <a:endParaRPr lang="en-US" altLang="zh-CN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秦鹏飞 </a:t>
            </a:r>
            <a:r>
              <a:rPr lang="en-US" altLang="zh-CN">
                <a:solidFill>
                  <a:schemeClr val="bg1"/>
                </a:solidFill>
                <a:uFillTx/>
              </a:rPr>
              <a:t>– </a:t>
            </a:r>
            <a:r>
              <a:rPr lang="zh-CN" altLang="en-US">
                <a:solidFill>
                  <a:schemeClr val="bg1"/>
                </a:solidFill>
                <a:uFillTx/>
              </a:rPr>
              <a:t>联盟链的搭建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郑泽洲 </a:t>
            </a:r>
            <a:r>
              <a:rPr lang="en-US" altLang="zh-CN">
                <a:solidFill>
                  <a:schemeClr val="bg1"/>
                </a:solidFill>
                <a:uFillTx/>
              </a:rPr>
              <a:t>– </a:t>
            </a:r>
            <a:r>
              <a:rPr lang="zh-CN" altLang="en-US">
                <a:solidFill>
                  <a:schemeClr val="bg1"/>
                </a:solidFill>
                <a:uFillTx/>
              </a:rPr>
              <a:t>私密性和可监管性，加密方案。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未来展望与总结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毛德操 </a:t>
            </a:r>
            <a:r>
              <a:rPr lang="en-US" altLang="zh-CN">
                <a:solidFill>
                  <a:schemeClr val="bg1"/>
                </a:solidFill>
                <a:uFillTx/>
              </a:rPr>
              <a:t>– </a:t>
            </a:r>
            <a:r>
              <a:rPr lang="zh-CN" altLang="en-US">
                <a:solidFill>
                  <a:schemeClr val="bg1"/>
                </a:solidFill>
                <a:uFillTx/>
              </a:rPr>
              <a:t>中长期规划与设想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胡希明 </a:t>
            </a:r>
            <a:r>
              <a:rPr lang="en-US" altLang="zh-CN">
                <a:solidFill>
                  <a:schemeClr val="bg1"/>
                </a:solidFill>
                <a:uFillTx/>
              </a:rPr>
              <a:t>– </a:t>
            </a:r>
            <a:r>
              <a:rPr lang="zh-CN" altLang="en-US">
                <a:solidFill>
                  <a:schemeClr val="bg1"/>
                </a:solidFill>
                <a:uFillTx/>
              </a:rPr>
              <a:t>总结发言</a:t>
            </a:r>
            <a:r>
              <a:rPr lang="en-US" altLang="zh-CN">
                <a:solidFill>
                  <a:schemeClr val="bg1"/>
                </a:solidFill>
                <a:uFillTx/>
              </a:rPr>
              <a:t> </a:t>
            </a:r>
            <a:endParaRPr lang="en-US" altLang="zh-CN">
              <a:solidFill>
                <a:schemeClr val="bg1"/>
              </a:solidFill>
              <a:uFillTx/>
            </a:endParaRPr>
          </a:p>
          <a:p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1-9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1473</Words>
  <Application>Kingsoft Office WPP</Application>
  <PresentationFormat>全屏显示(4:3)</PresentationFormat>
  <Paragraphs>186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穿越</vt:lpstr>
      <vt:lpstr>区块链要点</vt:lpstr>
      <vt:lpstr>区块链的三种形态</vt:lpstr>
      <vt:lpstr>三个重要要求 </vt:lpstr>
      <vt:lpstr>方针和策略 </vt:lpstr>
      <vt:lpstr>区块链在银行存管系统中的应用 </vt:lpstr>
      <vt:lpstr>结构示意图</vt:lpstr>
      <vt:lpstr>区块链作用 </vt:lpstr>
      <vt:lpstr>项目的实施 </vt:lpstr>
      <vt:lpstr>今天的演示汇报内容 </vt:lpstr>
      <vt:lpstr>中长期目标与设想 </vt:lpstr>
      <vt:lpstr>胡老师总结发言： </vt:lpstr>
      <vt:lpstr>感谢领导与同仁们的支持 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见证式指纹：更加安全可靠的支付和签约</dc:title>
  <dc:creator>admin</dc:creator>
  <cp:lastModifiedBy>vincent</cp:lastModifiedBy>
  <cp:revision>93</cp:revision>
  <dcterms:created xsi:type="dcterms:W3CDTF">2017-09-30T05:10:13Z</dcterms:created>
  <dcterms:modified xsi:type="dcterms:W3CDTF">2017-09-30T05:10:13Z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