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80" r:id="rId4"/>
    <p:sldId id="279" r:id="rId5"/>
    <p:sldId id="269" r:id="rId6"/>
    <p:sldId id="263" r:id="rId7"/>
    <p:sldId id="259" r:id="rId9"/>
    <p:sldId id="276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218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7590" y="2564765"/>
            <a:ext cx="4067810" cy="854710"/>
          </a:xfrm>
        </p:spPr>
        <p:txBody>
          <a:bodyPr>
            <a:noAutofit/>
          </a:bodyPr>
          <a:p>
            <a:pPr algn="l"/>
            <a:r>
              <a:rPr lang="x-none" altLang="zh-CN" sz="4000">
                <a:latin typeface="方正仿宋_GBK" charset="0"/>
                <a:ea typeface="方正仿宋_GBK" charset="0"/>
              </a:rPr>
              <a:t>API的设计与实现</a:t>
            </a:r>
            <a:endParaRPr lang="x-none" altLang="zh-CN" sz="4000">
              <a:latin typeface="方正仿宋_GBK" charset="0"/>
              <a:ea typeface="方正仿宋_GBK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2730" y="3572510"/>
            <a:ext cx="31642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/>
              <a:t>----刘希法</a:t>
            </a:r>
            <a:endParaRPr lang="x-none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8355965" y="76200"/>
            <a:ext cx="37642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zh-CN" sz="2000">
                <a:latin typeface="+mj-ea"/>
                <a:ea typeface="+mj-ea"/>
              </a:rPr>
              <a:t>汇报演示材料三</a:t>
            </a:r>
            <a:endParaRPr lang="x-none" altLang="zh-CN" sz="20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" y="57785"/>
            <a:ext cx="4795520" cy="854710"/>
          </a:xfrm>
        </p:spPr>
        <p:txBody>
          <a:bodyPr>
            <a:noAutofit/>
          </a:bodyPr>
          <a:p>
            <a:pPr algn="l"/>
            <a:r>
              <a:rPr lang="x-none" altLang="zh-CN" sz="3200">
                <a:latin typeface="方正仿宋_GBK" charset="0"/>
                <a:ea typeface="方正仿宋_GBK" charset="0"/>
              </a:rPr>
              <a:t>目录</a:t>
            </a:r>
            <a:endParaRPr lang="x-none" altLang="zh-CN" sz="3200"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275" y="882650"/>
            <a:ext cx="9945370" cy="5277485"/>
          </a:xfrm>
        </p:spPr>
        <p:txBody>
          <a:bodyPr>
            <a:normAutofit lnSpcReduction="10000"/>
          </a:bodyPr>
          <a:p>
            <a:pPr algn="l" fontAlgn="auto">
              <a:lnSpc>
                <a:spcPct val="150000"/>
              </a:lnSpc>
            </a:pPr>
            <a:endParaRPr lang="x-none" altLang="zh-CN" sz="2400">
              <a:latin typeface="方正仿宋_GBK" charset="0"/>
              <a:ea typeface="方正仿宋_GBK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什么是API？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提供了哪些API？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管理类API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业务类API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写入区块链API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如何使用写入区块链API？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哪些数据被写入以及如何写入区块链？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</a:rPr>
              <a:t>读取/查询类API举例</a:t>
            </a:r>
            <a:endParaRPr lang="x-none" altLang="zh-CN" sz="2400"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" y="57785"/>
            <a:ext cx="4795520" cy="854710"/>
          </a:xfrm>
        </p:spPr>
        <p:txBody>
          <a:bodyPr>
            <a:noAutofit/>
          </a:bodyPr>
          <a:p>
            <a:pPr algn="l"/>
            <a:r>
              <a:rPr lang="x-none" altLang="zh-CN" sz="3200">
                <a:latin typeface="方正仿宋_GBK" charset="0"/>
                <a:ea typeface="方正仿宋_GBK" charset="0"/>
              </a:rPr>
              <a:t>什么是API？</a:t>
            </a:r>
            <a:endParaRPr lang="x-none" altLang="zh-CN" sz="3200"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545" y="883285"/>
            <a:ext cx="11817985" cy="264604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x-none" altLang="zh-CN">
                <a:latin typeface="方正仿宋_GBK" charset="0"/>
                <a:ea typeface="方正仿宋_GBK" charset="0"/>
              </a:rPr>
              <a:t>API：Application Programming Interface，应用程序编程接口</a:t>
            </a:r>
            <a:endParaRPr lang="x-none" altLang="zh-CN">
              <a:latin typeface="方正仿宋_GBK" charset="0"/>
              <a:ea typeface="方正仿宋_GBK" charset="0"/>
            </a:endParaRPr>
          </a:p>
          <a:p>
            <a:pPr algn="l" fontAlgn="auto">
              <a:lnSpc>
                <a:spcPct val="150000"/>
              </a:lnSpc>
            </a:pPr>
            <a:r>
              <a:rPr lang="x-none" altLang="zh-CN">
                <a:latin typeface="方正仿宋_GBK" charset="0"/>
                <a:ea typeface="方正仿宋_GBK" charset="0"/>
              </a:rPr>
              <a:t>    它是一个软件（区块链）为其使用者（上层业务系统）预先定义的一组函数，目的是让使用者在无需理解软件内部工作机制（源码）的情况下，可以方便的使用软件，并驱动软件完成相应的事务。</a:t>
            </a:r>
            <a:endParaRPr lang="x-none" altLang="zh-CN">
              <a:latin typeface="方正仿宋_GBK" charset="0"/>
              <a:ea typeface="方正仿宋_GBK" charset="0"/>
            </a:endParaRPr>
          </a:p>
          <a:p>
            <a:pPr lvl="2" algn="l" fontAlgn="auto">
              <a:lnSpc>
                <a:spcPct val="150000"/>
              </a:lnSpc>
              <a:buFont typeface="Arial" charset="0"/>
            </a:pPr>
            <a:endParaRPr lang="x-none" altLang="zh-CN" sz="2400"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4207510" y="3047365"/>
            <a:ext cx="3004185" cy="3525021"/>
            <a:chOff x="6061" y="5025"/>
            <a:chExt cx="4731" cy="5551"/>
          </a:xfrm>
        </p:grpSpPr>
        <p:sp>
          <p:nvSpPr>
            <p:cNvPr id="10" name="圆角矩形 9"/>
            <p:cNvSpPr/>
            <p:nvPr/>
          </p:nvSpPr>
          <p:spPr>
            <a:xfrm>
              <a:off x="6061" y="5025"/>
              <a:ext cx="4582" cy="14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zh-CN" sz="2400"/>
                <a:t>业务系统</a:t>
              </a:r>
              <a:endParaRPr lang="x-none" altLang="zh-CN" sz="2400"/>
            </a:p>
          </p:txBody>
        </p:sp>
        <p:sp>
          <p:nvSpPr>
            <p:cNvPr id="29" name="下箭头 28"/>
            <p:cNvSpPr/>
            <p:nvPr/>
          </p:nvSpPr>
          <p:spPr>
            <a:xfrm>
              <a:off x="8104" y="6624"/>
              <a:ext cx="381" cy="9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174" y="7778"/>
              <a:ext cx="4618" cy="2798"/>
              <a:chOff x="523" y="6762"/>
              <a:chExt cx="4696" cy="403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30" y="6762"/>
                <a:ext cx="4689" cy="403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79" y="9057"/>
                <a:ext cx="4052" cy="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zh-CN" sz="2400"/>
                  <a:t>区块链底层</a:t>
                </a:r>
                <a:endParaRPr lang="x-none" altLang="zh-CN" sz="240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528" y="8076"/>
                <a:ext cx="4689" cy="0"/>
              </a:xfrm>
              <a:prstGeom prst="line">
                <a:avLst/>
              </a:prstGeom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523" y="6763"/>
                <a:ext cx="4659" cy="10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zh-CN" sz="2400"/>
                  <a:t>区块链API层</a:t>
                </a:r>
                <a:endParaRPr lang="x-none" altLang="zh-CN" sz="2400"/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8129" y="8532"/>
              <a:ext cx="381" cy="5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" y="57785"/>
            <a:ext cx="4795520" cy="854710"/>
          </a:xfrm>
        </p:spPr>
        <p:txBody>
          <a:bodyPr>
            <a:noAutofit/>
          </a:bodyPr>
          <a:p>
            <a:pPr algn="l"/>
            <a:r>
              <a:rPr lang="x-none" altLang="zh-CN" sz="3200">
                <a:latin typeface="方正仿宋_GBK" charset="0"/>
                <a:ea typeface="方正仿宋_GBK" charset="0"/>
              </a:rPr>
              <a:t>提供了哪些API？</a:t>
            </a:r>
            <a:endParaRPr lang="x-none" altLang="zh-CN" sz="3200"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275" y="882015"/>
            <a:ext cx="5471795" cy="5277485"/>
          </a:xfrm>
        </p:spPr>
        <p:txBody>
          <a:bodyPr>
            <a:normAutofit lnSpcReduction="20000"/>
          </a:bodyPr>
          <a:p>
            <a:pPr algn="l" fontAlgn="auto">
              <a:lnSpc>
                <a:spcPct val="150000"/>
              </a:lnSpc>
            </a:pPr>
            <a:r>
              <a:rPr lang="x-none" altLang="zh-CN" sz="2400">
                <a:latin typeface="方正仿宋_GBK" charset="0"/>
                <a:ea typeface="方正仿宋_GBK" charset="0"/>
              </a:rPr>
              <a:t>基于HTTP协议提供两大类API：</a:t>
            </a:r>
            <a:endParaRPr lang="x-none" altLang="zh-CN" sz="2400">
              <a:latin typeface="方正仿宋_GBK" charset="0"/>
              <a:ea typeface="方正仿宋_GBK" charset="0"/>
            </a:endParaRPr>
          </a:p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管理类API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开立区块链账户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启用区块链账户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停用区块链账户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绑定/接绑密钥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查询联盟链中所有成员信息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......</a:t>
            </a:r>
            <a:endParaRPr lang="x-none" altLang="zh-CN" sz="2400"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08675" y="1456055"/>
            <a:ext cx="618045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业务类API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写入区块链子类（内置加密）</a:t>
            </a:r>
            <a:endParaRPr lang="x-none" altLang="zh-CN" sz="2400">
              <a:latin typeface="方正仿宋_GBK" charset="0"/>
              <a:ea typeface="方正仿宋_GBK" charset="0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latin typeface="方正仿宋_GBK" charset="0"/>
                <a:ea typeface="方正仿宋_GBK" charset="0"/>
                <a:sym typeface="+mn-ea"/>
              </a:rPr>
              <a:t>读取/查询区块链子类（内置解密）</a:t>
            </a:r>
            <a:endParaRPr lang="x-none" altLang="zh-CN" sz="2400">
              <a:latin typeface="方正仿宋_GBK" charset="0"/>
              <a:ea typeface="方正仿宋_GBK" charset="0"/>
              <a:sym typeface="+mn-ea"/>
            </a:endParaRPr>
          </a:p>
          <a:p>
            <a:pPr marL="1257300" lvl="2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/>
              <a:t>......</a:t>
            </a:r>
            <a:endParaRPr lang="x-none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" y="57785"/>
            <a:ext cx="4260850" cy="854710"/>
          </a:xfrm>
        </p:spPr>
        <p:txBody>
          <a:bodyPr>
            <a:normAutofit/>
          </a:bodyPr>
          <a:p>
            <a:pPr algn="l"/>
            <a:r>
              <a:rPr lang="x-none" altLang="zh-CN" sz="32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管理类API使用举例</a:t>
            </a:r>
            <a:endParaRPr lang="x-none" altLang="zh-CN" sz="32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985" y="1181735"/>
            <a:ext cx="2909570" cy="1129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网贷平台</a:t>
            </a:r>
            <a:endParaRPr lang="x-none" altLang="zh-CN"/>
          </a:p>
        </p:txBody>
      </p:sp>
      <p:sp>
        <p:nvSpPr>
          <p:cNvPr id="6" name="圆角矩形 5"/>
          <p:cNvSpPr/>
          <p:nvPr/>
        </p:nvSpPr>
        <p:spPr>
          <a:xfrm>
            <a:off x="8797290" y="1165225"/>
            <a:ext cx="2944495" cy="1129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银行</a:t>
            </a:r>
            <a:endParaRPr lang="x-none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333115" y="1108710"/>
            <a:ext cx="5308600" cy="652780"/>
            <a:chOff x="2615" y="4642"/>
            <a:chExt cx="2232" cy="1023"/>
          </a:xfrm>
        </p:grpSpPr>
        <p:sp>
          <p:nvSpPr>
            <p:cNvPr id="15" name="右箭头 14"/>
            <p:cNvSpPr/>
            <p:nvPr/>
          </p:nvSpPr>
          <p:spPr>
            <a:xfrm>
              <a:off x="2720" y="5235"/>
              <a:ext cx="2127" cy="43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x-none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5" y="4642"/>
              <a:ext cx="2208" cy="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/>
                <a:t>2. email告知（账户地址、公钥等要素）</a:t>
              </a:r>
              <a:endParaRPr lang="x-none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65858" y="2564765"/>
            <a:ext cx="761977" cy="1794510"/>
            <a:chOff x="4446" y="5400"/>
            <a:chExt cx="1072" cy="2674"/>
          </a:xfrm>
        </p:grpSpPr>
        <p:sp>
          <p:nvSpPr>
            <p:cNvPr id="29" name="下箭头 28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446" y="5741"/>
              <a:ext cx="772" cy="23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 sz="2400"/>
                <a:t>1.开户</a:t>
              </a:r>
              <a:endParaRPr lang="x-none" altLang="zh-CN" sz="2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93910" y="2418627"/>
            <a:ext cx="705485" cy="2047974"/>
            <a:chOff x="4407" y="5400"/>
            <a:chExt cx="1111" cy="2711"/>
          </a:xfrm>
        </p:grpSpPr>
        <p:sp>
          <p:nvSpPr>
            <p:cNvPr id="33" name="下箭头 32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07" y="5499"/>
              <a:ext cx="864" cy="26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 sz="2400"/>
                <a:t>3.启用账户</a:t>
              </a:r>
              <a:endParaRPr lang="x-none" altLang="zh-CN" sz="24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511550" y="5590540"/>
            <a:ext cx="5073015" cy="599451"/>
            <a:chOff x="8353" y="8688"/>
            <a:chExt cx="2041" cy="1268"/>
          </a:xfrm>
        </p:grpSpPr>
        <p:sp>
          <p:nvSpPr>
            <p:cNvPr id="53" name="左右箭头 52"/>
            <p:cNvSpPr/>
            <p:nvPr/>
          </p:nvSpPr>
          <p:spPr>
            <a:xfrm>
              <a:off x="8353" y="8688"/>
              <a:ext cx="2041" cy="45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87" y="8989"/>
              <a:ext cx="1019" cy="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/>
                <a:t>4.公网同步</a:t>
              </a:r>
              <a:endParaRPr lang="x-none" altLang="zh-CN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4171" y="4508500"/>
            <a:ext cx="2929244" cy="1776866"/>
            <a:chOff x="528" y="6762"/>
            <a:chExt cx="4691" cy="4039"/>
          </a:xfrm>
        </p:grpSpPr>
        <p:sp>
          <p:nvSpPr>
            <p:cNvPr id="3" name="圆角矩形 2"/>
            <p:cNvSpPr/>
            <p:nvPr/>
          </p:nvSpPr>
          <p:spPr>
            <a:xfrm>
              <a:off x="530" y="6762"/>
              <a:ext cx="4689" cy="40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79" y="9709"/>
              <a:ext cx="4052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网贷平台区块链节点</a:t>
              </a:r>
              <a:endParaRPr lang="x-none" altLang="zh-CN" sz="20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8" y="8076"/>
              <a:ext cx="4689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142" y="6927"/>
              <a:ext cx="1438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API层</a:t>
              </a:r>
              <a:endParaRPr lang="x-none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78886" y="4533265"/>
            <a:ext cx="2929244" cy="1776866"/>
            <a:chOff x="528" y="6762"/>
            <a:chExt cx="4691" cy="4039"/>
          </a:xfrm>
        </p:grpSpPr>
        <p:sp>
          <p:nvSpPr>
            <p:cNvPr id="18" name="圆角矩形 17"/>
            <p:cNvSpPr/>
            <p:nvPr/>
          </p:nvSpPr>
          <p:spPr>
            <a:xfrm>
              <a:off x="530" y="6762"/>
              <a:ext cx="4689" cy="40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20" y="9653"/>
              <a:ext cx="3303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银行区块链节点</a:t>
              </a:r>
              <a:endParaRPr lang="x-none" altLang="zh-CN" sz="20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28" y="8076"/>
              <a:ext cx="4689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458" y="6870"/>
              <a:ext cx="1386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API层</a:t>
              </a:r>
              <a:endParaRPr lang="x-none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80" y="57785"/>
            <a:ext cx="4777740" cy="854710"/>
          </a:xfrm>
        </p:spPr>
        <p:txBody>
          <a:bodyPr>
            <a:normAutofit/>
          </a:bodyPr>
          <a:p>
            <a:pPr algn="l"/>
            <a:r>
              <a:rPr lang="x-none" altLang="zh-CN" sz="3200">
                <a:uFillTx/>
                <a:latin typeface="方正仿宋_GBK" charset="0"/>
                <a:ea typeface="方正仿宋_GBK" charset="0"/>
                <a:sym typeface="+mn-ea"/>
              </a:rPr>
              <a:t>写入区块链API</a:t>
            </a:r>
            <a:endParaRPr lang="x-none" altLang="zh-CN" sz="32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435" y="1214120"/>
            <a:ext cx="11817985" cy="717550"/>
          </a:xfrm>
        </p:spPr>
        <p:txBody>
          <a:bodyPr>
            <a:normAutofit lnSpcReduction="20000"/>
          </a:bodyPr>
          <a:p>
            <a:pPr algn="l" fontAlgn="auto">
              <a:lnSpc>
                <a:spcPct val="150000"/>
              </a:lnSpc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写入区块链流程示意：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 fontAlgn="auto">
              <a:lnSpc>
                <a:spcPct val="150000"/>
              </a:lnSpc>
              <a:buFont typeface="Arial" charset="0"/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200150" lvl="2" indent="-285750" algn="l" fontAlgn="auto">
              <a:lnSpc>
                <a:spcPct val="150000"/>
              </a:lnSpc>
              <a:buFont typeface="Arial" charset="0"/>
              <a:buChar char="•"/>
            </a:pPr>
            <a:endParaRPr lang="x-none" altLang="zh-CN" sz="216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  <p:pic>
        <p:nvPicPr>
          <p:cNvPr id="4" name="图片 3" descr="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2085975"/>
            <a:ext cx="1381125" cy="13811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987290" y="2256790"/>
            <a:ext cx="1999615" cy="1129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网贷平台</a:t>
            </a:r>
            <a:endParaRPr lang="x-none" altLang="zh-CN"/>
          </a:p>
          <a:p>
            <a:pPr algn="ctr"/>
            <a:r>
              <a:rPr lang="x-none" altLang="zh-CN"/>
              <a:t>业务系统</a:t>
            </a:r>
            <a:endParaRPr lang="x-none" altLang="zh-CN"/>
          </a:p>
        </p:txBody>
      </p:sp>
      <p:sp>
        <p:nvSpPr>
          <p:cNvPr id="6" name="圆角矩形 5"/>
          <p:cNvSpPr/>
          <p:nvPr/>
        </p:nvSpPr>
        <p:spPr>
          <a:xfrm>
            <a:off x="9881235" y="2240280"/>
            <a:ext cx="1882775" cy="1129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银行</a:t>
            </a:r>
            <a:endParaRPr lang="x-none" altLang="zh-CN"/>
          </a:p>
          <a:p>
            <a:pPr algn="ctr"/>
            <a:r>
              <a:rPr lang="x-none" altLang="zh-CN"/>
              <a:t>存管系统</a:t>
            </a:r>
            <a:endParaRPr lang="x-none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665095" y="2086610"/>
            <a:ext cx="1417320" cy="649605"/>
            <a:chOff x="2615" y="4642"/>
            <a:chExt cx="2232" cy="1023"/>
          </a:xfrm>
        </p:grpSpPr>
        <p:sp>
          <p:nvSpPr>
            <p:cNvPr id="8" name="右箭头 7"/>
            <p:cNvSpPr/>
            <p:nvPr/>
          </p:nvSpPr>
          <p:spPr>
            <a:xfrm>
              <a:off x="2720" y="5235"/>
              <a:ext cx="2127" cy="43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x-none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15" y="4642"/>
              <a:ext cx="22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1. 提交申请</a:t>
              </a:r>
              <a:endParaRPr lang="x-none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08545" y="2099310"/>
            <a:ext cx="1417320" cy="649605"/>
            <a:chOff x="2615" y="4642"/>
            <a:chExt cx="2232" cy="1023"/>
          </a:xfrm>
        </p:grpSpPr>
        <p:sp>
          <p:nvSpPr>
            <p:cNvPr id="15" name="右箭头 14"/>
            <p:cNvSpPr/>
            <p:nvPr/>
          </p:nvSpPr>
          <p:spPr>
            <a:xfrm>
              <a:off x="2720" y="5235"/>
              <a:ext cx="2127" cy="43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x-none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5" y="4642"/>
              <a:ext cx="22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 请求处理</a:t>
              </a:r>
              <a:endParaRPr lang="x-none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42200" y="2856230"/>
            <a:ext cx="1381760" cy="699135"/>
            <a:chOff x="13660" y="5856"/>
            <a:chExt cx="2176" cy="1101"/>
          </a:xfrm>
        </p:grpSpPr>
        <p:sp>
          <p:nvSpPr>
            <p:cNvPr id="24" name="左箭头 23"/>
            <p:cNvSpPr/>
            <p:nvPr/>
          </p:nvSpPr>
          <p:spPr>
            <a:xfrm>
              <a:off x="13683" y="5856"/>
              <a:ext cx="2041" cy="423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660" y="6381"/>
              <a:ext cx="217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3.处理响应</a:t>
              </a:r>
              <a:endParaRPr lang="x-none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94305" y="2856230"/>
            <a:ext cx="1381760" cy="699135"/>
            <a:chOff x="13660" y="5856"/>
            <a:chExt cx="2176" cy="1101"/>
          </a:xfrm>
        </p:grpSpPr>
        <p:sp>
          <p:nvSpPr>
            <p:cNvPr id="27" name="左箭头 26"/>
            <p:cNvSpPr/>
            <p:nvPr/>
          </p:nvSpPr>
          <p:spPr>
            <a:xfrm>
              <a:off x="13683" y="5856"/>
              <a:ext cx="2041" cy="423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660" y="6381"/>
              <a:ext cx="217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4.处理响应</a:t>
              </a:r>
              <a:endParaRPr lang="x-none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65370" y="3430270"/>
            <a:ext cx="647700" cy="1448435"/>
            <a:chOff x="4498" y="5400"/>
            <a:chExt cx="1020" cy="2674"/>
          </a:xfrm>
        </p:grpSpPr>
        <p:sp>
          <p:nvSpPr>
            <p:cNvPr id="29" name="下箭头 28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498" y="5740"/>
              <a:ext cx="720" cy="20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/>
                <a:t>将 2 入链</a:t>
              </a:r>
              <a:endParaRPr lang="x-none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13265" y="3429635"/>
            <a:ext cx="647700" cy="1418590"/>
            <a:chOff x="4498" y="5400"/>
            <a:chExt cx="1020" cy="2674"/>
          </a:xfrm>
        </p:grpSpPr>
        <p:sp>
          <p:nvSpPr>
            <p:cNvPr id="33" name="下箭头 32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98" y="5740"/>
              <a:ext cx="720" cy="20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/>
                <a:t>将 2 入链</a:t>
              </a:r>
              <a:endParaRPr lang="x-none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838815" y="3429000"/>
            <a:ext cx="647700" cy="1436370"/>
            <a:chOff x="4498" y="5400"/>
            <a:chExt cx="1020" cy="2674"/>
          </a:xfrm>
        </p:grpSpPr>
        <p:sp>
          <p:nvSpPr>
            <p:cNvPr id="48" name="下箭头 47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98" y="5740"/>
              <a:ext cx="720" cy="20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/>
                <a:t>将 3 入链</a:t>
              </a:r>
              <a:endParaRPr lang="x-none" altLang="zh-CN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18530" y="3430270"/>
            <a:ext cx="647700" cy="1434465"/>
            <a:chOff x="4498" y="5400"/>
            <a:chExt cx="1020" cy="2674"/>
          </a:xfrm>
        </p:grpSpPr>
        <p:sp>
          <p:nvSpPr>
            <p:cNvPr id="51" name="下箭头 50"/>
            <p:cNvSpPr/>
            <p:nvPr/>
          </p:nvSpPr>
          <p:spPr>
            <a:xfrm>
              <a:off x="5178" y="5400"/>
              <a:ext cx="340" cy="26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498" y="5740"/>
              <a:ext cx="720" cy="20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zh-CN"/>
                <a:t>将 3入链</a:t>
              </a:r>
              <a:endParaRPr lang="x-none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79690" y="6021070"/>
            <a:ext cx="1296035" cy="692785"/>
            <a:chOff x="8353" y="8688"/>
            <a:chExt cx="2041" cy="1091"/>
          </a:xfrm>
        </p:grpSpPr>
        <p:sp>
          <p:nvSpPr>
            <p:cNvPr id="53" name="左右箭头 52"/>
            <p:cNvSpPr/>
            <p:nvPr/>
          </p:nvSpPr>
          <p:spPr>
            <a:xfrm>
              <a:off x="8353" y="8688"/>
              <a:ext cx="2041" cy="45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382" y="9203"/>
              <a:ext cx="201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公网同步</a:t>
              </a:r>
              <a:endParaRPr lang="x-none" altLang="zh-CN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497716" y="5010785"/>
            <a:ext cx="2929244" cy="1776866"/>
            <a:chOff x="528" y="6762"/>
            <a:chExt cx="4691" cy="4039"/>
          </a:xfrm>
        </p:grpSpPr>
        <p:sp>
          <p:nvSpPr>
            <p:cNvPr id="60" name="圆角矩形 59"/>
            <p:cNvSpPr/>
            <p:nvPr/>
          </p:nvSpPr>
          <p:spPr>
            <a:xfrm>
              <a:off x="530" y="6762"/>
              <a:ext cx="4689" cy="40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79" y="9709"/>
              <a:ext cx="4052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网贷平台区块链节点</a:t>
              </a:r>
              <a:endParaRPr lang="x-none" altLang="zh-CN" sz="200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28" y="8076"/>
              <a:ext cx="4689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2051" y="6931"/>
              <a:ext cx="1531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API层</a:t>
              </a:r>
              <a:endParaRPr lang="x-none" altLang="zh-CN" sz="20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10686" y="5037455"/>
            <a:ext cx="2929244" cy="1776866"/>
            <a:chOff x="528" y="6762"/>
            <a:chExt cx="4691" cy="4039"/>
          </a:xfrm>
        </p:grpSpPr>
        <p:sp>
          <p:nvSpPr>
            <p:cNvPr id="65" name="圆角矩形 64"/>
            <p:cNvSpPr/>
            <p:nvPr/>
          </p:nvSpPr>
          <p:spPr>
            <a:xfrm>
              <a:off x="530" y="6762"/>
              <a:ext cx="4689" cy="40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05" y="9653"/>
              <a:ext cx="3469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银行区块链节点</a:t>
              </a:r>
              <a:endParaRPr lang="x-none" altLang="zh-CN" sz="2000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28" y="8076"/>
              <a:ext cx="4689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2113" y="6870"/>
              <a:ext cx="1534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API层</a:t>
              </a:r>
              <a:endParaRPr lang="x-none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85" y="57785"/>
            <a:ext cx="7611745" cy="854710"/>
          </a:xfrm>
        </p:spPr>
        <p:txBody>
          <a:bodyPr>
            <a:normAutofit/>
          </a:bodyPr>
          <a:p>
            <a:pPr algn="l"/>
            <a:r>
              <a:rPr lang="x-none" altLang="zh-CN" sz="3200">
                <a:uFillTx/>
                <a:latin typeface="方正仿宋_GBK" charset="0"/>
                <a:ea typeface="方正仿宋_GBK" charset="0"/>
                <a:sym typeface="+mn-ea"/>
              </a:rPr>
              <a:t>如何使用写入区块链API？</a:t>
            </a:r>
            <a:endParaRPr lang="x-none" altLang="zh-CN" sz="32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10" y="879475"/>
            <a:ext cx="11817985" cy="5882005"/>
          </a:xfrm>
        </p:spPr>
        <p:txBody>
          <a:bodyPr>
            <a:normAutofit lnSpcReduction="10000"/>
          </a:bodyPr>
          <a:p>
            <a:pPr algn="l" fontAlgn="auto">
              <a:lnSpc>
                <a:spcPct val="150000"/>
              </a:lnSpc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业务系统在使用写入区块链API时有多种方法：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Font typeface="东文宋体" charset="0"/>
              <a:buChar char="◆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一种是：在机构与机构之间的所有通信接口中直接调用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714500" lvl="3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需要找出所有的通信接口，修改每个接口，使其写入区块链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714500" lvl="3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接入工作量庞大、对已有系统逻辑侵入性大、易出错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2" algn="l" fontAlgn="auto">
              <a:lnSpc>
                <a:spcPct val="150000"/>
              </a:lnSpc>
              <a:buFont typeface="Arial" charset="0"/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800100" lvl="1" indent="-342900" algn="l" fontAlgn="auto">
              <a:lnSpc>
                <a:spcPct val="150000"/>
              </a:lnSpc>
              <a:buClrTx/>
              <a:buFont typeface="东文宋体" charset="0"/>
              <a:buChar char="◆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另一种是：在机构与机构通信网关（信息流的出入口）设置一道过滤器，获取过往的业务请求与响应，并将其写入区块链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714500" lvl="3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一次编写，适用所有通信接口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714500" lvl="3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接入工作量小、对已有系统逻辑侵入性小、方便测试、不易出错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714500" lvl="3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 b="1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推荐使用</a:t>
            </a:r>
            <a:endParaRPr lang="x-none" altLang="zh-CN" sz="2400" b="1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algn="l" fontAlgn="auto">
              <a:lnSpc>
                <a:spcPct val="150000"/>
              </a:lnSpc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 fontAlgn="auto">
              <a:lnSpc>
                <a:spcPct val="150000"/>
              </a:lnSpc>
              <a:buFont typeface="Arial" charset="0"/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200150" lvl="2" indent="-285750" algn="l" fontAlgn="auto">
              <a:lnSpc>
                <a:spcPct val="150000"/>
              </a:lnSpc>
              <a:buFont typeface="Arial" charset="0"/>
              <a:buChar char="•"/>
            </a:pPr>
            <a:endParaRPr lang="x-none" altLang="zh-CN" sz="216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" y="57785"/>
            <a:ext cx="7297420" cy="854710"/>
          </a:xfrm>
        </p:spPr>
        <p:txBody>
          <a:bodyPr>
            <a:normAutofit/>
          </a:bodyPr>
          <a:p>
            <a:pPr algn="l"/>
            <a:r>
              <a:rPr lang="x-none" altLang="zh-CN" sz="3200">
                <a:uFillTx/>
                <a:latin typeface="方正仿宋_GBK" charset="0"/>
                <a:ea typeface="方正仿宋_GBK" charset="0"/>
                <a:sym typeface="+mn-ea"/>
              </a:rPr>
              <a:t>哪些数据被写入以及如何写入区块链？</a:t>
            </a:r>
            <a:endParaRPr lang="x-none" altLang="zh-CN" sz="32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40680" y="1413510"/>
            <a:ext cx="2373630" cy="4112260"/>
            <a:chOff x="8568" y="2226"/>
            <a:chExt cx="3738" cy="6476"/>
          </a:xfrm>
        </p:grpSpPr>
        <p:grpSp>
          <p:nvGrpSpPr>
            <p:cNvPr id="19" name="组合 18"/>
            <p:cNvGrpSpPr/>
            <p:nvPr/>
          </p:nvGrpSpPr>
          <p:grpSpPr>
            <a:xfrm>
              <a:off x="8806" y="2226"/>
              <a:ext cx="3174" cy="5638"/>
              <a:chOff x="5746" y="3473"/>
              <a:chExt cx="3174" cy="563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746" y="3473"/>
                <a:ext cx="3174" cy="5638"/>
                <a:chOff x="5746" y="3473"/>
                <a:chExt cx="3174" cy="563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5746" y="3473"/>
                  <a:ext cx="3175" cy="5639"/>
                </a:xfrm>
                <a:prstGeom prst="rect">
                  <a:avLst/>
                </a:prstGeom>
                <a:ln w="28575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" name="直接连接符 4"/>
                <p:cNvCxnSpPr/>
                <p:nvPr/>
              </p:nvCxnSpPr>
              <p:spPr>
                <a:xfrm>
                  <a:off x="5784" y="5400"/>
                  <a:ext cx="3136" cy="0"/>
                </a:xfrm>
                <a:prstGeom prst="line">
                  <a:avLst/>
                </a:prstGeom>
                <a:ln w="28575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文本框 5"/>
              <p:cNvSpPr txBox="1"/>
              <p:nvPr/>
            </p:nvSpPr>
            <p:spPr>
              <a:xfrm>
                <a:off x="6425" y="4039"/>
                <a:ext cx="1744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2400"/>
                  <a:t>消息头</a:t>
                </a:r>
                <a:endParaRPr lang="x-none" altLang="zh-CN" sz="2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425" y="6987"/>
                <a:ext cx="1744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2400"/>
                  <a:t>消息体</a:t>
                </a:r>
                <a:endParaRPr lang="x-none" altLang="zh-CN" sz="2400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568" y="7982"/>
              <a:ext cx="373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API数据结构</a:t>
              </a:r>
              <a:endParaRPr lang="x-none" altLang="zh-CN" sz="2400"/>
            </a:p>
          </p:txBody>
        </p:sp>
      </p:grpSp>
      <p:cxnSp>
        <p:nvCxnSpPr>
          <p:cNvPr id="44" name="直接连接符 43"/>
          <p:cNvCxnSpPr/>
          <p:nvPr/>
        </p:nvCxnSpPr>
        <p:spPr>
          <a:xfrm flipV="1">
            <a:off x="2280285" y="1412875"/>
            <a:ext cx="3311525" cy="208788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352040" y="4149090"/>
            <a:ext cx="3312160" cy="86360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标注 46"/>
          <p:cNvSpPr/>
          <p:nvPr/>
        </p:nvSpPr>
        <p:spPr>
          <a:xfrm>
            <a:off x="7896225" y="4076700"/>
            <a:ext cx="4123690" cy="738505"/>
          </a:xfrm>
          <a:prstGeom prst="wedgeRectCallout">
            <a:avLst>
              <a:gd name="adj1" fmla="val -70141"/>
              <a:gd name="adj2" fmla="val -60920"/>
            </a:avLst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20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专线上发送的业务请求、响应报文</a:t>
            </a:r>
            <a:endParaRPr lang="zh-CN" altLang="en-US" sz="2000"/>
          </a:p>
        </p:txBody>
      </p:sp>
      <p:sp>
        <p:nvSpPr>
          <p:cNvPr id="48" name="矩形标注 47"/>
          <p:cNvSpPr/>
          <p:nvPr/>
        </p:nvSpPr>
        <p:spPr>
          <a:xfrm>
            <a:off x="7968615" y="405130"/>
            <a:ext cx="4011295" cy="2166620"/>
          </a:xfrm>
          <a:prstGeom prst="wedgeRectCallout">
            <a:avLst>
              <a:gd name="adj1" fmla="val -70088"/>
              <a:gd name="adj2" fmla="val 24150"/>
            </a:avLst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20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在不泄漏私密的前提下</a:t>
            </a:r>
            <a:endParaRPr lang="x-none" altLang="zh-CN" sz="2000">
              <a:solidFill>
                <a:schemeClr val="tx1"/>
              </a:solidFill>
              <a:uFillTx/>
              <a:latin typeface="方正仿宋_GBK" charset="0"/>
              <a:ea typeface="方正仿宋_GBK" charset="0"/>
              <a:sym typeface="+mn-ea"/>
            </a:endParaRPr>
          </a:p>
          <a:p>
            <a:pPr algn="l"/>
            <a:r>
              <a:rPr lang="x-none" altLang="zh-CN" sz="20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从消息体中提炼出的元数据。</a:t>
            </a:r>
            <a:endParaRPr lang="x-none" altLang="zh-CN" sz="2000">
              <a:solidFill>
                <a:schemeClr val="tx1"/>
              </a:solidFill>
              <a:uFillTx/>
              <a:latin typeface="方正仿宋_GBK" charset="0"/>
              <a:ea typeface="方正仿宋_GBK" charset="0"/>
              <a:sym typeface="+mn-ea"/>
            </a:endParaRPr>
          </a:p>
          <a:p>
            <a:pPr algn="l"/>
            <a:r>
              <a:rPr lang="x-none" altLang="zh-CN" sz="20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比如：</a:t>
            </a:r>
            <a:endParaRPr lang="x-none" altLang="zh-CN" sz="2000">
              <a:solidFill>
                <a:schemeClr val="tx1"/>
              </a:solidFill>
              <a:uFillTx/>
              <a:latin typeface="方正仿宋_GBK" charset="0"/>
              <a:ea typeface="方正仿宋_GBK" charset="0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业务单号</a:t>
            </a:r>
            <a:endParaRPr lang="x-none" altLang="zh-CN" sz="2000" b="1">
              <a:solidFill>
                <a:schemeClr val="tx1"/>
              </a:solidFill>
              <a:uFillTx/>
              <a:latin typeface="方正仿宋_GBK" charset="0"/>
              <a:ea typeface="方正仿宋_GBK" charset="0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业务发生时间</a:t>
            </a:r>
            <a:endParaRPr lang="x-none" altLang="zh-CN" sz="2000" b="1">
              <a:solidFill>
                <a:schemeClr val="tx1"/>
              </a:solidFill>
              <a:uFillTx/>
              <a:latin typeface="方正仿宋_GBK" charset="0"/>
              <a:ea typeface="方正仿宋_GBK" charset="0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  <a:sym typeface="+mn-ea"/>
              </a:rPr>
              <a:t>业务类型、.......</a:t>
            </a:r>
            <a:endParaRPr lang="x-none" altLang="zh-CN" sz="2000" b="1"/>
          </a:p>
        </p:txBody>
      </p:sp>
      <p:grpSp>
        <p:nvGrpSpPr>
          <p:cNvPr id="49" name="组合 48"/>
          <p:cNvGrpSpPr/>
          <p:nvPr/>
        </p:nvGrpSpPr>
        <p:grpSpPr>
          <a:xfrm>
            <a:off x="3861667" y="1412875"/>
            <a:ext cx="1635528" cy="1226689"/>
            <a:chOff x="2191" y="3248"/>
            <a:chExt cx="2491" cy="2154"/>
          </a:xfrm>
        </p:grpSpPr>
        <p:sp>
          <p:nvSpPr>
            <p:cNvPr id="50" name="左大括号 49"/>
            <p:cNvSpPr/>
            <p:nvPr/>
          </p:nvSpPr>
          <p:spPr>
            <a:xfrm>
              <a:off x="4053" y="3248"/>
              <a:ext cx="629" cy="2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91" y="4039"/>
              <a:ext cx="1941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明文存储</a:t>
              </a:r>
              <a:endParaRPr lang="x-none" altLang="zh-CN" sz="20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12779" y="2708910"/>
            <a:ext cx="1550126" cy="2241550"/>
            <a:chOff x="83" y="5515"/>
            <a:chExt cx="4642" cy="3969"/>
          </a:xfrm>
        </p:grpSpPr>
        <p:sp>
          <p:nvSpPr>
            <p:cNvPr id="53" name="左大括号 52"/>
            <p:cNvSpPr/>
            <p:nvPr/>
          </p:nvSpPr>
          <p:spPr>
            <a:xfrm>
              <a:off x="3569" y="5515"/>
              <a:ext cx="1156" cy="396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x-none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3" y="7101"/>
              <a:ext cx="3600" cy="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000"/>
                <a:t>加密存储</a:t>
              </a:r>
              <a:endParaRPr lang="x-none" altLang="zh-CN" sz="2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30" y="1413510"/>
            <a:ext cx="3016250" cy="4918075"/>
            <a:chOff x="78" y="2226"/>
            <a:chExt cx="4750" cy="7745"/>
          </a:xfrm>
        </p:grpSpPr>
        <p:sp>
          <p:nvSpPr>
            <p:cNvPr id="17" name="文本框 16"/>
            <p:cNvSpPr txBox="1"/>
            <p:nvPr/>
          </p:nvSpPr>
          <p:spPr>
            <a:xfrm>
              <a:off x="78" y="9251"/>
              <a:ext cx="475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/>
                <a:t>区块链交易数据结构</a:t>
              </a:r>
              <a:endParaRPr lang="x-none" altLang="zh-CN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4" y="2226"/>
              <a:ext cx="3093" cy="6848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44" y="3134"/>
              <a:ext cx="3059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44" y="4267"/>
              <a:ext cx="3094" cy="3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4" y="5402"/>
              <a:ext cx="3068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44" y="6618"/>
              <a:ext cx="3042" cy="3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1080" y="2352"/>
              <a:ext cx="183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发起方</a:t>
              </a:r>
              <a:endParaRPr lang="x-none" altLang="zh-CN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4" y="3343"/>
              <a:ext cx="183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接收方</a:t>
              </a:r>
              <a:endParaRPr lang="x-none" altLang="zh-CN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6" y="4447"/>
              <a:ext cx="237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交易金额</a:t>
              </a:r>
              <a:endParaRPr lang="x-none" altLang="zh-CN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16" y="5690"/>
              <a:ext cx="239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交易附言</a:t>
              </a:r>
              <a:endParaRPr lang="x-none" altLang="zh-CN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0" y="6907"/>
              <a:ext cx="278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发起方签名</a:t>
              </a:r>
              <a:endParaRPr lang="x-none" altLang="zh-CN" sz="24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8" y="7835"/>
              <a:ext cx="3042" cy="3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90" y="8037"/>
              <a:ext cx="239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 sz="2400"/>
                <a:t>.......</a:t>
              </a:r>
              <a:endParaRPr lang="x-none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85" y="57785"/>
            <a:ext cx="6858635" cy="854710"/>
          </a:xfrm>
        </p:spPr>
        <p:txBody>
          <a:bodyPr>
            <a:normAutofit/>
          </a:bodyPr>
          <a:p>
            <a:pPr algn="l"/>
            <a:r>
              <a:rPr lang="x-none" altLang="zh-CN" sz="3200">
                <a:uFillTx/>
                <a:latin typeface="方正仿宋_GBK" charset="0"/>
                <a:ea typeface="方正仿宋_GBK" charset="0"/>
                <a:sym typeface="+mn-ea"/>
              </a:rPr>
              <a:t>读取/查询区块链API举例</a:t>
            </a:r>
            <a:endParaRPr lang="x-none" altLang="zh-CN" sz="32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340" y="1215390"/>
            <a:ext cx="11817985" cy="4514215"/>
          </a:xfrm>
        </p:spPr>
        <p:txBody>
          <a:bodyPr>
            <a:normAutofit lnSpcReduction="10000"/>
          </a:bodyPr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根据业务单号，查询该业务单的请求、响应链条（比如：用户投诉，快速定位问题）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根据时间区间，查询该时间区间内所发生的业务列表（</a:t>
            </a:r>
            <a:r>
              <a:rPr lang="x-none" altLang="zh-CN">
                <a:uFillTx/>
                <a:latin typeface="方正仿宋_GBK" charset="0"/>
                <a:ea typeface="方正仿宋_GBK" charset="0"/>
                <a:sym typeface="+mn-ea"/>
              </a:rPr>
              <a:t>比如：</a:t>
            </a: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对账、异常单检测）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根据业务双方（发起方、处理方），查询业务列表（</a:t>
            </a:r>
            <a:r>
              <a:rPr lang="x-none" altLang="zh-CN">
                <a:uFillTx/>
                <a:latin typeface="方正仿宋_GBK" charset="0"/>
                <a:ea typeface="方正仿宋_GBK" charset="0"/>
                <a:sym typeface="+mn-ea"/>
              </a:rPr>
              <a:t>比如：</a:t>
            </a: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统计/报表）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根据业务类型，查询业务列表</a:t>
            </a:r>
            <a:r>
              <a:rPr lang="x-none" altLang="zh-CN">
                <a:uFillTx/>
                <a:latin typeface="方正仿宋_GBK" charset="0"/>
                <a:ea typeface="方正仿宋_GBK" charset="0"/>
                <a:sym typeface="+mn-ea"/>
              </a:rPr>
              <a:t>（比如：统计/报表）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r>
              <a:rPr lang="x-none" altLang="zh-CN" sz="2400">
                <a:solidFill>
                  <a:schemeClr val="tx1"/>
                </a:solidFill>
                <a:uFillTx/>
                <a:latin typeface="方正仿宋_GBK" charset="0"/>
                <a:ea typeface="方正仿宋_GBK" charset="0"/>
              </a:rPr>
              <a:t>还有其他条件，条件与条件之间也可组合查询</a:t>
            </a: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charset="0"/>
              <a:buChar char="•"/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algn="l" fontAlgn="auto">
              <a:lnSpc>
                <a:spcPct val="150000"/>
              </a:lnSpc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 fontAlgn="auto">
              <a:lnSpc>
                <a:spcPct val="150000"/>
              </a:lnSpc>
              <a:buFont typeface="Arial" charset="0"/>
            </a:pPr>
            <a:endParaRPr lang="x-none" altLang="zh-CN" sz="240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marL="1200150" lvl="2" indent="-285750" algn="l" fontAlgn="auto">
              <a:lnSpc>
                <a:spcPct val="150000"/>
              </a:lnSpc>
              <a:buFont typeface="Arial" charset="0"/>
              <a:buChar char="•"/>
            </a:pPr>
            <a:endParaRPr lang="x-none" altLang="zh-CN" sz="2160">
              <a:solidFill>
                <a:schemeClr val="tx1"/>
              </a:solidFill>
              <a:uFillTx/>
              <a:latin typeface="方正仿宋_GBK" charset="0"/>
              <a:ea typeface="方正仿宋_GBK" charset="0"/>
            </a:endParaRPr>
          </a:p>
          <a:p>
            <a:pPr lvl="1" algn="l">
              <a:buFont typeface="Arial" charset="0"/>
            </a:pP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Kingsoft Office WPP</Application>
  <PresentationFormat>宽屏</PresentationFormat>
  <Paragraphs>173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API的设计与实现</vt:lpstr>
      <vt:lpstr>目录</vt:lpstr>
      <vt:lpstr>什么是API？</vt:lpstr>
      <vt:lpstr>提供了哪些API？</vt:lpstr>
      <vt:lpstr>管理类API使用举例</vt:lpstr>
      <vt:lpstr>写入区块链API</vt:lpstr>
      <vt:lpstr>如何使用写入区块链API？</vt:lpstr>
      <vt:lpstr>哪些数据被写入以及如何写入区块链？</vt:lpstr>
      <vt:lpstr>读取/查询区块链API举例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lucifer</dc:creator>
  <cp:lastModifiedBy>vincent</cp:lastModifiedBy>
  <cp:revision>46</cp:revision>
  <dcterms:created xsi:type="dcterms:W3CDTF">2017-09-30T02:27:26Z</dcterms:created>
  <dcterms:modified xsi:type="dcterms:W3CDTF">2017-09-30T02:27:26Z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