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041" r:id="rId2"/>
    <p:sldId id="2145706300" r:id="rId3"/>
    <p:sldId id="2145706301" r:id="rId4"/>
    <p:sldId id="2145706302" r:id="rId5"/>
    <p:sldId id="2145706304" r:id="rId6"/>
    <p:sldId id="2145706305" r:id="rId7"/>
    <p:sldId id="2145706303" r:id="rId8"/>
    <p:sldId id="259" r:id="rId9"/>
    <p:sldId id="260" r:id="rId10"/>
    <p:sldId id="2145706298" r:id="rId11"/>
    <p:sldId id="214570629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009EF-8D0C-4358-8DA8-A74F196BFC61}" v="2" dt="2024-11-03T08:02:17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0" autoAdjust="0"/>
    <p:restoredTop sz="91695" autoAdjust="0"/>
  </p:normalViewPr>
  <p:slideViewPr>
    <p:cSldViewPr snapToGrid="0">
      <p:cViewPr varScale="1">
        <p:scale>
          <a:sx n="96" d="100"/>
          <a:sy n="96" d="100"/>
        </p:scale>
        <p:origin x="1110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428009EF-8D0C-4358-8DA8-A74F196BFC61}"/>
    <pc:docChg chg="undo custSel delSld modSld">
      <pc:chgData name="Graf Thomas, INI-NET-VNC-HCS" userId="487bc3e3-9ce7-4cdd-b7b4-8899ea88d289" providerId="ADAL" clId="{428009EF-8D0C-4358-8DA8-A74F196BFC61}" dt="2024-11-03T08:01:02.994" v="165" actId="20577"/>
      <pc:docMkLst>
        <pc:docMk/>
      </pc:docMkLst>
      <pc:sldChg chg="delSp modSp mod">
        <pc:chgData name="Graf Thomas, INI-NET-VNC-HCS" userId="487bc3e3-9ce7-4cdd-b7b4-8899ea88d289" providerId="ADAL" clId="{428009EF-8D0C-4358-8DA8-A74F196BFC61}" dt="2024-11-03T08:01:02.994" v="165" actId="20577"/>
        <pc:sldMkLst>
          <pc:docMk/>
          <pc:sldMk cId="1474490743" sldId="2145706290"/>
        </pc:sldMkLst>
        <pc:spChg chg="mod">
          <ac:chgData name="Graf Thomas, INI-NET-VNC-HCS" userId="487bc3e3-9ce7-4cdd-b7b4-8899ea88d289" providerId="ADAL" clId="{428009EF-8D0C-4358-8DA8-A74F196BFC61}" dt="2024-11-03T08:01:02.994" v="165" actId="20577"/>
          <ac:spMkLst>
            <pc:docMk/>
            <pc:sldMk cId="1474490743" sldId="2145706290"/>
            <ac:spMk id="3" creationId="{2F220807-3623-4754-9772-2EC02CCE05BD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1" creationId="{21DEBC9D-2486-4407-817C-A01DB98B85AC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2" creationId="{242EEDDE-84A6-4418-8FDF-0B56749CC0B7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7" creationId="{59A4BD55-2A47-4B02-9AB1-14D6930C61E1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8" creationId="{9FDD687E-D46A-483C-A777-376257BA1481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9" creationId="{9FAD4153-9DC6-4E5E-AB56-D4E96590D49B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37" creationId="{AAC18785-A4B3-4F40-902B-29A2DD723CBB}"/>
          </ac:spMkLst>
        </pc:spChg>
        <pc:spChg chg="del mod">
          <ac:chgData name="Graf Thomas, INI-NET-VNC-HCS" userId="487bc3e3-9ce7-4cdd-b7b4-8899ea88d289" providerId="ADAL" clId="{428009EF-8D0C-4358-8DA8-A74F196BFC61}" dt="2024-11-03T07:58:45.455" v="32" actId="478"/>
          <ac:spMkLst>
            <pc:docMk/>
            <pc:sldMk cId="1474490743" sldId="2145706290"/>
            <ac:spMk id="40" creationId="{2515531A-3823-4092-9351-8800B8BA4A33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59" creationId="{DA3E5968-8E3F-4AD7-937E-F4ED7BB70A93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60" creationId="{284356B5-D806-411E-92DE-59A17D40EF01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61" creationId="{A3D24D03-14FC-458D-A3FB-89D8FC3F705D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92" creationId="{F7BFAD95-B787-49C1-AC11-A6B4DD3D6B18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17" creationId="{F90B94F5-DC97-4FCE-A1A6-282C5243D313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21" creationId="{746F965B-DA2D-4801-83A6-A795052178A4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23" creationId="{185BA389-5C10-4D34-84EA-FD8323A9277D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30" creationId="{F532C486-F3BC-4539-A794-B696071BFA9C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31" creationId="{787ED3AE-F1A9-41F2-AFF6-A7CEF1FF5DA0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32" creationId="{8F0C760D-9EF0-4E95-98A9-A4794F734CA0}"/>
          </ac:spMkLst>
        </pc:spChg>
        <pc:grpChg chg="mod">
          <ac:chgData name="Graf Thomas, INI-NET-VNC-HCS" userId="487bc3e3-9ce7-4cdd-b7b4-8899ea88d289" providerId="ADAL" clId="{428009EF-8D0C-4358-8DA8-A74F196BFC61}" dt="2024-11-03T07:58:53.577" v="72" actId="1035"/>
          <ac:grpSpMkLst>
            <pc:docMk/>
            <pc:sldMk cId="1474490743" sldId="2145706290"/>
            <ac:grpSpMk id="18" creationId="{1759C985-FC00-4F2E-8367-12C34C05E24D}"/>
          </ac:grpSpMkLst>
        </pc:grpChg>
        <pc:grpChg chg="del">
          <ac:chgData name="Graf Thomas, INI-NET-VNC-HCS" userId="487bc3e3-9ce7-4cdd-b7b4-8899ea88d289" providerId="ADAL" clId="{428009EF-8D0C-4358-8DA8-A74F196BFC61}" dt="2024-11-03T07:58:26.559" v="28" actId="478"/>
          <ac:grpSpMkLst>
            <pc:docMk/>
            <pc:sldMk cId="1474490743" sldId="2145706290"/>
            <ac:grpSpMk id="82" creationId="{E60243A6-44CA-4F8D-8809-308218D59CF9}"/>
          </ac:grpSpMkLst>
        </pc:grpChg>
        <pc:picChg chg="mod">
          <ac:chgData name="Graf Thomas, INI-NET-VNC-HCS" userId="487bc3e3-9ce7-4cdd-b7b4-8899ea88d289" providerId="ADAL" clId="{428009EF-8D0C-4358-8DA8-A74F196BFC61}" dt="2024-11-03T07:58:53.577" v="72" actId="1035"/>
          <ac:picMkLst>
            <pc:docMk/>
            <pc:sldMk cId="1474490743" sldId="2145706290"/>
            <ac:picMk id="71" creationId="{D9612B6F-D164-4ACE-B033-74D708C8E091}"/>
          </ac:picMkLst>
        </pc:pic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31" creationId="{A2DB0DE8-DAFA-46AC-8092-693910383B9C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33" creationId="{33D1F808-66BA-4DCD-9E52-17B68281EBD4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35" creationId="{2277D166-3B84-4CA9-9A91-76254BB1369E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50" creationId="{18F7BD3A-473A-40AE-AD1A-CBAAB190C9D2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63" creationId="{0142F75B-92F8-4D78-A80E-D36AF50182AC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65" creationId="{0A493481-4CD7-49A5-8A55-0C2C63B24B01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69" creationId="{0D299921-96AB-4878-AB3A-07D19EFB09C2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127" creationId="{A47B644B-B931-46CD-A633-35827D9F35E6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134" creationId="{9D55CCC2-6DFE-43D8-9BE9-F2D383CB988D}"/>
          </ac:cxnSpMkLst>
        </pc:cxnChg>
      </pc:sldChg>
      <pc:sldChg chg="delSp modSp mod">
        <pc:chgData name="Graf Thomas, INI-NET-VNC-HCS" userId="487bc3e3-9ce7-4cdd-b7b4-8899ea88d289" providerId="ADAL" clId="{428009EF-8D0C-4358-8DA8-A74F196BFC61}" dt="2024-11-03T07:57:13.700" v="19" actId="14100"/>
        <pc:sldMkLst>
          <pc:docMk/>
          <pc:sldMk cId="2867835822" sldId="2145706295"/>
        </pc:sldMkLst>
        <pc:spChg chg="del">
          <ac:chgData name="Graf Thomas, INI-NET-VNC-HCS" userId="487bc3e3-9ce7-4cdd-b7b4-8899ea88d289" providerId="ADAL" clId="{428009EF-8D0C-4358-8DA8-A74F196BFC61}" dt="2024-11-03T07:56:55.822" v="14" actId="478"/>
          <ac:spMkLst>
            <pc:docMk/>
            <pc:sldMk cId="2867835822" sldId="2145706295"/>
            <ac:spMk id="2" creationId="{7B181716-1772-4D1E-AF70-67F58A1478E0}"/>
          </ac:spMkLst>
        </pc:spChg>
        <pc:spChg chg="mod">
          <ac:chgData name="Graf Thomas, INI-NET-VNC-HCS" userId="487bc3e3-9ce7-4cdd-b7b4-8899ea88d289" providerId="ADAL" clId="{428009EF-8D0C-4358-8DA8-A74F196BFC61}" dt="2024-11-03T07:57:13.700" v="19" actId="14100"/>
          <ac:spMkLst>
            <pc:docMk/>
            <pc:sldMk cId="2867835822" sldId="2145706295"/>
            <ac:spMk id="3" creationId="{84AF5AA7-43D7-4C29-85EA-9FF78AAB3CA9}"/>
          </ac:spMkLst>
        </pc:spChg>
      </pc:sldChg>
      <pc:sldChg chg="del">
        <pc:chgData name="Graf Thomas, INI-NET-VNC-HCS" userId="487bc3e3-9ce7-4cdd-b7b4-8899ea88d289" providerId="ADAL" clId="{428009EF-8D0C-4358-8DA8-A74F196BFC61}" dt="2024-11-03T07:56:05.297" v="0" actId="47"/>
        <pc:sldMkLst>
          <pc:docMk/>
          <pc:sldMk cId="2838439454" sldId="2145706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12.03.2025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354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12.03.2025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riccobene/antagonis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85799" y="487017"/>
            <a:ext cx="10803835" cy="2229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Network Anomaly Detection Lifecycle and Semantics</a:t>
            </a:r>
            <a:br>
              <a:rPr lang="en-US" sz="3600" b="1" dirty="0"/>
            </a:br>
            <a:endParaRPr lang="en-IE" sz="3600" b="1" dirty="0"/>
          </a:p>
          <a:p>
            <a:r>
              <a:rPr lang="en-US" sz="2800" dirty="0"/>
              <a:t>draft-ietf-nmop-network-anomaly-lifecycle-02</a:t>
            </a:r>
          </a:p>
          <a:p>
            <a:r>
              <a:rPr lang="en-US" sz="2800" dirty="0"/>
              <a:t>draft-ietf-nmop-network-anomaly-semantics-02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0C249-1F43-41BD-BE83-D4D8CCB3006C}"/>
              </a:ext>
            </a:extLst>
          </p:cNvPr>
          <p:cNvSpPr/>
          <p:nvPr/>
        </p:nvSpPr>
        <p:spPr>
          <a:xfrm>
            <a:off x="685799" y="5210187"/>
            <a:ext cx="11163942" cy="366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 sz="1782"/>
            </a:pPr>
            <a:r>
              <a:rPr lang="de-CH" dirty="0"/>
              <a:t>Vincenzo Riccobene (Huawei), Thomas Graf and Wanting Du (Swisscom), Alex Huang Feng (Insa Lyon)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452B3-722E-4A80-AA2D-EB8A7D5EF3C2}"/>
              </a:ext>
            </a:extLst>
          </p:cNvPr>
          <p:cNvSpPr/>
          <p:nvPr/>
        </p:nvSpPr>
        <p:spPr>
          <a:xfrm>
            <a:off x="685799" y="3429000"/>
            <a:ext cx="9991632" cy="8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 sz="1782"/>
            </a:pPr>
            <a:r>
              <a:rPr lang="de-CH" sz="2400" dirty="0"/>
              <a:t>NMOP WG, Monday 17th March 2025</a:t>
            </a:r>
          </a:p>
          <a:p>
            <a:pPr>
              <a:spcBef>
                <a:spcPts val="300"/>
              </a:spcBef>
              <a:defRPr sz="1782"/>
            </a:pPr>
            <a:r>
              <a:rPr lang="de-CH" sz="2400" dirty="0"/>
              <a:t>IETF 122 - Bangkok</a:t>
            </a:r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08B2-EA85-4C55-9BC1-2E490C4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03AC-D8EF-402A-9E58-3D1BD877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26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E" dirty="0"/>
              <a:t>Finalize the mapping of the YANG model with data from other real network incidents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E" dirty="0"/>
              <a:t>Update YANG models as needed, based on the analysis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E" dirty="0"/>
              <a:t>Finalize open source implementation of Antagonist, based on findings from previous steps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E" dirty="0"/>
              <a:t>Integrate and run Antagonist on the Swisscom Lab and validate the data models and the APIs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IE" dirty="0"/>
              <a:t>Finalize the YANG models, based on the evidence collected by the hackathon activities</a:t>
            </a:r>
          </a:p>
        </p:txBody>
      </p:sp>
    </p:spTree>
    <p:extLst>
      <p:ext uri="{BB962C8B-B14F-4D97-AF65-F5344CB8AC3E}">
        <p14:creationId xmlns:p14="http://schemas.microsoft.com/office/powerpoint/2010/main" val="172799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08B2-EA85-4C55-9BC1-2E490C40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Discussion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03AC-D8EF-402A-9E58-3D1BD877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261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IE" dirty="0"/>
              <a:t>Any Feedback on the documents?</a:t>
            </a:r>
          </a:p>
          <a:p>
            <a:pPr>
              <a:spcBef>
                <a:spcPts val="0"/>
              </a:spcBef>
            </a:pPr>
            <a:r>
              <a:rPr lang="en-IE" dirty="0"/>
              <a:t>Would any other operator like to test any new Network Anomaly Detection use case with Antagonist?</a:t>
            </a:r>
          </a:p>
          <a:p>
            <a:pPr marL="0" indent="0">
              <a:spcBef>
                <a:spcPts val="0"/>
              </a:spcBef>
              <a:buNone/>
            </a:pPr>
            <a:endParaRPr lang="en-I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50CD89-FA10-4D5B-BAB4-45AF4B154DCD}"/>
              </a:ext>
            </a:extLst>
          </p:cNvPr>
          <p:cNvSpPr txBox="1">
            <a:spLocks/>
          </p:cNvSpPr>
          <p:nvPr/>
        </p:nvSpPr>
        <p:spPr>
          <a:xfrm>
            <a:off x="838200" y="42682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0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C59C-0A2B-45A4-9A69-F8F3238F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Summary: “An Experiment: Network Anomaly Lifecycle”</a:t>
            </a:r>
            <a:br>
              <a:rPr lang="en-US" sz="3200" dirty="0"/>
            </a:br>
            <a:r>
              <a:rPr lang="en-US" sz="1600" dirty="0"/>
              <a:t>https://datatracker.ietf.org/doc/draft-ietf-nmop-network-anomaly-lifecycle/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2A95-D6E8-4E38-AA1F-24CE12D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933" y="1304510"/>
            <a:ext cx="10515600" cy="1172965"/>
          </a:xfrm>
        </p:spPr>
        <p:txBody>
          <a:bodyPr>
            <a:normAutofit fontScale="92500" lnSpcReduction="10000"/>
          </a:bodyPr>
          <a:lstStyle/>
          <a:p>
            <a:r>
              <a:rPr lang="en-IE" sz="2000" dirty="0"/>
              <a:t>This draft defines the </a:t>
            </a:r>
            <a:r>
              <a:rPr lang="en-IE" sz="2000" b="1" dirty="0"/>
              <a:t>lifecycle, generic data models and APIs</a:t>
            </a:r>
            <a:r>
              <a:rPr lang="en-IE" sz="2000" dirty="0"/>
              <a:t> to be used for Network Anomaly Detection Post-mortem analysis of network incidents</a:t>
            </a:r>
          </a:p>
          <a:p>
            <a:r>
              <a:rPr lang="en-IE" sz="2000" dirty="0"/>
              <a:t>The lifecycle consists of </a:t>
            </a:r>
            <a:r>
              <a:rPr lang="en-IE" sz="2000" b="1" dirty="0"/>
              <a:t>three stages</a:t>
            </a:r>
            <a:r>
              <a:rPr lang="en-IE" sz="2000" dirty="0"/>
              <a:t>. Data is collected and revised across the three stages by using a </a:t>
            </a:r>
            <a:r>
              <a:rPr lang="en-IE" sz="2000" b="1" dirty="0"/>
              <a:t>label store</a:t>
            </a:r>
            <a:r>
              <a:rPr lang="en-IE" sz="2000" dirty="0"/>
              <a:t>, for which a data model and an API is defined in the draft</a:t>
            </a:r>
            <a:endParaRPr lang="en-US" sz="2000" dirty="0"/>
          </a:p>
        </p:txBody>
      </p:sp>
      <p:sp>
        <p:nvSpPr>
          <p:cNvPr id="4" name="Google Shape;220;p8">
            <a:extLst>
              <a:ext uri="{FF2B5EF4-FFF2-40B4-BE49-F238E27FC236}">
                <a16:creationId xmlns:a16="http://schemas.microsoft.com/office/drawing/2014/main" id="{477FC2A3-84A5-495F-A7AB-9905C61F63C1}"/>
              </a:ext>
            </a:extLst>
          </p:cNvPr>
          <p:cNvSpPr txBox="1"/>
          <p:nvPr/>
        </p:nvSpPr>
        <p:spPr>
          <a:xfrm>
            <a:off x="6477000" y="2862556"/>
            <a:ext cx="5413724" cy="246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Detection:  </a:t>
            </a:r>
            <a:r>
              <a:rPr lang="en-US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Network Anomaly Detection stage is about the continuous monitoring of the network through Network Telemetry [RFC9232] and the identification of symptoms.</a:t>
            </a:r>
            <a:endParaRPr lang="en-US" sz="1400" dirty="0">
              <a:sym typeface="Calibri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Validation:  </a:t>
            </a:r>
            <a:r>
              <a:rPr lang="en-US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Decides if the detected symptoms are signaling a real incident or if they are to be treated as false positives.</a:t>
            </a:r>
            <a:endParaRPr lang="en-US" sz="1400" dirty="0">
              <a:sym typeface="Calibri"/>
            </a:endParaRPr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600" b="1" i="0" u="none" strike="noStrike" cap="none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Refinement:  </a:t>
            </a:r>
            <a:r>
              <a:rPr lang="en-US" sz="16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operators perform postmortem analysis of incidents, analyze the telemetry data and detected anomalies with the objective to identify useful adjustments in the data collection and Anomaly Detection system.</a:t>
            </a:r>
            <a:endParaRPr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AAEB5E-7FEB-4D9E-9CC2-A61192767213}"/>
              </a:ext>
            </a:extLst>
          </p:cNvPr>
          <p:cNvGrpSpPr/>
          <p:nvPr/>
        </p:nvGrpSpPr>
        <p:grpSpPr>
          <a:xfrm>
            <a:off x="1151933" y="2921617"/>
            <a:ext cx="5246899" cy="2410518"/>
            <a:chOff x="618189" y="1043607"/>
            <a:chExt cx="4994855" cy="22947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9BF0E1-35C2-43D6-84CC-F8EBA8C2DC6B}"/>
                </a:ext>
              </a:extLst>
            </p:cNvPr>
            <p:cNvSpPr/>
            <p:nvPr/>
          </p:nvSpPr>
          <p:spPr>
            <a:xfrm>
              <a:off x="2290699" y="1188875"/>
              <a:ext cx="1584101" cy="528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Detection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4E9BAB-E5A2-4AA4-8EFA-9BBE600BB4D6}"/>
                </a:ext>
              </a:extLst>
            </p:cNvPr>
            <p:cNvSpPr/>
            <p:nvPr/>
          </p:nvSpPr>
          <p:spPr>
            <a:xfrm>
              <a:off x="4028943" y="2626050"/>
              <a:ext cx="1584101" cy="528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Validation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80575E-39EC-4EEA-A8FE-CBFBF6D734D8}"/>
                </a:ext>
              </a:extLst>
            </p:cNvPr>
            <p:cNvSpPr/>
            <p:nvPr/>
          </p:nvSpPr>
          <p:spPr>
            <a:xfrm>
              <a:off x="618189" y="2626050"/>
              <a:ext cx="1584101" cy="5280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Refinement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D58B64-B258-4DE3-8F33-0295D28A86D0}"/>
                </a:ext>
              </a:extLst>
            </p:cNvPr>
            <p:cNvSpPr/>
            <p:nvPr/>
          </p:nvSpPr>
          <p:spPr>
            <a:xfrm>
              <a:off x="2290699" y="1975936"/>
              <a:ext cx="1584101" cy="5280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dirty="0">
                  <a:solidFill>
                    <a:schemeClr val="tx1"/>
                  </a:solidFill>
                </a:rPr>
                <a:t>Label Store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AD3B707-3F4F-41E4-BAB0-2BB92A230D02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793867" y="1452892"/>
              <a:ext cx="1496832" cy="1173158"/>
            </a:xfrm>
            <a:prstGeom prst="bentConnector3">
              <a:avLst>
                <a:gd name="adj1" fmla="val 1002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F74F6D-24C1-47ED-B2FD-8467ACB8C543}"/>
                </a:ext>
              </a:extLst>
            </p:cNvPr>
            <p:cNvSpPr txBox="1"/>
            <p:nvPr/>
          </p:nvSpPr>
          <p:spPr>
            <a:xfrm>
              <a:off x="3018049" y="1687208"/>
              <a:ext cx="1446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200" dirty="0"/>
                <a:t>Detected Symptoms</a:t>
              </a: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CE3E6E-2983-4030-9155-89DF4221A0FE}"/>
                </a:ext>
              </a:extLst>
            </p:cNvPr>
            <p:cNvSpPr txBox="1"/>
            <p:nvPr/>
          </p:nvSpPr>
          <p:spPr>
            <a:xfrm>
              <a:off x="1082591" y="1043607"/>
              <a:ext cx="1251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IE" sz="1200" dirty="0"/>
                <a:t>Adjustments to </a:t>
              </a:r>
            </a:p>
            <a:p>
              <a:r>
                <a:rPr lang="en-IE" sz="1200" dirty="0"/>
                <a:t>detection system</a:t>
              </a:r>
              <a:endParaRPr lang="en-US" sz="1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1B2760B-7D56-4F6D-A7A9-7DE5826A5175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3082750" y="1716909"/>
              <a:ext cx="0" cy="259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187A8A2B-8EF1-4C60-8E23-656324503189}"/>
                </a:ext>
              </a:extLst>
            </p:cNvPr>
            <p:cNvCxnSpPr>
              <a:stCxn id="9" idx="3"/>
              <a:endCxn id="7" idx="0"/>
            </p:cNvCxnSpPr>
            <p:nvPr/>
          </p:nvCxnSpPr>
          <p:spPr>
            <a:xfrm>
              <a:off x="3874800" y="2239953"/>
              <a:ext cx="946194" cy="38609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41FC5740-3343-400E-87FC-E1CC273DAC9B}"/>
                </a:ext>
              </a:extLst>
            </p:cNvPr>
            <p:cNvCxnSpPr>
              <a:cxnSpLocks/>
              <a:stCxn id="7" idx="1"/>
              <a:endCxn id="16" idx="2"/>
            </p:cNvCxnSpPr>
            <p:nvPr/>
          </p:nvCxnSpPr>
          <p:spPr>
            <a:xfrm rot="10800000">
              <a:off x="3478907" y="2503971"/>
              <a:ext cx="550037" cy="3860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0AA0A8-AB4C-4D3A-B03B-03F96DF5FD6B}"/>
                </a:ext>
              </a:extLst>
            </p:cNvPr>
            <p:cNvSpPr/>
            <p:nvPr/>
          </p:nvSpPr>
          <p:spPr>
            <a:xfrm>
              <a:off x="3390495" y="2396755"/>
              <a:ext cx="176822" cy="107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4BEC67-4C68-4EC2-AA55-654B06C85E0E}"/>
                </a:ext>
              </a:extLst>
            </p:cNvPr>
            <p:cNvSpPr txBox="1"/>
            <p:nvPr/>
          </p:nvSpPr>
          <p:spPr>
            <a:xfrm>
              <a:off x="4783455" y="2176382"/>
              <a:ext cx="57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200" dirty="0"/>
                <a:t>Labels</a:t>
              </a:r>
              <a:endParaRPr lang="en-US" sz="1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346FC1-1298-4690-AB0A-10B435213FA7}"/>
                </a:ext>
              </a:extLst>
            </p:cNvPr>
            <p:cNvSpPr txBox="1"/>
            <p:nvPr/>
          </p:nvSpPr>
          <p:spPr>
            <a:xfrm>
              <a:off x="3188773" y="2876667"/>
              <a:ext cx="8426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200" dirty="0"/>
                <a:t>Confirmed</a:t>
              </a:r>
              <a:br>
                <a:rPr lang="en-IE" sz="1200" dirty="0"/>
              </a:br>
              <a:r>
                <a:rPr lang="en-IE" sz="1200" dirty="0"/>
                <a:t>Symptoms</a:t>
              </a:r>
              <a:endParaRPr lang="en-US" sz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7046A7-CE0B-41A4-B3FD-0C084680AC8F}"/>
                </a:ext>
              </a:extLst>
            </p:cNvPr>
            <p:cNvSpPr/>
            <p:nvPr/>
          </p:nvSpPr>
          <p:spPr>
            <a:xfrm>
              <a:off x="2664955" y="2394129"/>
              <a:ext cx="176822" cy="107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35202F1-0707-453B-BC74-46AAFFB96ED6}"/>
                </a:ext>
              </a:extLst>
            </p:cNvPr>
            <p:cNvCxnSpPr>
              <a:stCxn id="19" idx="2"/>
              <a:endCxn id="8" idx="3"/>
            </p:cNvCxnSpPr>
            <p:nvPr/>
          </p:nvCxnSpPr>
          <p:spPr>
            <a:xfrm rot="5400000">
              <a:off x="2283467" y="2420168"/>
              <a:ext cx="388722" cy="5510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DB275B70-E97C-426F-9D3B-804651D1DBC0}"/>
                </a:ext>
              </a:extLst>
            </p:cNvPr>
            <p:cNvCxnSpPr>
              <a:stCxn id="8" idx="0"/>
              <a:endCxn id="9" idx="1"/>
            </p:cNvCxnSpPr>
            <p:nvPr/>
          </p:nvCxnSpPr>
          <p:spPr>
            <a:xfrm rot="5400000" flipH="1" flipV="1">
              <a:off x="1657421" y="1992773"/>
              <a:ext cx="386097" cy="8804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B2E2F1-9118-4BA3-AD3E-3F53DA16E9BB}"/>
                </a:ext>
              </a:extLst>
            </p:cNvPr>
            <p:cNvSpPr txBox="1"/>
            <p:nvPr/>
          </p:nvSpPr>
          <p:spPr>
            <a:xfrm>
              <a:off x="1304643" y="1841382"/>
              <a:ext cx="841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200" dirty="0"/>
                <a:t>Refined</a:t>
              </a:r>
              <a:br>
                <a:rPr lang="en-IE" sz="1200" dirty="0"/>
              </a:br>
              <a:r>
                <a:rPr lang="en-IE" sz="1200" dirty="0"/>
                <a:t>Symptoms</a:t>
              </a:r>
              <a:endParaRPr lang="en-US" sz="12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9F4E86-2A5C-4EAA-BECF-5EE6618805F1}"/>
                </a:ext>
              </a:extLst>
            </p:cNvPr>
            <p:cNvSpPr/>
            <p:nvPr/>
          </p:nvSpPr>
          <p:spPr>
            <a:xfrm>
              <a:off x="2713508" y="2454755"/>
              <a:ext cx="83195" cy="8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031905D-D335-48CF-904D-D9492E197ABB}"/>
                </a:ext>
              </a:extLst>
            </p:cNvPr>
            <p:cNvSpPr/>
            <p:nvPr/>
          </p:nvSpPr>
          <p:spPr>
            <a:xfrm>
              <a:off x="3435771" y="2427789"/>
              <a:ext cx="83195" cy="8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186ACEB-EE56-443C-92FB-CF1F94EA0020}"/>
                </a:ext>
              </a:extLst>
            </p:cNvPr>
            <p:cNvSpPr/>
            <p:nvPr/>
          </p:nvSpPr>
          <p:spPr>
            <a:xfrm>
              <a:off x="3041151" y="1973085"/>
              <a:ext cx="83195" cy="8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7160E4-C2C8-4B01-839F-62CF02F615DA}"/>
                </a:ext>
              </a:extLst>
            </p:cNvPr>
            <p:cNvSpPr/>
            <p:nvPr/>
          </p:nvSpPr>
          <p:spPr>
            <a:xfrm>
              <a:off x="2285629" y="2197043"/>
              <a:ext cx="83195" cy="8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C5ABCD-43BC-48E4-8032-4F27DC1DABC6}"/>
                </a:ext>
              </a:extLst>
            </p:cNvPr>
            <p:cNvSpPr/>
            <p:nvPr/>
          </p:nvSpPr>
          <p:spPr>
            <a:xfrm>
              <a:off x="3814151" y="2202032"/>
              <a:ext cx="83195" cy="831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056A46-3905-4014-8D03-792C167C0F00}"/>
                </a:ext>
              </a:extLst>
            </p:cNvPr>
            <p:cNvSpPr txBox="1"/>
            <p:nvPr/>
          </p:nvSpPr>
          <p:spPr>
            <a:xfrm>
              <a:off x="2265978" y="2858783"/>
              <a:ext cx="5757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E" sz="1200" dirty="0"/>
                <a:t>Labels</a:t>
              </a:r>
              <a:endParaRPr lang="en-US" sz="1200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B855546-8F82-4D3E-BB6D-A1E94DA0E042}"/>
              </a:ext>
            </a:extLst>
          </p:cNvPr>
          <p:cNvSpPr/>
          <p:nvPr/>
        </p:nvSpPr>
        <p:spPr>
          <a:xfrm>
            <a:off x="974832" y="2749341"/>
            <a:ext cx="11004336" cy="2582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8D43DE-065B-4B05-9AA4-53A9A7F77486}"/>
              </a:ext>
            </a:extLst>
          </p:cNvPr>
          <p:cNvSpPr/>
          <p:nvPr/>
        </p:nvSpPr>
        <p:spPr>
          <a:xfrm>
            <a:off x="4523099" y="5511959"/>
            <a:ext cx="4968768" cy="1268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14D223-4193-46B3-B6A0-2B97462EF2F7}"/>
              </a:ext>
            </a:extLst>
          </p:cNvPr>
          <p:cNvSpPr/>
          <p:nvPr/>
        </p:nvSpPr>
        <p:spPr>
          <a:xfrm>
            <a:off x="4740873" y="5817042"/>
            <a:ext cx="998232" cy="670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>
                <a:solidFill>
                  <a:schemeClr val="tx1"/>
                </a:solidFill>
              </a:rPr>
              <a:t>Relevant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99FCD-A5AA-4376-8558-4043B1519349}"/>
              </a:ext>
            </a:extLst>
          </p:cNvPr>
          <p:cNvSpPr/>
          <p:nvPr/>
        </p:nvSpPr>
        <p:spPr>
          <a:xfrm>
            <a:off x="6058082" y="6453902"/>
            <a:ext cx="1035461" cy="272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>
                <a:solidFill>
                  <a:schemeClr val="tx1"/>
                </a:solidFill>
              </a:rPr>
              <a:t>Anomaly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594CF-159C-4805-8BE5-E81EA54237F6}"/>
              </a:ext>
            </a:extLst>
          </p:cNvPr>
          <p:cNvSpPr/>
          <p:nvPr/>
        </p:nvSpPr>
        <p:spPr>
          <a:xfrm>
            <a:off x="6058081" y="6076681"/>
            <a:ext cx="1035461" cy="272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Anomaly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F4FC95-7A15-41E4-A57F-06BCD4B64302}"/>
              </a:ext>
            </a:extLst>
          </p:cNvPr>
          <p:cNvSpPr/>
          <p:nvPr/>
        </p:nvSpPr>
        <p:spPr>
          <a:xfrm>
            <a:off x="6058080" y="5698632"/>
            <a:ext cx="1035461" cy="272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Anomaly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FA65386-3A32-4CE4-AF81-DE45A8AFA0FA}"/>
              </a:ext>
            </a:extLst>
          </p:cNvPr>
          <p:cNvCxnSpPr>
            <a:endCxn id="37" idx="1"/>
          </p:cNvCxnSpPr>
          <p:nvPr/>
        </p:nvCxnSpPr>
        <p:spPr>
          <a:xfrm flipV="1">
            <a:off x="5739105" y="5835125"/>
            <a:ext cx="318975" cy="136493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333E5E-FE0B-4234-8C72-8517FD60EDC3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739105" y="6211925"/>
            <a:ext cx="318976" cy="12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4852CB7-21EA-4A66-BCF8-FC7C0F76DE5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739104" y="6453481"/>
            <a:ext cx="318978" cy="136914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8E4C52-022A-4D34-860B-5D06E17EED8E}"/>
              </a:ext>
            </a:extLst>
          </p:cNvPr>
          <p:cNvSpPr txBox="1"/>
          <p:nvPr/>
        </p:nvSpPr>
        <p:spPr>
          <a:xfrm>
            <a:off x="1521023" y="5939545"/>
            <a:ext cx="293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/>
              <a:t>Data Model Representation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FE476D-9CD9-48D1-89FE-88C081D9C80B}"/>
              </a:ext>
            </a:extLst>
          </p:cNvPr>
          <p:cNvSpPr/>
          <p:nvPr/>
        </p:nvSpPr>
        <p:spPr>
          <a:xfrm>
            <a:off x="7808881" y="5641482"/>
            <a:ext cx="1369061" cy="272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Symptom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650859-5BF3-42F3-8C8B-10F830D6A032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7093541" y="5777975"/>
            <a:ext cx="715340" cy="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C9ED0F5-C730-4267-91E1-C445573ED1FB}"/>
              </a:ext>
            </a:extLst>
          </p:cNvPr>
          <p:cNvSpPr/>
          <p:nvPr/>
        </p:nvSpPr>
        <p:spPr>
          <a:xfrm>
            <a:off x="7805706" y="6044727"/>
            <a:ext cx="1369061" cy="272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Annotator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CE393B5-1A4A-4876-9C3E-FD2D838E5150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7093541" y="5835125"/>
            <a:ext cx="712165" cy="346095"/>
          </a:xfrm>
          <a:prstGeom prst="bentConnector3">
            <a:avLst>
              <a:gd name="adj1" fmla="val 7006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3AA6FA8-B27A-4785-80EF-785C6F8DFFE8}"/>
              </a:ext>
            </a:extLst>
          </p:cNvPr>
          <p:cNvSpPr/>
          <p:nvPr/>
        </p:nvSpPr>
        <p:spPr>
          <a:xfrm>
            <a:off x="7808881" y="6441602"/>
            <a:ext cx="1369061" cy="272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588C379-00BF-43AE-80E1-D698B2597896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093543" y="5895420"/>
            <a:ext cx="715338" cy="682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4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C59C-0A2B-45A4-9A69-F8F3238F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95" y="0"/>
            <a:ext cx="11559209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Summary: “Semantic Metadata Annotation for Network Anomaly Detection”</a:t>
            </a:r>
            <a:br>
              <a:rPr lang="en-US" sz="2800" dirty="0"/>
            </a:br>
            <a:r>
              <a:rPr lang="en-US" sz="1600" dirty="0"/>
              <a:t>https://datatracker.ietf.org/doc/draft-ietf-nmop-network-anomaly-lifecycle/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2A95-D6E8-4E38-AA1F-24CE12DD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762"/>
            <a:ext cx="10515600" cy="2180267"/>
          </a:xfrm>
        </p:spPr>
        <p:txBody>
          <a:bodyPr>
            <a:noAutofit/>
          </a:bodyPr>
          <a:lstStyle/>
          <a:p>
            <a:r>
              <a:rPr lang="en-IE" sz="1900" dirty="0"/>
              <a:t>This draft provides a </a:t>
            </a:r>
            <a:r>
              <a:rPr lang="en-IE" sz="1900" b="1" dirty="0"/>
              <a:t>detailed semantic</a:t>
            </a:r>
            <a:r>
              <a:rPr lang="en-IE" sz="1900" dirty="0"/>
              <a:t> to describe the </a:t>
            </a:r>
            <a:r>
              <a:rPr lang="en-IE" sz="1900" b="1" dirty="0"/>
              <a:t>output of Service Disruption Detection</a:t>
            </a:r>
            <a:r>
              <a:rPr lang="en-IE" sz="1900" dirty="0"/>
              <a:t> in a way that can be easy for Network Engineers to understand the underlying symptoms in a deterministic and semantically structured way.</a:t>
            </a:r>
          </a:p>
          <a:p>
            <a:r>
              <a:rPr lang="en-IE" sz="1900" dirty="0"/>
              <a:t>The result is an </a:t>
            </a:r>
            <a:r>
              <a:rPr lang="en-IE" sz="1900" b="1" dirty="0"/>
              <a:t>augmentation of the Lifecycle data model</a:t>
            </a:r>
            <a:r>
              <a:rPr lang="en-IE" sz="1900" dirty="0"/>
              <a:t>, supporting the characterization of symptoms for connectivity services and the determinist mapping of operational and analytical data for those services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80F76F-408F-4198-86D5-3F36D0AAA09F}"/>
              </a:ext>
            </a:extLst>
          </p:cNvPr>
          <p:cNvSpPr/>
          <p:nvPr/>
        </p:nvSpPr>
        <p:spPr>
          <a:xfrm>
            <a:off x="460828" y="4520684"/>
            <a:ext cx="4968768" cy="1268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84DB6F-380D-4631-8969-27967A8D3898}"/>
              </a:ext>
            </a:extLst>
          </p:cNvPr>
          <p:cNvSpPr/>
          <p:nvPr/>
        </p:nvSpPr>
        <p:spPr>
          <a:xfrm>
            <a:off x="678602" y="4825767"/>
            <a:ext cx="998232" cy="670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>
                <a:solidFill>
                  <a:schemeClr val="tx1"/>
                </a:solidFill>
              </a:rPr>
              <a:t>Relevant 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97B4B1-25C9-4130-AAB9-1577A31E836C}"/>
              </a:ext>
            </a:extLst>
          </p:cNvPr>
          <p:cNvSpPr/>
          <p:nvPr/>
        </p:nvSpPr>
        <p:spPr>
          <a:xfrm>
            <a:off x="1995811" y="5462627"/>
            <a:ext cx="1035461" cy="272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>
                <a:solidFill>
                  <a:schemeClr val="tx1"/>
                </a:solidFill>
              </a:rPr>
              <a:t>Anomaly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AA0632-7A70-4D22-9491-F756360F9CEE}"/>
              </a:ext>
            </a:extLst>
          </p:cNvPr>
          <p:cNvSpPr/>
          <p:nvPr/>
        </p:nvSpPr>
        <p:spPr>
          <a:xfrm>
            <a:off x="1995810" y="5085406"/>
            <a:ext cx="1035461" cy="272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Anomaly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019705-33FD-40BE-9996-8A9566B1B5A8}"/>
              </a:ext>
            </a:extLst>
          </p:cNvPr>
          <p:cNvSpPr/>
          <p:nvPr/>
        </p:nvSpPr>
        <p:spPr>
          <a:xfrm>
            <a:off x="1995809" y="4707357"/>
            <a:ext cx="1035461" cy="272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Anomaly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3FDA1AB-569D-44FB-9836-86D0CAF00E3D}"/>
              </a:ext>
            </a:extLst>
          </p:cNvPr>
          <p:cNvCxnSpPr>
            <a:endCxn id="47" idx="1"/>
          </p:cNvCxnSpPr>
          <p:nvPr/>
        </p:nvCxnSpPr>
        <p:spPr>
          <a:xfrm flipV="1">
            <a:off x="1676834" y="4843850"/>
            <a:ext cx="318975" cy="136493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C28B93-32F4-414E-B198-DAEA19662D6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676834" y="5220650"/>
            <a:ext cx="318976" cy="124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34CC476-3CC9-4D08-AAE6-0A02627C0432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676833" y="5462206"/>
            <a:ext cx="318978" cy="136914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CEB9711-9D98-4901-A85F-9799C3245EA8}"/>
              </a:ext>
            </a:extLst>
          </p:cNvPr>
          <p:cNvSpPr txBox="1"/>
          <p:nvPr/>
        </p:nvSpPr>
        <p:spPr>
          <a:xfrm>
            <a:off x="3031270" y="4144560"/>
            <a:ext cx="24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Augmented Data Model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468F840-A39C-45FF-B7E0-122C0E47891C}"/>
              </a:ext>
            </a:extLst>
          </p:cNvPr>
          <p:cNvSpPr/>
          <p:nvPr/>
        </p:nvSpPr>
        <p:spPr>
          <a:xfrm>
            <a:off x="3746610" y="4650207"/>
            <a:ext cx="1369061" cy="27298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Symptom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AFDFAB-9A7D-44D7-B7A4-355DB41DF8B9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3031270" y="4786700"/>
            <a:ext cx="715340" cy="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A2642CB-36BA-4EB8-A5E6-6889A1DAABF5}"/>
              </a:ext>
            </a:extLst>
          </p:cNvPr>
          <p:cNvSpPr/>
          <p:nvPr/>
        </p:nvSpPr>
        <p:spPr>
          <a:xfrm>
            <a:off x="3743435" y="5053452"/>
            <a:ext cx="1369061" cy="272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Annotator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5EC0FD1-7FDF-4E20-8DC4-BDF7B0A68B65}"/>
              </a:ext>
            </a:extLst>
          </p:cNvPr>
          <p:cNvCxnSpPr>
            <a:cxnSpLocks/>
            <a:stCxn id="47" idx="3"/>
            <a:endCxn id="54" idx="1"/>
          </p:cNvCxnSpPr>
          <p:nvPr/>
        </p:nvCxnSpPr>
        <p:spPr>
          <a:xfrm>
            <a:off x="3031270" y="4843850"/>
            <a:ext cx="712165" cy="346095"/>
          </a:xfrm>
          <a:prstGeom prst="bentConnector3">
            <a:avLst>
              <a:gd name="adj1" fmla="val 7006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3833583-4497-4D0D-A2DF-21694E6B55CA}"/>
              </a:ext>
            </a:extLst>
          </p:cNvPr>
          <p:cNvSpPr/>
          <p:nvPr/>
        </p:nvSpPr>
        <p:spPr>
          <a:xfrm>
            <a:off x="3746610" y="5450327"/>
            <a:ext cx="1369061" cy="27298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0F708F5-2E8A-437B-9A64-82FDB90DC25E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3031272" y="4904145"/>
            <a:ext cx="715338" cy="682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004663-4469-437F-8DD8-3B4CD18509AD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5115671" y="4330607"/>
            <a:ext cx="980328" cy="4560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DD6FB00-1B5D-4B56-B2E9-69064D043964}"/>
              </a:ext>
            </a:extLst>
          </p:cNvPr>
          <p:cNvSpPr txBox="1"/>
          <p:nvPr/>
        </p:nvSpPr>
        <p:spPr>
          <a:xfrm>
            <a:off x="6141759" y="3429000"/>
            <a:ext cx="5840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Define the </a:t>
            </a:r>
            <a:r>
              <a:rPr lang="en-IE" u="sng" dirty="0"/>
              <a:t>symptom</a:t>
            </a:r>
            <a:r>
              <a:rPr lang="en-IE" dirty="0"/>
              <a:t> as a combination of: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Action</a:t>
            </a:r>
            <a:r>
              <a:rPr lang="en-US" dirty="0"/>
              <a:t>:  What action has the network node performed, in connection to the symptom (e.g. a packet was dropped)</a:t>
            </a:r>
          </a:p>
          <a:p>
            <a:pPr marL="285750" indent="-285750">
              <a:buFontTx/>
              <a:buChar char="-"/>
            </a:pPr>
            <a:r>
              <a:rPr lang="en-IE" b="1" dirty="0"/>
              <a:t>R</a:t>
            </a:r>
            <a:r>
              <a:rPr lang="en-US" b="1" dirty="0" err="1"/>
              <a:t>eason</a:t>
            </a:r>
            <a:r>
              <a:rPr lang="en-US" dirty="0"/>
              <a:t>: Why the network node performed that action (e.g. the destination is unreachable)</a:t>
            </a:r>
          </a:p>
          <a:p>
            <a:pPr marL="285750" indent="-285750">
              <a:buFontTx/>
              <a:buChar char="-"/>
            </a:pPr>
            <a:r>
              <a:rPr lang="en-IE" b="1" dirty="0"/>
              <a:t>C</a:t>
            </a:r>
            <a:r>
              <a:rPr lang="en-US" b="1" dirty="0" err="1"/>
              <a:t>ause</a:t>
            </a:r>
            <a:r>
              <a:rPr lang="en-US" dirty="0"/>
              <a:t>: What caused that reason to happen in the first place (e.g. Time To Live expired)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4101D9-1F24-4778-A980-95F53D3A6509}"/>
              </a:ext>
            </a:extLst>
          </p:cNvPr>
          <p:cNvSpPr txBox="1"/>
          <p:nvPr/>
        </p:nvSpPr>
        <p:spPr>
          <a:xfrm>
            <a:off x="5818147" y="5925403"/>
            <a:ext cx="5840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Define details related to the service, to enable the mapping to operational data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9E5F77-01E7-4A9F-ACD7-FD66E5956240}"/>
              </a:ext>
            </a:extLst>
          </p:cNvPr>
          <p:cNvCxnSpPr>
            <a:stCxn id="21" idx="1"/>
            <a:endCxn id="56" idx="3"/>
          </p:cNvCxnSpPr>
          <p:nvPr/>
        </p:nvCxnSpPr>
        <p:spPr>
          <a:xfrm flipH="1" flipV="1">
            <a:off x="5115671" y="5586820"/>
            <a:ext cx="702476" cy="6617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1570-23D4-49E6-9EEF-B10E299D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Main updates to the documents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51EE-5CB3-4383-A1DB-C0B893FF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Removed Antonio Roberto from the author list, as requested from him</a:t>
            </a:r>
          </a:p>
          <a:p>
            <a:pPr lvl="0"/>
            <a:r>
              <a:rPr lang="en-US" dirty="0"/>
              <a:t>Fixed most of the YANG errors from previous version</a:t>
            </a:r>
          </a:p>
          <a:p>
            <a:pPr marL="0" lvl="0" indent="0">
              <a:buNone/>
            </a:pPr>
            <a:r>
              <a:rPr lang="en-IE" dirty="0"/>
              <a:t>	Yang Validation: </a:t>
            </a:r>
          </a:p>
          <a:p>
            <a:pPr lvl="0"/>
            <a:endParaRPr lang="en-US" dirty="0"/>
          </a:p>
          <a:p>
            <a:pPr lvl="0"/>
            <a:endParaRPr lang="en-IE" dirty="0"/>
          </a:p>
          <a:p>
            <a:pPr lvl="0"/>
            <a:endParaRPr lang="en-US" dirty="0"/>
          </a:p>
          <a:p>
            <a:pPr lvl="0"/>
            <a:r>
              <a:rPr lang="en-US" dirty="0"/>
              <a:t>Made changes to the YANG models, as necessary, based on the work we did on the model validation (see next slides)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F1535-D485-4B7A-B60F-CD4C48DF0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86"/>
          <a:stretch/>
        </p:blipFill>
        <p:spPr>
          <a:xfrm>
            <a:off x="2793819" y="3811949"/>
            <a:ext cx="1709737" cy="333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56EDA8-0D79-4071-B5BD-8300137CA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33" t="1972" b="5922"/>
          <a:stretch/>
        </p:blipFill>
        <p:spPr>
          <a:xfrm>
            <a:off x="4895033" y="3811949"/>
            <a:ext cx="1624012" cy="333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F5FC88-8A2C-4341-B750-4A749E8F39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27"/>
          <a:stretch/>
        </p:blipFill>
        <p:spPr>
          <a:xfrm>
            <a:off x="4895033" y="4338756"/>
            <a:ext cx="1645444" cy="342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413C70-AB76-437E-89E8-41F50A70C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86"/>
          <a:stretch/>
        </p:blipFill>
        <p:spPr>
          <a:xfrm>
            <a:off x="2793819" y="4341137"/>
            <a:ext cx="1709737" cy="333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D254F3-A5CB-4592-95B3-08B51A9C13D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503556" y="3978637"/>
            <a:ext cx="391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B3AFF7-2AC0-4D74-819E-7B93EEAD175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503556" y="4507825"/>
            <a:ext cx="391477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D54B38-9F21-4BE2-B807-EB8630EA1E8B}"/>
              </a:ext>
            </a:extLst>
          </p:cNvPr>
          <p:cNvSpPr txBox="1"/>
          <p:nvPr/>
        </p:nvSpPr>
        <p:spPr>
          <a:xfrm>
            <a:off x="1735483" y="3811949"/>
            <a:ext cx="98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Lifecycle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4E217E-E7C9-411A-A6EF-AF8233804E16}"/>
              </a:ext>
            </a:extLst>
          </p:cNvPr>
          <p:cNvSpPr txBox="1"/>
          <p:nvPr/>
        </p:nvSpPr>
        <p:spPr>
          <a:xfrm>
            <a:off x="1574876" y="4292343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Semantics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7AB1AA-8B91-4E50-8626-68961F67687E}"/>
              </a:ext>
            </a:extLst>
          </p:cNvPr>
          <p:cNvSpPr/>
          <p:nvPr/>
        </p:nvSpPr>
        <p:spPr>
          <a:xfrm>
            <a:off x="1516201" y="3736939"/>
            <a:ext cx="5081426" cy="47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471A6-857D-4476-99E5-1E1385581482}"/>
              </a:ext>
            </a:extLst>
          </p:cNvPr>
          <p:cNvSpPr/>
          <p:nvPr/>
        </p:nvSpPr>
        <p:spPr>
          <a:xfrm>
            <a:off x="1516201" y="4272389"/>
            <a:ext cx="5081426" cy="470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1D8016-C342-48E9-B846-804A0B040985}"/>
              </a:ext>
            </a:extLst>
          </p:cNvPr>
          <p:cNvSpPr txBox="1"/>
          <p:nvPr/>
        </p:nvSpPr>
        <p:spPr>
          <a:xfrm>
            <a:off x="7181159" y="3581116"/>
            <a:ext cx="349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remaining errors require some more drastic changes to the models. We want to validate those with code for the next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2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56EE-960D-4BC7-804E-DE1B651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Lifecycle Data Model – Main updates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C9A481-FF80-42FB-960E-D152A90C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8495"/>
            <a:ext cx="3743325" cy="42386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C230EE-C2D5-43D7-8A04-CE02CAF342BC}"/>
              </a:ext>
            </a:extLst>
          </p:cNvPr>
          <p:cNvSpPr/>
          <p:nvPr/>
        </p:nvSpPr>
        <p:spPr>
          <a:xfrm>
            <a:off x="1249846" y="2949540"/>
            <a:ext cx="2186608" cy="13914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4E0F0D-CEC9-4F6E-9F84-1FA20AAC5308}"/>
              </a:ext>
            </a:extLst>
          </p:cNvPr>
          <p:cNvSpPr/>
          <p:nvPr/>
        </p:nvSpPr>
        <p:spPr>
          <a:xfrm>
            <a:off x="1455152" y="3377543"/>
            <a:ext cx="2395330" cy="13914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3BFBD-A54A-4BEE-8F88-5A3DCE662443}"/>
              </a:ext>
            </a:extLst>
          </p:cNvPr>
          <p:cNvSpPr/>
          <p:nvPr/>
        </p:nvSpPr>
        <p:spPr>
          <a:xfrm>
            <a:off x="1473061" y="4382016"/>
            <a:ext cx="2596495" cy="13914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AD2F2B-A56F-492C-BC11-DF9E1881706B}"/>
              </a:ext>
            </a:extLst>
          </p:cNvPr>
          <p:cNvSpPr txBox="1"/>
          <p:nvPr/>
        </p:nvSpPr>
        <p:spPr>
          <a:xfrm>
            <a:off x="5508045" y="1916415"/>
            <a:ext cx="501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Having the concern score only at the symptom level is not enough. We also need a “global” concern score for the Relevant State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8B95E2-ECA5-48A5-9767-FEFA18097EFD}"/>
              </a:ext>
            </a:extLst>
          </p:cNvPr>
          <p:cNvCxnSpPr>
            <a:stCxn id="14" idx="1"/>
            <a:endCxn id="11" idx="3"/>
          </p:cNvCxnSpPr>
          <p:nvPr/>
        </p:nvCxnSpPr>
        <p:spPr>
          <a:xfrm flipH="1">
            <a:off x="3436454" y="2378080"/>
            <a:ext cx="2071591" cy="6410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5A588C-7B9B-442B-AF86-6A9E2A8B2934}"/>
              </a:ext>
            </a:extLst>
          </p:cNvPr>
          <p:cNvSpPr txBox="1"/>
          <p:nvPr/>
        </p:nvSpPr>
        <p:spPr>
          <a:xfrm>
            <a:off x="5886773" y="3244334"/>
            <a:ext cx="501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need a link to the visualization of the symptom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2FC9D0-4D17-470F-A6F8-72DD5DB03DD7}"/>
              </a:ext>
            </a:extLst>
          </p:cNvPr>
          <p:cNvCxnSpPr>
            <a:stCxn id="17" idx="1"/>
            <a:endCxn id="12" idx="3"/>
          </p:cNvCxnSpPr>
          <p:nvPr/>
        </p:nvCxnSpPr>
        <p:spPr>
          <a:xfrm flipH="1">
            <a:off x="3850482" y="3429000"/>
            <a:ext cx="2036291" cy="1811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993E22-55C7-4CCC-841D-BD3090B2678C}"/>
              </a:ext>
            </a:extLst>
          </p:cNvPr>
          <p:cNvSpPr txBox="1"/>
          <p:nvPr/>
        </p:nvSpPr>
        <p:spPr>
          <a:xfrm>
            <a:off x="5508045" y="4497342"/>
            <a:ext cx="5012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Defining the pattern as an identity ref allows the user of the model to augment it easily, as needed.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99493B-D2C1-4976-91B5-C7CA09A2A457}"/>
              </a:ext>
            </a:extLst>
          </p:cNvPr>
          <p:cNvCxnSpPr>
            <a:cxnSpLocks/>
            <a:stCxn id="20" idx="1"/>
            <a:endCxn id="13" idx="3"/>
          </p:cNvCxnSpPr>
          <p:nvPr/>
        </p:nvCxnSpPr>
        <p:spPr>
          <a:xfrm flipH="1" flipV="1">
            <a:off x="4069556" y="4451590"/>
            <a:ext cx="1438489" cy="36891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57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F0A3-319F-434A-91F8-C182A61E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282"/>
            <a:ext cx="10515600" cy="1325563"/>
          </a:xfrm>
        </p:spPr>
        <p:txBody>
          <a:bodyPr/>
          <a:lstStyle/>
          <a:p>
            <a:r>
              <a:rPr lang="en-IE" dirty="0"/>
              <a:t>Semantics Data Model – Main updates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6A061-F07B-4165-A85D-9CB60130D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96" y="1224956"/>
            <a:ext cx="3538248" cy="181048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46978-7A7D-494C-A206-59E3E4AA1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" b="65199"/>
          <a:stretch/>
        </p:blipFill>
        <p:spPr>
          <a:xfrm>
            <a:off x="278059" y="3501266"/>
            <a:ext cx="3667125" cy="1427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70475-010A-4F6D-BEB8-C67406F00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894"/>
          <a:stretch/>
        </p:blipFill>
        <p:spPr>
          <a:xfrm>
            <a:off x="278059" y="4928853"/>
            <a:ext cx="3667125" cy="17002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8619B6-B594-4408-BA07-C69F97681EE4}"/>
              </a:ext>
            </a:extLst>
          </p:cNvPr>
          <p:cNvSpPr/>
          <p:nvPr/>
        </p:nvSpPr>
        <p:spPr>
          <a:xfrm>
            <a:off x="838200" y="4144617"/>
            <a:ext cx="2918791" cy="1192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7E7DC-F9DC-417A-B2AA-EFD2D7E66A9E}"/>
              </a:ext>
            </a:extLst>
          </p:cNvPr>
          <p:cNvSpPr/>
          <p:nvPr/>
        </p:nvSpPr>
        <p:spPr>
          <a:xfrm>
            <a:off x="838199" y="4661149"/>
            <a:ext cx="3008245" cy="66570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AA6D9-D0BB-4F8E-B8B8-904AC963D8E0}"/>
              </a:ext>
            </a:extLst>
          </p:cNvPr>
          <p:cNvSpPr txBox="1"/>
          <p:nvPr/>
        </p:nvSpPr>
        <p:spPr>
          <a:xfrm>
            <a:off x="5121966" y="4822417"/>
            <a:ext cx="6231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 some cases, changes to the network inventory and maintenance windows can generate some false alarms.</a:t>
            </a:r>
            <a:r>
              <a:rPr lang="en-US" dirty="0"/>
              <a:t> </a:t>
            </a:r>
          </a:p>
          <a:p>
            <a:r>
              <a:rPr lang="en-US" dirty="0"/>
              <a:t>These fields provide a reference to any change that needs to be tracked, to make the information available to the user and/or tag them during post-mortem analysis.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44F65B-0F2A-464F-94C4-C96240E7FBBF}"/>
              </a:ext>
            </a:extLst>
          </p:cNvPr>
          <p:cNvCxnSpPr>
            <a:stCxn id="14" idx="1"/>
            <a:endCxn id="12" idx="3"/>
          </p:cNvCxnSpPr>
          <p:nvPr/>
        </p:nvCxnSpPr>
        <p:spPr>
          <a:xfrm flipH="1" flipV="1">
            <a:off x="3846444" y="4994003"/>
            <a:ext cx="1275522" cy="5670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70DE65-5BC0-42FF-BA8E-B28FE189364C}"/>
              </a:ext>
            </a:extLst>
          </p:cNvPr>
          <p:cNvSpPr txBox="1"/>
          <p:nvPr/>
        </p:nvSpPr>
        <p:spPr>
          <a:xfrm>
            <a:off x="5663981" y="3139003"/>
            <a:ext cx="501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need a link to the visualization of the symptom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EE7673-C43B-487E-B6CE-C470E77AE7C0}"/>
              </a:ext>
            </a:extLst>
          </p:cNvPr>
          <p:cNvCxnSpPr>
            <a:stCxn id="17" idx="1"/>
            <a:endCxn id="11" idx="3"/>
          </p:cNvCxnSpPr>
          <p:nvPr/>
        </p:nvCxnSpPr>
        <p:spPr>
          <a:xfrm flipH="1">
            <a:off x="3756991" y="3323669"/>
            <a:ext cx="1906990" cy="8805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4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394-455C-494A-9061-7F43B817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“hackathon” - Integration work</a:t>
            </a:r>
            <a:br>
              <a:rPr lang="en-IE" dirty="0"/>
            </a:br>
            <a:r>
              <a:rPr lang="en-IE" sz="3100" dirty="0"/>
              <a:t>Mapping data model on real data from Network Anomaly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755B4-F1E1-4DE0-A563-D88AAC6FF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We are developing Antagonist </a:t>
            </a:r>
            <a:r>
              <a:rPr lang="en-IE" sz="2000" dirty="0"/>
              <a:t>(</a:t>
            </a:r>
            <a:r>
              <a:rPr lang="en-IE" sz="2000" dirty="0">
                <a:hlinkClick r:id="rId2"/>
              </a:rPr>
              <a:t>https://github.com/vriccobene/antagonist</a:t>
            </a:r>
            <a:r>
              <a:rPr lang="en-IE" sz="2000" dirty="0"/>
              <a:t>)</a:t>
            </a:r>
            <a:r>
              <a:rPr lang="en-IE" dirty="0"/>
              <a:t>, an open source label store to persist and expose network anomaly detection labels, from the various actors involved in the lifecycle (both humans and algorithms).</a:t>
            </a:r>
          </a:p>
          <a:p>
            <a:r>
              <a:rPr lang="en-IE" u="sng" dirty="0"/>
              <a:t>Current stage</a:t>
            </a:r>
            <a:r>
              <a:rPr lang="en-IE" dirty="0"/>
              <a:t>: a detailed analysis of the mapping between the network incident data and the defined YANG data model is on going, to identify any further missing or misplaced fields</a:t>
            </a:r>
          </a:p>
          <a:p>
            <a:pPr lvl="1"/>
            <a:r>
              <a:rPr lang="en-IE" dirty="0"/>
              <a:t>The changes proposed in this iteration are the result of the first part of this analysis, which will continue in the next few months</a:t>
            </a:r>
          </a:p>
          <a:p>
            <a:r>
              <a:rPr lang="en-IE" u="sng" dirty="0"/>
              <a:t>Next stage</a:t>
            </a:r>
            <a:r>
              <a:rPr lang="en-IE" dirty="0"/>
              <a:t>: test the Label Store with the actual data for network incidents from the network</a:t>
            </a:r>
          </a:p>
          <a:p>
            <a:r>
              <a:rPr lang="en-IE" dirty="0"/>
              <a:t>We plan to provide more insights at the next IETF 123, and to get closer to the final version of the models</a:t>
            </a:r>
          </a:p>
        </p:txBody>
      </p:sp>
    </p:spTree>
    <p:extLst>
      <p:ext uri="{BB962C8B-B14F-4D97-AF65-F5344CB8AC3E}">
        <p14:creationId xmlns:p14="http://schemas.microsoft.com/office/powerpoint/2010/main" val="421630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EB4C6-2985-4465-A037-0B5C3D83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6" y="1352871"/>
            <a:ext cx="3990975" cy="5314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3A39D-2599-4A79-A7A2-9E3D0D5F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6" y="56829"/>
            <a:ext cx="11838652" cy="900552"/>
          </a:xfrm>
        </p:spPr>
        <p:txBody>
          <a:bodyPr>
            <a:noAutofit/>
          </a:bodyPr>
          <a:lstStyle/>
          <a:p>
            <a:r>
              <a:rPr lang="en-IE" sz="3600" dirty="0"/>
              <a:t>Mapping between network data and current Lifecycle model</a:t>
            </a:r>
            <a:endParaRPr lang="en-US" sz="3600" dirty="0"/>
          </a:p>
        </p:txBody>
      </p:sp>
      <p:pic>
        <p:nvPicPr>
          <p:cNvPr id="5" name="Picture 1" descr="image003">
            <a:extLst>
              <a:ext uri="{FF2B5EF4-FFF2-40B4-BE49-F238E27FC236}">
                <a16:creationId xmlns:a16="http://schemas.microsoft.com/office/drawing/2014/main" id="{CA986326-E4C0-4E48-AF70-5564486AF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777" y="2913458"/>
            <a:ext cx="7535401" cy="37543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BEECF5-6B3A-4D96-90FD-675F9DF51709}"/>
              </a:ext>
            </a:extLst>
          </p:cNvPr>
          <p:cNvSpPr txBox="1"/>
          <p:nvPr/>
        </p:nvSpPr>
        <p:spPr>
          <a:xfrm>
            <a:off x="4947071" y="2087604"/>
            <a:ext cx="15274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Relevant State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EFBFBB-BF5B-421E-B2CF-79A92C4E72E1}"/>
              </a:ext>
            </a:extLst>
          </p:cNvPr>
          <p:cNvSpPr txBox="1"/>
          <p:nvPr/>
        </p:nvSpPr>
        <p:spPr>
          <a:xfrm>
            <a:off x="11604625" y="3285381"/>
            <a:ext cx="27443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" dirty="0"/>
              <a:t>0.30</a:t>
            </a:r>
            <a:endParaRPr lang="en-US" sz="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A42BCA-5051-4C94-AF31-59C8E4DD674F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5710806" y="2456936"/>
            <a:ext cx="2886590" cy="73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17CECB-F4A8-4A5C-8501-691831046DF7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 flipV="1">
            <a:off x="3848100" y="2205769"/>
            <a:ext cx="1098971" cy="66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BC3045D-FFC0-42EA-972E-20E026B5579B}"/>
              </a:ext>
            </a:extLst>
          </p:cNvPr>
          <p:cNvSpPr/>
          <p:nvPr/>
        </p:nvSpPr>
        <p:spPr>
          <a:xfrm>
            <a:off x="578814" y="1758824"/>
            <a:ext cx="3269286" cy="89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790E36-B2FA-4FF3-82E9-F81F4387F619}"/>
              </a:ext>
            </a:extLst>
          </p:cNvPr>
          <p:cNvSpPr txBox="1"/>
          <p:nvPr/>
        </p:nvSpPr>
        <p:spPr>
          <a:xfrm>
            <a:off x="65559" y="1043487"/>
            <a:ext cx="419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Network Anomaly Lifecycle Management YANG Model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6E01D-2E1B-48D4-B37F-77C987FB064B}"/>
              </a:ext>
            </a:extLst>
          </p:cNvPr>
          <p:cNvSpPr/>
          <p:nvPr/>
        </p:nvSpPr>
        <p:spPr>
          <a:xfrm>
            <a:off x="7806226" y="3187700"/>
            <a:ext cx="1582339" cy="3295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74176-D73C-4846-ADDB-B68848D3C472}"/>
              </a:ext>
            </a:extLst>
          </p:cNvPr>
          <p:cNvSpPr/>
          <p:nvPr/>
        </p:nvSpPr>
        <p:spPr>
          <a:xfrm>
            <a:off x="1009650" y="2456936"/>
            <a:ext cx="1060450" cy="19577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520788-7FBB-4D1A-943B-5A89DC98EE4E}"/>
              </a:ext>
            </a:extLst>
          </p:cNvPr>
          <p:cNvSpPr/>
          <p:nvPr/>
        </p:nvSpPr>
        <p:spPr>
          <a:xfrm>
            <a:off x="9363924" y="316515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5E7BE-0B88-4F07-91A2-FB33E6DB4FBA}"/>
              </a:ext>
            </a:extLst>
          </p:cNvPr>
          <p:cNvSpPr txBox="1"/>
          <p:nvPr/>
        </p:nvSpPr>
        <p:spPr>
          <a:xfrm>
            <a:off x="9167164" y="2532852"/>
            <a:ext cx="660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end-time</a:t>
            </a:r>
            <a:endParaRPr lang="en-US" sz="1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9DBDC7-3BD2-430E-9542-9717D5A37276}"/>
              </a:ext>
            </a:extLst>
          </p:cNvPr>
          <p:cNvCxnSpPr>
            <a:cxnSpLocks/>
            <a:stCxn id="31" idx="2"/>
            <a:endCxn id="29" idx="0"/>
          </p:cNvCxnSpPr>
          <p:nvPr/>
        </p:nvCxnSpPr>
        <p:spPr>
          <a:xfrm flipH="1">
            <a:off x="9386784" y="2779073"/>
            <a:ext cx="110759" cy="386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3FFA0FA-2103-4D63-8734-196244FB85BE}"/>
              </a:ext>
            </a:extLst>
          </p:cNvPr>
          <p:cNvSpPr/>
          <p:nvPr/>
        </p:nvSpPr>
        <p:spPr>
          <a:xfrm>
            <a:off x="7779559" y="315849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83F7A3-006E-4903-B6A0-DD7497248360}"/>
              </a:ext>
            </a:extLst>
          </p:cNvPr>
          <p:cNvSpPr txBox="1"/>
          <p:nvPr/>
        </p:nvSpPr>
        <p:spPr>
          <a:xfrm>
            <a:off x="7373269" y="253667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start-time</a:t>
            </a:r>
            <a:endParaRPr lang="en-US" sz="1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029C42-4648-49C7-B6E6-84157FA5234B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7725289" y="2782891"/>
            <a:ext cx="77130" cy="375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64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A39D-2599-4A79-A7A2-9E3D0D5F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26" y="56829"/>
            <a:ext cx="11838652" cy="900552"/>
          </a:xfrm>
        </p:spPr>
        <p:txBody>
          <a:bodyPr>
            <a:normAutofit/>
          </a:bodyPr>
          <a:lstStyle/>
          <a:p>
            <a:r>
              <a:rPr lang="en-IE" sz="3600" dirty="0"/>
              <a:t>Mapping between network data and current Lifecycle model</a:t>
            </a:r>
            <a:endParaRPr lang="en-US" sz="3600" dirty="0"/>
          </a:p>
        </p:txBody>
      </p:sp>
      <p:pic>
        <p:nvPicPr>
          <p:cNvPr id="25" name="Picture 1" descr="image003">
            <a:extLst>
              <a:ext uri="{FF2B5EF4-FFF2-40B4-BE49-F238E27FC236}">
                <a16:creationId xmlns:a16="http://schemas.microsoft.com/office/drawing/2014/main" id="{C549A2AC-6562-4B5E-8EEA-A72B8A572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11" y="2901121"/>
            <a:ext cx="7560163" cy="3766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BEECF5-6B3A-4D96-90FD-675F9DF51709}"/>
              </a:ext>
            </a:extLst>
          </p:cNvPr>
          <p:cNvSpPr txBox="1"/>
          <p:nvPr/>
        </p:nvSpPr>
        <p:spPr>
          <a:xfrm>
            <a:off x="5258395" y="2458440"/>
            <a:ext cx="24131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Anomalies &amp; Symptoms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A42BCA-5051-4C94-AF31-59C8E4DD674F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6464976" y="2827772"/>
            <a:ext cx="1539596" cy="2494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CD915C-EE79-4721-B571-08D241B0CB88}"/>
              </a:ext>
            </a:extLst>
          </p:cNvPr>
          <p:cNvCxnSpPr/>
          <p:nvPr/>
        </p:nvCxnSpPr>
        <p:spPr>
          <a:xfrm flipH="1">
            <a:off x="6835140" y="5593080"/>
            <a:ext cx="4831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8C4123-A69D-437B-84CC-58F5192AECDC}"/>
              </a:ext>
            </a:extLst>
          </p:cNvPr>
          <p:cNvCxnSpPr/>
          <p:nvPr/>
        </p:nvCxnSpPr>
        <p:spPr>
          <a:xfrm flipH="1">
            <a:off x="6835140" y="5806440"/>
            <a:ext cx="4831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FF8525-87EC-4B00-8D27-E185227F6420}"/>
              </a:ext>
            </a:extLst>
          </p:cNvPr>
          <p:cNvCxnSpPr/>
          <p:nvPr/>
        </p:nvCxnSpPr>
        <p:spPr>
          <a:xfrm flipH="1">
            <a:off x="6865620" y="6393180"/>
            <a:ext cx="48310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FF5806F-7BD6-4D0B-80EF-2FE789C9E550}"/>
              </a:ext>
            </a:extLst>
          </p:cNvPr>
          <p:cNvSpPr/>
          <p:nvPr/>
        </p:nvSpPr>
        <p:spPr>
          <a:xfrm>
            <a:off x="7912894" y="5322094"/>
            <a:ext cx="183356" cy="270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11096B-6A9E-4FF2-B9CD-59BC7BFEB375}"/>
              </a:ext>
            </a:extLst>
          </p:cNvPr>
          <p:cNvSpPr/>
          <p:nvPr/>
        </p:nvSpPr>
        <p:spPr>
          <a:xfrm>
            <a:off x="7943850" y="5722152"/>
            <a:ext cx="47625" cy="84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530013-9E54-44DB-869F-92918448172F}"/>
              </a:ext>
            </a:extLst>
          </p:cNvPr>
          <p:cNvSpPr/>
          <p:nvPr/>
        </p:nvSpPr>
        <p:spPr>
          <a:xfrm>
            <a:off x="7910513" y="6133629"/>
            <a:ext cx="1490662" cy="259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D1A73E-5008-4406-B992-2B9854C8FBB3}"/>
              </a:ext>
            </a:extLst>
          </p:cNvPr>
          <p:cNvCxnSpPr>
            <a:stCxn id="11" idx="2"/>
            <a:endCxn id="35" idx="1"/>
          </p:cNvCxnSpPr>
          <p:nvPr/>
        </p:nvCxnSpPr>
        <p:spPr>
          <a:xfrm>
            <a:off x="6464976" y="2827772"/>
            <a:ext cx="1478874" cy="2936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2303CF-4449-44FA-AFFE-03CC96F981FE}"/>
              </a:ext>
            </a:extLst>
          </p:cNvPr>
          <p:cNvCxnSpPr>
            <a:cxnSpLocks/>
            <a:stCxn id="11" idx="2"/>
            <a:endCxn id="37" idx="1"/>
          </p:cNvCxnSpPr>
          <p:nvPr/>
        </p:nvCxnSpPr>
        <p:spPr>
          <a:xfrm>
            <a:off x="6464976" y="2827772"/>
            <a:ext cx="1445537" cy="3435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27B9E05-61CE-40A3-89ED-5FB7B54302C1}"/>
              </a:ext>
            </a:extLst>
          </p:cNvPr>
          <p:cNvSpPr/>
          <p:nvPr/>
        </p:nvSpPr>
        <p:spPr>
          <a:xfrm>
            <a:off x="7973019" y="4498460"/>
            <a:ext cx="589375" cy="270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EB3E29-7F8C-4CC3-91AE-ED53C307479B}"/>
              </a:ext>
            </a:extLst>
          </p:cNvPr>
          <p:cNvCxnSpPr>
            <a:stCxn id="11" idx="2"/>
            <a:endCxn id="23" idx="1"/>
          </p:cNvCxnSpPr>
          <p:nvPr/>
        </p:nvCxnSpPr>
        <p:spPr>
          <a:xfrm>
            <a:off x="6464976" y="2827772"/>
            <a:ext cx="1508043" cy="1806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D69C867-AC2C-4F40-A339-DC4866117273}"/>
              </a:ext>
            </a:extLst>
          </p:cNvPr>
          <p:cNvSpPr txBox="1"/>
          <p:nvPr/>
        </p:nvSpPr>
        <p:spPr>
          <a:xfrm>
            <a:off x="8182405" y="4912261"/>
            <a:ext cx="197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rgbClr val="FF0000"/>
                </a:solidFill>
              </a:rPr>
              <a:t>These are the symptoms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433AAA-2897-47FA-B98D-45AAA1BE3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66" y="1352871"/>
            <a:ext cx="3990975" cy="5314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BF7ADD6-E3B8-49B6-BEFE-8AC27E079DFC}"/>
              </a:ext>
            </a:extLst>
          </p:cNvPr>
          <p:cNvSpPr txBox="1"/>
          <p:nvPr/>
        </p:nvSpPr>
        <p:spPr>
          <a:xfrm>
            <a:off x="65559" y="1043487"/>
            <a:ext cx="4191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Network Anomaly Lifecycle Management YANG Model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C3045D-FFC0-42EA-972E-20E026B5579B}"/>
              </a:ext>
            </a:extLst>
          </p:cNvPr>
          <p:cNvSpPr/>
          <p:nvPr/>
        </p:nvSpPr>
        <p:spPr>
          <a:xfrm>
            <a:off x="774941" y="2827772"/>
            <a:ext cx="3276873" cy="14361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4B6A00-4BED-4867-9FC3-CFA61625C166}"/>
              </a:ext>
            </a:extLst>
          </p:cNvPr>
          <p:cNvSpPr/>
          <p:nvPr/>
        </p:nvSpPr>
        <p:spPr>
          <a:xfrm>
            <a:off x="1009650" y="6091165"/>
            <a:ext cx="2136776" cy="145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17CECB-F4A8-4A5C-8501-691831046DF7}"/>
              </a:ext>
            </a:extLst>
          </p:cNvPr>
          <p:cNvCxnSpPr>
            <a:cxnSpLocks/>
            <a:stCxn id="11" idx="1"/>
            <a:endCxn id="22" idx="3"/>
          </p:cNvCxnSpPr>
          <p:nvPr/>
        </p:nvCxnSpPr>
        <p:spPr>
          <a:xfrm flipH="1">
            <a:off x="4051814" y="2643106"/>
            <a:ext cx="1206581" cy="902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00C484-3F8E-4E5C-9E29-F3152FEED8ED}"/>
              </a:ext>
            </a:extLst>
          </p:cNvPr>
          <p:cNvCxnSpPr>
            <a:cxnSpLocks/>
            <a:stCxn id="11" idx="1"/>
            <a:endCxn id="54" idx="3"/>
          </p:cNvCxnSpPr>
          <p:nvPr/>
        </p:nvCxnSpPr>
        <p:spPr>
          <a:xfrm flipH="1">
            <a:off x="3146426" y="2643106"/>
            <a:ext cx="2111969" cy="352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49224D7-131E-4AAE-8FE9-EEDD66244D62}"/>
              </a:ext>
            </a:extLst>
          </p:cNvPr>
          <p:cNvSpPr/>
          <p:nvPr/>
        </p:nvSpPr>
        <p:spPr>
          <a:xfrm>
            <a:off x="984522" y="2996579"/>
            <a:ext cx="1060450" cy="195777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2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930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Summary: “An Experiment: Network Anomaly Lifecycle” https://datatracker.ietf.org/doc/draft-ietf-nmop-network-anomaly-lifecycle/</vt:lpstr>
      <vt:lpstr>Summary: “Semantic Metadata Annotation for Network Anomaly Detection” https://datatracker.ietf.org/doc/draft-ietf-nmop-network-anomaly-lifecycle/</vt:lpstr>
      <vt:lpstr>Main updates to the documents</vt:lpstr>
      <vt:lpstr>Lifecycle Data Model – Main updates</vt:lpstr>
      <vt:lpstr>Semantics Data Model – Main updates</vt:lpstr>
      <vt:lpstr>“hackathon” - Integration work Mapping data model on real data from Network Anomaly Detection</vt:lpstr>
      <vt:lpstr>Mapping between network data and current Lifecycle model</vt:lpstr>
      <vt:lpstr>Mapping between network data and current Lifecycle model</vt:lpstr>
      <vt:lpstr>Next Steps</vt:lpstr>
      <vt:lpstr>Discussion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Vincenzo Riccobene</cp:lastModifiedBy>
  <cp:revision>408</cp:revision>
  <dcterms:created xsi:type="dcterms:W3CDTF">2019-11-29T14:22:02Z</dcterms:created>
  <dcterms:modified xsi:type="dcterms:W3CDTF">2025-03-12T14:03:35Z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