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00" r:id="rId3"/>
    <p:sldId id="2145706223" r:id="rId4"/>
    <p:sldId id="2145706225" r:id="rId5"/>
    <p:sldId id="2145706226" r:id="rId6"/>
    <p:sldId id="2145706234" r:id="rId7"/>
    <p:sldId id="2145706236" r:id="rId8"/>
    <p:sldId id="2145706227" r:id="rId9"/>
    <p:sldId id="2145706232" r:id="rId10"/>
    <p:sldId id="2145706233" r:id="rId11"/>
    <p:sldId id="26425" r:id="rId12"/>
    <p:sldId id="2145706235" r:id="rId13"/>
    <p:sldId id="2641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4" dt="2023-11-01T05:14:2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3" autoAdjust="0"/>
    <p:restoredTop sz="94660"/>
  </p:normalViewPr>
  <p:slideViewPr>
    <p:cSldViewPr snapToGrid="0">
      <p:cViewPr>
        <p:scale>
          <a:sx n="110" d="100"/>
          <a:sy n="110" d="100"/>
        </p:scale>
        <p:origin x="516" y="2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1T05:14:28.252" v="1806" actId="478"/>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1T05:09:27.991" v="1701" actId="20577"/>
        <pc:sldMkLst>
          <pc:docMk/>
          <pc:sldMk cId="2578889968" sldId="26415"/>
        </pc:sldMkLst>
        <pc:spChg chg="mod">
          <ac:chgData name="Thomas Graf" userId="487bc3e3-9ce7-4cdd-b7b4-8899ea88d289" providerId="ADAL" clId="{FF1E8771-B1E8-4CEC-B725-4345F27D3194}" dt="2023-10-29T12:54:30.834" v="1488" actId="113"/>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03.11.2023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03.11.2023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03.11.2023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network-analytics/draft-netana-opsawg-nmrg-network-anomaly-semantic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and validate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01. </a:t>
            </a:r>
            <a:r>
              <a:rPr lang="de-CH" sz="3800" dirty="0">
                <a:latin typeface="+mj-lt"/>
                <a:ea typeface="+mj-ea"/>
                <a:cs typeface="+mj-cs"/>
              </a:rPr>
              <a:t>November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Plane</a:t>
            </a:r>
            <a:r>
              <a:rPr lang="en-US" sz="2000" dirty="0"/>
              <a:t> describes in which network plane it was observed; Forwarding, Control or Management Plane.</a:t>
            </a:r>
          </a:p>
          <a:p>
            <a:r>
              <a:rPr lang="en-US" sz="2000" b="1" dirty="0">
                <a:solidFill>
                  <a:srgbClr val="FF0000"/>
                </a:solidFill>
              </a:rPr>
              <a:t>Outlier-Type </a:t>
            </a:r>
            <a:r>
              <a:rPr lang="en-US" sz="2000" dirty="0"/>
              <a:t>describes which type of outlier it is; Global, Contextual or Collective.</a:t>
            </a:r>
            <a:endParaRPr lang="en-US" sz="2000" b="1" dirty="0">
              <a:solidFill>
                <a:srgbClr val="FF0000"/>
              </a:solidFill>
            </a:endParaRPr>
          </a:p>
          <a:p>
            <a:r>
              <a:rPr lang="en-US" sz="2000" b="1" dirty="0">
                <a:solidFill>
                  <a:srgbClr val="FF0000"/>
                </a:solidFill>
              </a:rPr>
              <a:t>Pattern </a:t>
            </a:r>
            <a:r>
              <a:rPr lang="en-US" sz="2000" dirty="0"/>
              <a:t>describes the measurement pattern over time of the time series data.</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95830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a:off x="5020884" y="2460264"/>
            <a:ext cx="1247941" cy="562517"/>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3644174"/>
            <a:ext cx="4182687" cy="120649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2092751"/>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48" y="4859980"/>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flipV="1">
            <a:off x="4994210" y="3986326"/>
            <a:ext cx="1274615" cy="30574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4711337"/>
            <a:ext cx="1247940" cy="49356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5409109"/>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+--:(forwarding-plane)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+--:(control-plane)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condition?string</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cause?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entity_type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(outlier-type)?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+--:(global)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global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+--:(contextual)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contextual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+--:(collective)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collective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+--:(none)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empty         </a:t>
            </a: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400936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events*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&lt;continues&gt;</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entity-id?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remediation-action?   string</a:t>
            </a:r>
          </a:p>
        </p:txBody>
      </p:sp>
      <p:sp>
        <p:nvSpPr>
          <p:cNvPr id="19" name="Rectangle 18">
            <a:extLst>
              <a:ext uri="{FF2B5EF4-FFF2-40B4-BE49-F238E27FC236}">
                <a16:creationId xmlns:a16="http://schemas.microsoft.com/office/drawing/2014/main" id="{B0AC9776-B227-44FD-A2AC-1FDE0B6F1445}"/>
              </a:ext>
            </a:extLst>
          </p:cNvPr>
          <p:cNvSpPr/>
          <p:nvPr/>
        </p:nvSpPr>
        <p:spPr>
          <a:xfrm>
            <a:off x="838198" y="1867493"/>
            <a:ext cx="4182687" cy="2625064"/>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E751AA3A-A181-4E76-CC75-041686EB2C20}"/>
              </a:ext>
            </a:extLst>
          </p:cNvPr>
          <p:cNvSpPr/>
          <p:nvPr/>
        </p:nvSpPr>
        <p:spPr>
          <a:xfrm>
            <a:off x="838196" y="2997103"/>
            <a:ext cx="4182687" cy="549680"/>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8" name="Rectangle 7">
            <a:extLst>
              <a:ext uri="{FF2B5EF4-FFF2-40B4-BE49-F238E27FC236}">
                <a16:creationId xmlns:a16="http://schemas.microsoft.com/office/drawing/2014/main" id="{8F5B7433-6C2C-9F79-E743-B4F7F3199C49}"/>
              </a:ext>
            </a:extLst>
          </p:cNvPr>
          <p:cNvSpPr/>
          <p:nvPr/>
        </p:nvSpPr>
        <p:spPr>
          <a:xfrm>
            <a:off x="838195" y="4492557"/>
            <a:ext cx="4182687" cy="985133"/>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flipV="1">
            <a:off x="5020880" y="2053850"/>
            <a:ext cx="1263542" cy="36266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flipV="1">
            <a:off x="5020880" y="3723588"/>
            <a:ext cx="1263539" cy="117351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0" y="2762054"/>
            <a:ext cx="1263539" cy="47235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who detected the outlier. A human or a network anomaly detection system.</a:t>
            </a:r>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01. </a:t>
            </a:r>
            <a:r>
              <a:rPr lang="de-CH" sz="2500" dirty="0">
                <a:latin typeface="+mj-lt"/>
                <a:ea typeface="+mj-ea"/>
                <a:cs typeface="+mj-cs"/>
              </a:rPr>
              <a:t>November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a:t>
            </a:r>
            <a:r>
              <a:rPr lang="en-US" sz="2800" dirty="0">
                <a:hlinkClick r:id="rId2"/>
              </a:rPr>
              <a:t>detailing paper </a:t>
            </a:r>
            <a:r>
              <a:rPr lang="en-US" sz="2800" dirty="0"/>
              <a:t>was submitted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3"/>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an outlier and how to categorize them</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action one or more reasons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Relation: </a:t>
            </a:r>
            <a:r>
              <a:rPr lang="en-US" dirty="0"/>
              <a:t>For each reason one or more relation describes the cause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relation</a:t>
            </a:r>
          </a:p>
        </p:txBody>
      </p:sp>
    </p:spTree>
    <p:extLst>
      <p:ext uri="{BB962C8B-B14F-4D97-AF65-F5344CB8AC3E}">
        <p14:creationId xmlns:p14="http://schemas.microsoft.com/office/powerpoint/2010/main" val="508096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1722</Words>
  <Application>Microsoft Office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an outlier and how to categorize them From global to contextual to collective</vt:lpstr>
      <vt:lpstr>What is a symptom and how to categorize them From action to reason to relation</vt:lpstr>
      <vt:lpstr>Questions to the audience Do you care?</vt:lpstr>
      <vt:lpstr>Annotate Operation Data YANG Module</vt:lpstr>
      <vt:lpstr>Annotate Analytical Data YANG Module</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158</cp:revision>
  <dcterms:created xsi:type="dcterms:W3CDTF">2019-11-29T14:22:02Z</dcterms:created>
  <dcterms:modified xsi:type="dcterms:W3CDTF">2023-11-03T13:56:33Z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