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041" r:id="rId2"/>
    <p:sldId id="26422" r:id="rId3"/>
    <p:sldId id="2145706242" r:id="rId4"/>
    <p:sldId id="26425" r:id="rId5"/>
    <p:sldId id="26418" r:id="rId6"/>
    <p:sldId id="2145706245" r:id="rId7"/>
    <p:sldId id="2145706244" r:id="rId8"/>
    <p:sldId id="2145706246" r:id="rId9"/>
    <p:sldId id="2145706247" r:id="rId10"/>
    <p:sldId id="2145706249" r:id="rId11"/>
    <p:sldId id="2145706250" r:id="rId12"/>
    <p:sldId id="2145706251" r:id="rId13"/>
    <p:sldId id="2145706248" r:id="rId14"/>
    <p:sldId id="2145706220"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09.06.2024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341169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14</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09.06.2024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09.06.2024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jpeg"/><Relationship Id="rId18" Type="http://schemas.openxmlformats.org/officeDocument/2006/relationships/image" Target="../media/image11.png"/><Relationship Id="rId3" Type="http://schemas.openxmlformats.org/officeDocument/2006/relationships/tags" Target="../tags/tag3.xml"/><Relationship Id="rId21" Type="http://schemas.openxmlformats.org/officeDocument/2006/relationships/image" Target="../media/image14.png"/><Relationship Id="rId7" Type="http://schemas.openxmlformats.org/officeDocument/2006/relationships/tags" Target="../tags/tag7.xml"/><Relationship Id="rId12" Type="http://schemas.openxmlformats.org/officeDocument/2006/relationships/slideLayout" Target="../slideLayouts/slideLayout12.xml"/><Relationship Id="rId17"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8.png"/><Relationship Id="rId23" Type="http://schemas.openxmlformats.org/officeDocument/2006/relationships/image" Target="../media/image16.png"/><Relationship Id="rId10" Type="http://schemas.openxmlformats.org/officeDocument/2006/relationships/tags" Target="../tags/tag10.xml"/><Relationship Id="rId19" Type="http://schemas.openxmlformats.org/officeDocument/2006/relationships/image" Target="../media/image1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7.png"/><Relationship Id="rId22"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draft-ahuang-netconf-notif-ya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tracker.ietf.org/doc/html/draft-tgraf-netconf-yang-push-observation-tim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hyperlink" Target="https://datatracker.ietf.org/doc/html/draft-lincla-netconf-yang-library-augment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2.xml"/><Relationship Id="rId4" Type="http://schemas.openxmlformats.org/officeDocument/2006/relationships/hyperlink" Target="https://datatracker.ietf.org/doc/html/rfc795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draft-ietf-nmop-yang-message-broker-integration-01</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9. June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 from IETF 119</a:t>
            </a:r>
            <a:br>
              <a:rPr lang="en-US" sz="4000" dirty="0"/>
            </a:br>
            <a:r>
              <a:rPr lang="en-US" sz="2800" dirty="0">
                <a:solidFill>
                  <a:schemeClr val="bg2">
                    <a:lumMod val="75000"/>
                  </a:schemeClr>
                </a:solidFill>
              </a:rPr>
              <a:t>Addressed at IETF 120</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1781666"/>
            <a:ext cx="10310778" cy="440164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900" b="1" dirty="0">
                <a:solidFill>
                  <a:srgbClr val="FF0000"/>
                </a:solidFill>
              </a:rPr>
              <a:t>IETF 115: </a:t>
            </a:r>
            <a:r>
              <a:rPr lang="en-US" sz="1900" dirty="0"/>
              <a:t>Official Project Kickoff. Introduced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a:t>
            </a:r>
          </a:p>
          <a:p>
            <a:pPr>
              <a:spcBef>
                <a:spcPts val="300"/>
              </a:spcBef>
              <a:spcAft>
                <a:spcPts val="300"/>
              </a:spcAft>
            </a:pPr>
            <a:r>
              <a:rPr lang="en-US" sz="1900" b="1" dirty="0">
                <a:solidFill>
                  <a:srgbClr val="FF0000"/>
                </a:solidFill>
              </a:rPr>
              <a:t>IETF 116: </a:t>
            </a:r>
            <a:r>
              <a:rPr lang="en-US" sz="1900" dirty="0"/>
              <a:t>YANG module with augmentations can be registered in Confluent Schema Registry with YANG extension.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a:t>
            </a:r>
            <a:r>
              <a:rPr lang="en-US" sz="1900" dirty="0">
                <a:hlinkClick r:id="rId4"/>
              </a:rPr>
              <a:t>draft-</a:t>
            </a:r>
            <a:r>
              <a:rPr lang="en-US" sz="1900" dirty="0" err="1">
                <a:hlinkClick r:id="rId4"/>
              </a:rPr>
              <a:t>tgraf</a:t>
            </a:r>
            <a:r>
              <a:rPr lang="en-US" sz="1900" dirty="0">
                <a:hlinkClick r:id="rId4"/>
              </a:rPr>
              <a:t>-netconf-yang-push-observation-time</a:t>
            </a:r>
            <a:r>
              <a:rPr lang="en-US" sz="1900" dirty="0"/>
              <a:t> and </a:t>
            </a:r>
            <a:r>
              <a:rPr lang="en-US" sz="1900" dirty="0">
                <a:hlinkClick r:id="rId5"/>
              </a:rPr>
              <a:t>draft-</a:t>
            </a:r>
            <a:r>
              <a:rPr lang="en-US" sz="1900" dirty="0" err="1">
                <a:hlinkClick r:id="rId5"/>
              </a:rPr>
              <a:t>ahuang</a:t>
            </a:r>
            <a:r>
              <a:rPr lang="en-US" sz="1900" dirty="0">
                <a:hlinkClick r:id="rId5"/>
              </a:rPr>
              <a:t>-netconf-</a:t>
            </a:r>
            <a:r>
              <a:rPr lang="en-US" sz="1900" dirty="0" err="1">
                <a:hlinkClick r:id="rId5"/>
              </a:rPr>
              <a:t>notif</a:t>
            </a:r>
            <a:r>
              <a:rPr lang="en-US" sz="1900" dirty="0">
                <a:hlinkClick r:id="rId5"/>
              </a:rPr>
              <a:t>-yang</a:t>
            </a:r>
            <a:r>
              <a:rPr lang="en-US" sz="1900" dirty="0"/>
              <a:t> introduced.</a:t>
            </a:r>
          </a:p>
          <a:p>
            <a:pPr>
              <a:spcBef>
                <a:spcPts val="300"/>
              </a:spcBef>
              <a:spcAft>
                <a:spcPts val="300"/>
              </a:spcAft>
            </a:pPr>
            <a:r>
              <a:rPr lang="en-US" sz="1900" b="1" dirty="0">
                <a:solidFill>
                  <a:srgbClr val="FF0000"/>
                </a:solidFill>
              </a:rPr>
              <a:t>IETF 118: </a:t>
            </a:r>
            <a:r>
              <a:rPr lang="en-US" sz="1900" dirty="0"/>
              <a:t>All relevant YANG modules for a subscribed </a:t>
            </a:r>
            <a:r>
              <a:rPr lang="en-US" sz="1900" dirty="0" err="1"/>
              <a:t>xpath</a:t>
            </a:r>
            <a:r>
              <a:rPr lang="en-US" sz="1900" dirty="0"/>
              <a:t> can be determined through the YANG Library </a:t>
            </a:r>
            <a:r>
              <a:rPr lang="en-US" sz="1900" dirty="0">
                <a:hlinkClick r:id="rId6"/>
              </a:rPr>
              <a:t>RFC 8525 </a:t>
            </a:r>
            <a:r>
              <a:rPr lang="en-US" sz="1900" dirty="0"/>
              <a:t>and retrieved </a:t>
            </a:r>
            <a:r>
              <a:rPr lang="en-US" sz="1900" dirty="0" err="1"/>
              <a:t>throug</a:t>
            </a:r>
            <a:r>
              <a:rPr lang="en-US" sz="1900" dirty="0"/>
              <a:t> NETCONF &lt;get-schema&gt; </a:t>
            </a:r>
            <a:r>
              <a:rPr lang="en-US" sz="1900" dirty="0" err="1"/>
              <a:t>rpc</a:t>
            </a:r>
            <a:r>
              <a:rPr lang="en-US" sz="1900" dirty="0"/>
              <a:t> calls according to </a:t>
            </a:r>
            <a:r>
              <a:rPr lang="en-US" sz="1900" dirty="0">
                <a:hlinkClick r:id="rId6"/>
              </a:rPr>
              <a:t>RFC 6022</a:t>
            </a:r>
            <a:r>
              <a:rPr lang="en-US" sz="1900" dirty="0"/>
              <a:t>.  Gap in YANG library addressed in </a:t>
            </a:r>
            <a:r>
              <a:rPr lang="en-US" sz="1900" dirty="0">
                <a:hlinkClick r:id="rId7"/>
              </a:rPr>
              <a:t>draft-</a:t>
            </a:r>
            <a:r>
              <a:rPr lang="en-US" sz="1900" dirty="0" err="1">
                <a:hlinkClick r:id="rId7"/>
              </a:rPr>
              <a:t>lincla</a:t>
            </a:r>
            <a:r>
              <a:rPr lang="en-US" sz="1900" dirty="0">
                <a:hlinkClick r:id="rId7"/>
              </a:rPr>
              <a:t>-netconf-yang-library-augmentation</a:t>
            </a:r>
            <a:r>
              <a:rPr lang="en-US" sz="1900" dirty="0"/>
              <a:t>.</a:t>
            </a:r>
          </a:p>
          <a:p>
            <a:pPr>
              <a:spcBef>
                <a:spcPts val="300"/>
              </a:spcBef>
              <a:spcAft>
                <a:spcPts val="300"/>
              </a:spcAft>
            </a:pPr>
            <a:r>
              <a:rPr lang="en-US" sz="1900" b="1" dirty="0">
                <a:solidFill>
                  <a:srgbClr val="FF0000"/>
                </a:solidFill>
              </a:rPr>
              <a:t>IETF 119: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addresses that </a:t>
            </a:r>
            <a:r>
              <a:rPr lang="en-US" sz="1900" dirty="0" err="1"/>
              <a:t>anydata</a:t>
            </a:r>
            <a:r>
              <a:rPr lang="en-US" sz="1900" dirty="0"/>
              <a:t> modeled nodes can be validated with YANG Library </a:t>
            </a:r>
            <a:r>
              <a:rPr lang="en-US" sz="1900" dirty="0">
                <a:hlinkClick r:id="rId9"/>
              </a:rPr>
              <a:t>RFC 8525</a:t>
            </a:r>
            <a:r>
              <a:rPr lang="en-US" sz="1900" dirty="0"/>
              <a:t>. 6WIND VSR and Huawei VRP YANG-Push and open-source </a:t>
            </a:r>
            <a:r>
              <a:rPr lang="en-US" sz="1900" dirty="0">
                <a:hlinkClick r:id="rId7"/>
              </a:rPr>
              <a:t>draft-</a:t>
            </a:r>
            <a:r>
              <a:rPr lang="en-US" sz="1900" dirty="0" err="1">
                <a:hlinkClick r:id="rId7"/>
              </a:rPr>
              <a:t>lincla</a:t>
            </a:r>
            <a:r>
              <a:rPr lang="en-US" sz="1900" dirty="0">
                <a:hlinkClick r:id="rId7"/>
              </a:rPr>
              <a:t>-netconf-yang-library-augmentation</a:t>
            </a:r>
            <a:r>
              <a:rPr lang="en-US" sz="1900" dirty="0"/>
              <a:t> implementation validated at hackathon.</a:t>
            </a:r>
          </a:p>
          <a:p>
            <a:pPr>
              <a:spcBef>
                <a:spcPts val="300"/>
              </a:spcBef>
              <a:spcAft>
                <a:spcPts val="300"/>
              </a:spcAft>
            </a:pPr>
            <a:r>
              <a:rPr lang="en-US" sz="1900" b="1" dirty="0">
                <a:solidFill>
                  <a:srgbClr val="FF0000"/>
                </a:solidFill>
              </a:rPr>
              <a:t>IETF 120: </a:t>
            </a:r>
            <a:r>
              <a:rPr lang="en-US" sz="1900" dirty="0"/>
              <a:t>6WIND VSR, Huawei VRP and Cisco IOS XR YANG-Push publisher and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implementation validated at hackathon. Running code proofed that with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 and </a:t>
            </a:r>
            <a:r>
              <a:rPr lang="en-US" sz="1900" dirty="0">
                <a:hlinkClick r:id="rId7"/>
              </a:rPr>
              <a:t>draft-</a:t>
            </a:r>
            <a:r>
              <a:rPr lang="en-US" sz="1900" dirty="0" err="1">
                <a:hlinkClick r:id="rId7"/>
              </a:rPr>
              <a:t>lincla</a:t>
            </a:r>
            <a:r>
              <a:rPr lang="en-US" sz="1900" dirty="0">
                <a:hlinkClick r:id="rId7"/>
              </a:rPr>
              <a:t>-netconf-yang-library-augmentation </a:t>
            </a:r>
            <a:r>
              <a:rPr lang="en-US" sz="1900" dirty="0"/>
              <a:t>all datastore-subtree-filter or datastore-</a:t>
            </a:r>
            <a:r>
              <a:rPr lang="en-US" sz="1900" dirty="0" err="1"/>
              <a:t>xpath</a:t>
            </a:r>
            <a:r>
              <a:rPr lang="en-US" sz="1900"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115 - 120</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120</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3535465724"/>
              </p:ext>
            </p:extLst>
          </p:nvPr>
        </p:nvGraphicFramePr>
        <p:xfrm>
          <a:off x="942392" y="1929591"/>
          <a:ext cx="8117632" cy="4432046"/>
        </p:xfrm>
        <a:graphic>
          <a:graphicData uri="http://schemas.openxmlformats.org/drawingml/2006/table">
            <a:tbl>
              <a:tblPr/>
              <a:tblGrid>
                <a:gridCol w="5215812">
                  <a:extLst>
                    <a:ext uri="{9D8B030D-6E8A-4147-A177-3AD203B41FA5}">
                      <a16:colId xmlns:a16="http://schemas.microsoft.com/office/drawing/2014/main" val="3836300285"/>
                    </a:ext>
                  </a:extLst>
                </a:gridCol>
                <a:gridCol w="1045029">
                  <a:extLst>
                    <a:ext uri="{9D8B030D-6E8A-4147-A177-3AD203B41FA5}">
                      <a16:colId xmlns:a16="http://schemas.microsoft.com/office/drawing/2014/main" val="1271783730"/>
                    </a:ext>
                  </a:extLst>
                </a:gridCol>
                <a:gridCol w="895738">
                  <a:extLst>
                    <a:ext uri="{9D8B030D-6E8A-4147-A177-3AD203B41FA5}">
                      <a16:colId xmlns:a16="http://schemas.microsoft.com/office/drawing/2014/main" val="4030142434"/>
                    </a:ext>
                  </a:extLst>
                </a:gridCol>
                <a:gridCol w="961053">
                  <a:extLst>
                    <a:ext uri="{9D8B030D-6E8A-4147-A177-3AD203B41FA5}">
                      <a16:colId xmlns:a16="http://schemas.microsoft.com/office/drawing/2014/main" val="1200071660"/>
                    </a:ext>
                  </a:extLst>
                </a:gridCol>
              </a:tblGrid>
              <a:tr h="77992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6WIND</a:t>
                      </a:r>
                      <a:br>
                        <a:rPr lang="de-CH" sz="2000" b="1" u="none" strike="noStrike" dirty="0">
                          <a:effectLst/>
                          <a:latin typeface="+mn-lt"/>
                        </a:rPr>
                      </a:br>
                      <a:r>
                        <a:rPr lang="de-CH" sz="2000" b="1" u="none" strike="noStrike" dirty="0">
                          <a:effectLst/>
                          <a:latin typeface="+mn-lt"/>
                        </a:rPr>
                        <a:t>VSR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Huawei VRP</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Cisco</a:t>
                      </a:r>
                      <a:br>
                        <a:rPr lang="de-CH" sz="2000" b="1" u="none" strike="noStrike" dirty="0">
                          <a:effectLst/>
                          <a:latin typeface="+mn-lt"/>
                        </a:rPr>
                      </a:br>
                      <a:r>
                        <a:rPr lang="de-CH" sz="2000" b="1" u="none" strike="noStrike" dirty="0">
                          <a:effectLst/>
                          <a:latin typeface="+mn-lt"/>
                        </a:rPr>
                        <a:t>IOS XR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2000" u="none" strike="noStrike" dirty="0">
                          <a:effectLst/>
                          <a:latin typeface="+mn-lt"/>
                        </a:rPr>
                        <a:t>RFC 8641 YANG-Push</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udp</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distributed</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notifications-versioning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notif</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sequencing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RFC 7895 YANG Module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2000" u="none" strike="noStrike" kern="1200" dirty="0">
                          <a:solidFill>
                            <a:schemeClr val="dk1"/>
                          </a:solidFill>
                          <a:effectLst/>
                          <a:latin typeface="+mn-lt"/>
                          <a:cs typeface="Helvetica"/>
                        </a:rPr>
                        <a:t>RFC 8525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lincla</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library</a:t>
                      </a:r>
                      <a:r>
                        <a:rPr lang="de-CH" sz="2000" u="none" strike="noStrike" kern="1200" dirty="0">
                          <a:solidFill>
                            <a:schemeClr val="dk1"/>
                          </a:solidFill>
                          <a:effectLst/>
                          <a:latin typeface="+mn-lt"/>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bl>
          </a:graphicData>
        </a:graphic>
      </p:graphicFrame>
      <p:pic>
        <p:nvPicPr>
          <p:cNvPr id="11" name="Picture 10" descr="A red and white flag&#10;&#10;Description automatically generated">
            <a:extLst>
              <a:ext uri="{FF2B5EF4-FFF2-40B4-BE49-F238E27FC236}">
                <a16:creationId xmlns:a16="http://schemas.microsoft.com/office/drawing/2014/main" id="{703C149C-EC86-4803-0E0D-78D7F067E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108" y="1802655"/>
            <a:ext cx="2666708" cy="2666708"/>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1595143"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2935894"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355799"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7271"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1619216"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4"/>
          <a:stretch>
            <a:fillRect/>
          </a:stretch>
        </p:blipFill>
        <p:spPr>
          <a:xfrm>
            <a:off x="2073018"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4438942"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303286"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5"/>
          <a:stretch>
            <a:fillRect/>
          </a:stretch>
        </p:blipFill>
        <p:spPr>
          <a:xfrm>
            <a:off x="763411"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03219"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116455"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370281"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234883"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096891"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355799"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1831859"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1691777"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4616846"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5786105"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5965988"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532572"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100221"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354047"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8"/>
          <a:stretch>
            <a:fillRect/>
          </a:stretch>
        </p:blipFill>
        <p:spPr>
          <a:xfrm>
            <a:off x="7412109"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8565908"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8688972"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930185"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20"/>
          <a:stretch>
            <a:fillRect/>
          </a:stretch>
        </p:blipFill>
        <p:spPr>
          <a:xfrm>
            <a:off x="6304252"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02278"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831958" y="2091458"/>
            <a:ext cx="802576" cy="802576"/>
          </a:xfrm>
          <a:prstGeom prst="rect">
            <a:avLst/>
          </a:prstGeom>
        </p:spPr>
      </p:pic>
      <p:grpSp>
        <p:nvGrpSpPr>
          <p:cNvPr id="5" name="Gruppieren 61">
            <a:extLst>
              <a:ext uri="{FF2B5EF4-FFF2-40B4-BE49-F238E27FC236}">
                <a16:creationId xmlns:a16="http://schemas.microsoft.com/office/drawing/2014/main" id="{3B251C8B-3DF7-9016-69AF-BE92FC105632}"/>
              </a:ext>
            </a:extLst>
          </p:cNvPr>
          <p:cNvGrpSpPr>
            <a:grpSpLocks noChangeAspect="1"/>
          </p:cNvGrpSpPr>
          <p:nvPr/>
        </p:nvGrpSpPr>
        <p:grpSpPr>
          <a:xfrm>
            <a:off x="9958395" y="1887339"/>
            <a:ext cx="1584176" cy="1584176"/>
            <a:chOff x="5891686" y="2589438"/>
            <a:chExt cx="1940934" cy="1940720"/>
          </a:xfrm>
          <a:noFill/>
        </p:grpSpPr>
        <p:sp>
          <p:nvSpPr>
            <p:cNvPr id="22" name="Freeform 10">
              <a:extLst>
                <a:ext uri="{FF2B5EF4-FFF2-40B4-BE49-F238E27FC236}">
                  <a16:creationId xmlns:a16="http://schemas.microsoft.com/office/drawing/2014/main" id="{49350957-348E-B074-5DEA-FA5A4682A63F}"/>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5" name="Ellipse 63">
              <a:extLst>
                <a:ext uri="{FF2B5EF4-FFF2-40B4-BE49-F238E27FC236}">
                  <a16:creationId xmlns:a16="http://schemas.microsoft.com/office/drawing/2014/main" id="{C48C2013-04AD-2948-BF01-F12853527E8E}"/>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56" name="Inhaltsplatzhalter 1">
            <a:extLst>
              <a:ext uri="{FF2B5EF4-FFF2-40B4-BE49-F238E27FC236}">
                <a16:creationId xmlns:a16="http://schemas.microsoft.com/office/drawing/2014/main" id="{09029945-3AFE-7E1C-A103-BDA3D6654C67}"/>
              </a:ext>
            </a:extLst>
          </p:cNvPr>
          <p:cNvSpPr txBox="1">
            <a:spLocks/>
          </p:cNvSpPr>
          <p:nvPr/>
        </p:nvSpPr>
        <p:spPr bwMode="gray">
          <a:xfrm>
            <a:off x="10212221" y="3608531"/>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Ciena</a:t>
            </a:r>
            <a:endParaRPr lang="en-US" sz="1400" b="1" dirty="0"/>
          </a:p>
          <a:p>
            <a:pPr algn="ctr"/>
            <a:r>
              <a:rPr lang="en-US" sz="1000" b="1" dirty="0" err="1"/>
              <a:t>Blueplanet</a:t>
            </a:r>
            <a:endParaRPr lang="de-CH" sz="1000" b="1" dirty="0"/>
          </a:p>
        </p:txBody>
      </p:sp>
      <p:pic>
        <p:nvPicPr>
          <p:cNvPr id="60" name="Picture 59" descr="A blue circle with white letters&#10;&#10;Description automatically generated">
            <a:extLst>
              <a:ext uri="{FF2B5EF4-FFF2-40B4-BE49-F238E27FC236}">
                <a16:creationId xmlns:a16="http://schemas.microsoft.com/office/drawing/2014/main" id="{4755309F-4AB7-B7AE-1EBC-631DA2DAB40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409219" y="2344579"/>
            <a:ext cx="682528" cy="682528"/>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14</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a:t>
            </a:r>
          </a:p>
          <a:p>
            <a:pPr>
              <a:spcBef>
                <a:spcPts val="300"/>
              </a:spcBef>
            </a:pPr>
            <a:r>
              <a:rPr lang="en-US" sz="1700" dirty="0"/>
              <a:t>Document adopted at NMOP. </a:t>
            </a:r>
          </a:p>
          <a:p>
            <a:pPr>
              <a:spcBef>
                <a:spcPts val="300"/>
              </a:spcBef>
            </a:pPr>
            <a:r>
              <a:rPr lang="en-US" sz="1700" dirty="0"/>
              <a:t>Feedback from Dhruv, Andy, Fend and Qin addressed in -01. Thank you very much!</a:t>
            </a:r>
          </a:p>
          <a:p>
            <a:pPr marL="0" indent="0">
              <a:buNone/>
            </a:pPr>
            <a:r>
              <a:rPr lang="en-US" sz="1700" b="1" dirty="0"/>
              <a:t>Changes in -01</a:t>
            </a:r>
          </a:p>
          <a:p>
            <a:pPr>
              <a:spcBef>
                <a:spcPts val="300"/>
              </a:spcBef>
            </a:pPr>
            <a:r>
              <a:rPr lang="en-US" sz="1700" dirty="0"/>
              <a:t>Expanded last paragraph in introduction section to detail manual work currently needed in the end-to-end data processing chain due to missing YANG schema</a:t>
            </a:r>
          </a:p>
          <a:p>
            <a:pPr>
              <a:spcBef>
                <a:spcPts val="300"/>
              </a:spcBef>
            </a:pPr>
            <a:r>
              <a:rPr lang="en-US" sz="1700" dirty="0"/>
              <a:t>Figure 1 in Section 3 and Section 3.1 now considers in step 1 to perform the YANG-Push notification capabilities described in Section 3 of RFC 9196</a:t>
            </a:r>
          </a:p>
          <a:p>
            <a:pPr>
              <a:spcBef>
                <a:spcPts val="300"/>
              </a:spcBef>
            </a:pPr>
            <a:r>
              <a:rPr lang="en-US" sz="1700" dirty="0"/>
              <a:t>Added the message broker component in figure 1 in Section 3</a:t>
            </a:r>
          </a:p>
          <a:p>
            <a:pPr>
              <a:spcBef>
                <a:spcPts val="300"/>
              </a:spcBef>
            </a:pPr>
            <a:r>
              <a:rPr lang="en-US" sz="1700" dirty="0"/>
              <a:t>Added section 3.8 describing that observation-time is used for times series metric indexing</a:t>
            </a:r>
          </a:p>
          <a:p>
            <a:pPr>
              <a:spcBef>
                <a:spcPts val="300"/>
              </a:spcBef>
            </a:pPr>
            <a:r>
              <a:rPr lang="en-US" sz="1700" dirty="0"/>
              <a:t>Moved Section 4 and 5 to appendix</a:t>
            </a:r>
          </a:p>
          <a:p>
            <a:pPr>
              <a:spcBef>
                <a:spcPts val="300"/>
              </a:spcBef>
            </a:pPr>
            <a:r>
              <a:rPr lang="en-US" sz="1700" dirty="0"/>
              <a:t>Used the boiler plate from RFC 7942 and moved section before Security Considerations</a:t>
            </a:r>
          </a:p>
          <a:p>
            <a:pPr>
              <a:spcBef>
                <a:spcPts val="300"/>
              </a:spcBef>
            </a:pPr>
            <a:r>
              <a:rPr lang="en-US" sz="1700" dirty="0"/>
              <a:t>Applied RFC 8792 to handle long lines</a:t>
            </a:r>
          </a:p>
          <a:p>
            <a:pPr>
              <a:spcBef>
                <a:spcPts val="300"/>
              </a:spcBef>
            </a:pPr>
            <a:r>
              <a:rPr lang="en-US" sz="1700" dirty="0"/>
              <a:t>Section 3.1 describes that in the described architecture both, dynamic and configured YANG-Push subscriptions are supported. To add clarity, an additional paragraph was added detailing on how being subscribed, messages are published in same or different transport session.</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Looking forward for review and comments.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
        <p:nvSpPr>
          <p:cNvPr id="5" name="Oval 4">
            <a:extLst>
              <a:ext uri="{FF2B5EF4-FFF2-40B4-BE49-F238E27FC236}">
                <a16:creationId xmlns:a16="http://schemas.microsoft.com/office/drawing/2014/main" id="{2FA16CA0-B5C5-D597-7EE9-B043AE34C049}"/>
              </a:ext>
            </a:extLst>
          </p:cNvPr>
          <p:cNvSpPr/>
          <p:nvPr/>
        </p:nvSpPr>
        <p:spPr>
          <a:xfrm>
            <a:off x="3648915" y="2966031"/>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0AE08E15-A4B9-E553-556E-EBBE1E8B71D0}"/>
              </a:ext>
            </a:extLst>
          </p:cNvPr>
          <p:cNvSpPr/>
          <p:nvPr/>
        </p:nvSpPr>
        <p:spPr>
          <a:xfrm>
            <a:off x="2646226" y="5569400"/>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a:extLst>
              <a:ext uri="{FF2B5EF4-FFF2-40B4-BE49-F238E27FC236}">
                <a16:creationId xmlns:a16="http://schemas.microsoft.com/office/drawing/2014/main" id="{6F4C610A-5ADC-21A3-9CA4-F85A3ADC7AC8}"/>
              </a:ext>
            </a:extLst>
          </p:cNvPr>
          <p:cNvSpPr/>
          <p:nvPr/>
        </p:nvSpPr>
        <p:spPr>
          <a:xfrm>
            <a:off x="1356326" y="5842425"/>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2069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879600"/>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2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Netconf Notifications</a:t>
            </a:r>
            <a:br>
              <a:rPr lang="en-GB" sz="3200" dirty="0"/>
            </a:br>
            <a:r>
              <a:rPr lang="en-US" sz="2400" dirty="0">
                <a:solidFill>
                  <a:schemeClr val="bg2">
                    <a:lumMod val="75000"/>
                  </a:schemeClr>
                </a:solidFill>
              </a:rPr>
              <a:t>Define YANG module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028215" y="1820487"/>
            <a:ext cx="4656512" cy="4547064"/>
          </a:xfrm>
        </p:spPr>
        <p:txBody>
          <a:bodyPr>
            <a:noAutofit/>
          </a:bodyPr>
          <a:lstStyle/>
          <a:p>
            <a:r>
              <a:rPr lang="en-US" sz="1900" b="1" dirty="0"/>
              <a:t>YANG model for NETCONF Event Notifications, </a:t>
            </a:r>
            <a:r>
              <a:rPr lang="en-US" sz="1900" dirty="0">
                <a:effectLst/>
                <a:ea typeface="Times New Roman" panose="02020603050405020304" pitchFamily="18" charset="0"/>
                <a:hlinkClick r:id="rId3"/>
              </a:rPr>
              <a:t>draft-</a:t>
            </a:r>
            <a:r>
              <a:rPr lang="en-US" sz="1900" dirty="0" err="1">
                <a:effectLst/>
                <a:ea typeface="Times New Roman" panose="02020603050405020304" pitchFamily="18" charset="0"/>
                <a:hlinkClick r:id="rId3"/>
              </a:rPr>
              <a:t>ahuang</a:t>
            </a:r>
            <a:r>
              <a:rPr lang="en-US" sz="1900" dirty="0">
                <a:effectLst/>
                <a:ea typeface="Times New Roman" panose="02020603050405020304" pitchFamily="18" charset="0"/>
                <a:hlinkClick r:id="rId3"/>
              </a:rPr>
              <a:t>-netconf-</a:t>
            </a:r>
            <a:r>
              <a:rPr lang="en-US" sz="1900" dirty="0" err="1">
                <a:effectLst/>
                <a:ea typeface="Times New Roman" panose="02020603050405020304" pitchFamily="18" charset="0"/>
                <a:hlinkClick r:id="rId3"/>
              </a:rPr>
              <a:t>notif</a:t>
            </a:r>
            <a:r>
              <a:rPr lang="en-US" sz="1900" dirty="0">
                <a:effectLst/>
                <a:ea typeface="Times New Roman" panose="02020603050405020304" pitchFamily="18" charset="0"/>
                <a:hlinkClick r:id="rId3"/>
              </a:rPr>
              <a:t>-yang</a:t>
            </a:r>
            <a:r>
              <a:rPr lang="en-US" sz="1900" dirty="0">
                <a:ea typeface="Times New Roman" panose="02020603050405020304" pitchFamily="18" charset="0"/>
              </a:rPr>
              <a:t>, </a:t>
            </a:r>
            <a:r>
              <a:rPr lang="en-US" sz="1900" dirty="0">
                <a:effectLst/>
                <a:ea typeface="Times New Roman" panose="02020603050405020304" pitchFamily="18" charset="0"/>
              </a:rPr>
              <a:t>updates RFC 5277 by defining the schema as a YANG module. </a:t>
            </a:r>
          </a:p>
          <a:p>
            <a:r>
              <a:rPr lang="en-US" sz="1900" dirty="0">
                <a:effectLst/>
                <a:ea typeface="Times New Roman" panose="02020603050405020304" pitchFamily="18" charset="0"/>
              </a:rPr>
              <a:t>This enables YANG-push </a:t>
            </a:r>
            <a:r>
              <a:rPr lang="en-US" sz="1900" dirty="0"/>
              <a:t>to define semantics for the entire YANG push message and </a:t>
            </a:r>
            <a:r>
              <a:rPr lang="en-US" sz="1900" dirty="0">
                <a:effectLst/>
                <a:ea typeface="Times New Roman" panose="02020603050405020304" pitchFamily="18" charset="0"/>
              </a:rPr>
              <a:t>use other encodings than XML such as YANG-JSON RFC 7951 or YANG-CBOR RFC 9264.</a:t>
            </a:r>
          </a:p>
          <a:p>
            <a:pPr>
              <a:buFont typeface="Wingdings" panose="05000000000000000000" pitchFamily="2" charset="2"/>
              <a:buChar char="Ø"/>
            </a:pPr>
            <a:r>
              <a:rPr lang="en-US" sz="1900" b="1" dirty="0">
                <a:solidFill>
                  <a:srgbClr val="FF0000"/>
                </a:solidFill>
              </a:rPr>
              <a:t>Changes in -05: </a:t>
            </a:r>
            <a:r>
              <a:rPr lang="en-US" sz="1900" dirty="0"/>
              <a:t>Updates and describes relationship to RFC 5277, RFC 8639, RFC 7951 and RFC 9254 in terms of notification structure.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46556"/>
            <a:ext cx="6304985" cy="3251018"/>
          </a:xfrm>
          <a:prstGeom prst="rect">
            <a:avLst/>
          </a:prstGeom>
          <a:noFill/>
        </p:spPr>
        <p:txBody>
          <a:bodyPr wrap="square">
            <a:spAutoFit/>
          </a:bodyPr>
          <a:lstStyle/>
          <a:p>
            <a:pPr marL="0" marR="0">
              <a:lnSpc>
                <a:spcPct val="107000"/>
              </a:lnSpc>
              <a:spcBef>
                <a:spcPts val="0"/>
              </a:spcBef>
              <a:spcAft>
                <a:spcPts val="0"/>
              </a:spcAft>
            </a:pPr>
            <a:r>
              <a:rPr lang="fr-CH" sz="12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&lt;notification </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&lt;push-update </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12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&lt;/notification&gt;</a:t>
            </a:r>
            <a:endParaRPr lang="de-CH" sz="12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326493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052651" y="509048"/>
            <a:ext cx="4949492" cy="5452320"/>
          </a:xfrm>
        </p:spPr>
        <p:txBody>
          <a:bodyPr>
            <a:noAutofit/>
          </a:bodyPr>
          <a:lstStyle/>
          <a:p>
            <a:r>
              <a:rPr lang="en-US" sz="1900" b="1" dirty="0"/>
              <a:t>Support of Versioning in YANG Notifications Subscription</a:t>
            </a:r>
            <a:r>
              <a:rPr lang="en-US" sz="1900" dirty="0"/>
              <a:t>,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 adds the ability to subscribe to a specific revision or latest-compatible-</a:t>
            </a:r>
            <a:r>
              <a:rPr lang="en-US" sz="1900" dirty="0" err="1"/>
              <a:t>semversion</a:t>
            </a:r>
            <a:r>
              <a:rPr lang="en-US" sz="1900" dirty="0"/>
              <a:t>. Extends the YANG-Push Subscription State Change Notifications so that the receiver learns on top of </a:t>
            </a:r>
            <a:r>
              <a:rPr lang="en-US" sz="1900" dirty="0" err="1"/>
              <a:t>xpath</a:t>
            </a:r>
            <a:r>
              <a:rPr lang="en-US" sz="1900" dirty="0"/>
              <a:t> and the sub-tree filter also the YANG module name, revision and revision-label.</a:t>
            </a:r>
          </a:p>
          <a:p>
            <a:pPr>
              <a:buFont typeface="Wingdings" panose="05000000000000000000" pitchFamily="2" charset="2"/>
              <a:buChar char="Ø"/>
            </a:pPr>
            <a:r>
              <a:rPr lang="en-US" sz="1900" b="1" dirty="0">
                <a:solidFill>
                  <a:srgbClr val="FF0000"/>
                </a:solidFill>
              </a:rPr>
              <a:t>Changes in -05: </a:t>
            </a:r>
            <a:r>
              <a:rPr lang="en-US" sz="1900" dirty="0"/>
              <a:t>Changed </a:t>
            </a:r>
            <a:r>
              <a:rPr lang="en-US" sz="1900" dirty="0" err="1"/>
              <a:t>ietf</a:t>
            </a:r>
            <a:r>
              <a:rPr lang="en-US" sz="1900" dirty="0"/>
              <a:t>-yang-</a:t>
            </a:r>
            <a:r>
              <a:rPr lang="en-US" sz="1900" dirty="0" err="1"/>
              <a:t>push.yang</a:t>
            </a:r>
            <a:r>
              <a:rPr lang="en-US" sz="1900" dirty="0"/>
              <a:t> augmentation to resolve YANG issue that within a "case" statement identifiers need to be unique. </a:t>
            </a:r>
          </a:p>
          <a:p>
            <a:r>
              <a:rPr lang="en-US" sz="1900" b="1" dirty="0"/>
              <a:t>Support of Hostname and Sequencing in YANG Notifications</a:t>
            </a:r>
            <a:r>
              <a:rPr lang="en-US" sz="1900" dirty="0"/>
              <a:t>,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extends the NETCONF notification defined in RFC5277 with </a:t>
            </a:r>
            <a:r>
              <a:rPr lang="en-US" sz="1900" dirty="0" err="1"/>
              <a:t>sysName</a:t>
            </a:r>
            <a:r>
              <a:rPr lang="en-US" sz="1900" dirty="0"/>
              <a:t>, </a:t>
            </a:r>
            <a:r>
              <a:rPr lang="en-US" sz="1900" dirty="0" err="1"/>
              <a:t>publisherId</a:t>
            </a:r>
            <a:r>
              <a:rPr lang="en-US" sz="1900" dirty="0"/>
              <a:t> and </a:t>
            </a:r>
            <a:r>
              <a:rPr lang="en-US" sz="1900" dirty="0" err="1"/>
              <a:t>sequenceNumber</a:t>
            </a:r>
            <a:r>
              <a:rPr lang="en-US" sz="1900" dirty="0"/>
              <a:t>.</a:t>
            </a:r>
          </a:p>
          <a:p>
            <a:pPr>
              <a:buFont typeface="Wingdings" panose="05000000000000000000" pitchFamily="2" charset="2"/>
              <a:buChar char="Ø"/>
            </a:pPr>
            <a:r>
              <a:rPr lang="en-US" sz="1900" b="1" dirty="0">
                <a:solidFill>
                  <a:srgbClr val="FF0000"/>
                </a:solidFill>
              </a:rPr>
              <a:t>Changes in -05: </a:t>
            </a:r>
            <a:r>
              <a:rPr lang="en-US" sz="1900" dirty="0"/>
              <a:t>Defined new NETCONF and YANG-Push notification capabilities and described how a systems discovers them.</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Subscription State Change Notifications</a:t>
            </a:r>
            <a:br>
              <a:rPr lang="en-US" sz="3600" dirty="0"/>
            </a:br>
            <a:r>
              <a:rPr lang="en-US" sz="2700" dirty="0">
                <a:solidFill>
                  <a:schemeClr val="bg2">
                    <a:lumMod val="75000"/>
                  </a:schemeClr>
                </a:solidFill>
              </a:rPr>
              <a:t>RFC 8641 Extensions</a:t>
            </a:r>
            <a:endParaRPr lang="en-US" sz="2700" dirty="0">
              <a:solidFill>
                <a:srgbClr val="FF0000"/>
              </a:solidFill>
            </a:endParaRP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6995298" cy="4831964"/>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12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12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Figure 3: JSON YANG-Push Example for a subscription-started</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notification message</a:t>
            </a:r>
            <a:endParaRPr lang="de-CH"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189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971168" y="1253766"/>
            <a:ext cx="5030975" cy="4707602"/>
          </a:xfrm>
        </p:spPr>
        <p:txBody>
          <a:bodyPr>
            <a:noAutofit/>
          </a:bodyPr>
          <a:lstStyle/>
          <a:p>
            <a:r>
              <a:rPr lang="en-US" sz="1900" b="1" dirty="0"/>
              <a:t>Support of Hostname and Sequencing in YANG Notifications,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 extends the NETCONF notification defined in RFC5277 with </a:t>
            </a:r>
            <a:r>
              <a:rPr lang="en-US" sz="1900" dirty="0" err="1"/>
              <a:t>sysName</a:t>
            </a:r>
            <a:r>
              <a:rPr lang="en-US" sz="1900" dirty="0"/>
              <a:t>, </a:t>
            </a:r>
            <a:r>
              <a:rPr lang="en-US" sz="1900" dirty="0" err="1"/>
              <a:t>publisherId</a:t>
            </a:r>
            <a:r>
              <a:rPr lang="en-US" sz="1900" dirty="0"/>
              <a:t> and </a:t>
            </a:r>
            <a:r>
              <a:rPr lang="en-US" sz="1900" dirty="0" err="1"/>
              <a:t>sequenceNumber</a:t>
            </a:r>
            <a:r>
              <a:rPr lang="en-US" sz="1900" dirty="0"/>
              <a:t>.</a:t>
            </a:r>
          </a:p>
          <a:p>
            <a:pPr>
              <a:buFont typeface="Wingdings" panose="05000000000000000000" pitchFamily="2" charset="2"/>
              <a:buChar char="Ø"/>
            </a:pPr>
            <a:r>
              <a:rPr lang="en-US" sz="1900" b="1" dirty="0">
                <a:solidFill>
                  <a:srgbClr val="FF0000"/>
                </a:solidFill>
              </a:rPr>
              <a:t>Changes in -05: </a:t>
            </a:r>
            <a:r>
              <a:rPr lang="en-US" sz="1900" dirty="0"/>
              <a:t>Defined new NETCONF and YANG-Push notification capabilities and described how a systems discovers them.</a:t>
            </a:r>
          </a:p>
          <a:p>
            <a:r>
              <a:rPr lang="en-US" sz="1900" b="1" dirty="0"/>
              <a:t>Support of Network Observation Timestamping in YANG Notifications</a:t>
            </a:r>
            <a:r>
              <a:rPr lang="en-US" sz="1900" dirty="0"/>
              <a:t>, </a:t>
            </a:r>
            <a:br>
              <a:rPr lang="en-US" sz="1900" dirty="0"/>
            </a:br>
            <a:r>
              <a:rPr lang="en-US" sz="1900" dirty="0">
                <a:hlinkClick r:id="rId4"/>
              </a:rPr>
              <a:t>draft-</a:t>
            </a:r>
            <a:r>
              <a:rPr lang="en-US" sz="1900" dirty="0" err="1">
                <a:hlinkClick r:id="rId4"/>
              </a:rPr>
              <a:t>tgraf</a:t>
            </a:r>
            <a:r>
              <a:rPr lang="en-US" sz="1900" dirty="0">
                <a:hlinkClick r:id="rId4"/>
              </a:rPr>
              <a:t>-netconf-yang-push-observation-time</a:t>
            </a:r>
            <a:r>
              <a:rPr lang="en-US" sz="1900" dirty="0"/>
              <a:t>, extends YANG-Push push-update notifications with observation-time and state-changed-observation-time.</a:t>
            </a:r>
          </a:p>
          <a:p>
            <a:pPr>
              <a:buFont typeface="Wingdings" panose="05000000000000000000" pitchFamily="2" charset="2"/>
              <a:buChar char="Ø"/>
            </a:pPr>
            <a:r>
              <a:rPr lang="en-US" sz="1900" b="1" dirty="0">
                <a:solidFill>
                  <a:srgbClr val="FF0000"/>
                </a:solidFill>
              </a:rPr>
              <a:t>Changes in -01:</a:t>
            </a:r>
            <a:r>
              <a:rPr lang="en-US" sz="1900" dirty="0"/>
              <a:t> Changed semantics;  observation-time describes when and point-in-time at which point in time. Added new YANG-Push notification capabilities.</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Push-Update and Push-Change-Update Notifications</a:t>
            </a:r>
            <a:br>
              <a:rPr lang="en-US" sz="3600" dirty="0"/>
            </a:br>
            <a:r>
              <a:rPr lang="en-US" sz="2700" dirty="0">
                <a:solidFill>
                  <a:schemeClr val="bg2">
                    <a:lumMod val="75000"/>
                  </a:schemeClr>
                </a:solidFill>
              </a:rPr>
              <a:t>RFC 8641 Extensions</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5" y="1725640"/>
            <a:ext cx="7348384" cy="4822923"/>
          </a:xfrm>
          <a:prstGeom prst="rect">
            <a:avLst/>
          </a:prstGeom>
          <a:noFill/>
        </p:spPr>
        <p:txBody>
          <a:bodyPr wrap="square">
            <a:spAutoFit/>
          </a:bodyPr>
          <a:lstStyle/>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r>
              <a:rPr lang="en-US" sz="115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r>
              <a:rPr lang="en-US" sz="115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15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1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1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11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11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1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11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r>
              <a:rPr lang="en-US" sz="115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11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1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11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11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1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11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r>
              <a:rPr lang="en-US" sz="115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"type": "</a:t>
            </a:r>
            <a:r>
              <a:rPr lang="en-US" sz="115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11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r>
              <a:rPr lang="en-US" sz="115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115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r>
              <a:rPr lang="en-US" sz="115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115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150" dirty="0">
                <a:effectLst/>
                <a:latin typeface="Courier New" panose="02070309020205020404" pitchFamily="49" charset="0"/>
                <a:ea typeface="Calibri" panose="020F0502020204030204" pitchFamily="34" charset="0"/>
                <a:cs typeface="Courier New" panose="02070309020205020404" pitchFamily="49" charset="0"/>
              </a:rPr>
              <a:t>   Figure 4: JSON YANG-Push Example for a push-update notification message</a:t>
            </a:r>
            <a:endParaRPr lang="de-CH" sz="1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378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0" y="1968758"/>
            <a:ext cx="5906143" cy="3992609"/>
          </a:xfrm>
        </p:spPr>
        <p:txBody>
          <a:bodyPr>
            <a:noAutofit/>
          </a:bodyPr>
          <a:lstStyle/>
          <a:p>
            <a:r>
              <a:rPr lang="en-US" sz="2000" b="1" dirty="0"/>
              <a:t>Augmented-by Addition into the IETF-YANG-Library</a:t>
            </a:r>
            <a:r>
              <a:rPr lang="en-US" sz="2000" dirty="0"/>
              <a:t>, </a:t>
            </a:r>
            <a:br>
              <a:rPr lang="en-US" sz="2000" dirty="0"/>
            </a:br>
            <a:r>
              <a:rPr lang="en-US" sz="2000" dirty="0">
                <a:hlinkClick r:id="rId2"/>
              </a:rPr>
              <a:t>draft-</a:t>
            </a:r>
            <a:r>
              <a:rPr lang="en-US" sz="2000" dirty="0" err="1">
                <a:hlinkClick r:id="rId2"/>
              </a:rPr>
              <a:t>lincla</a:t>
            </a:r>
            <a:r>
              <a:rPr lang="en-US" sz="2000" dirty="0">
                <a:hlinkClick r:id="rId2"/>
              </a:rPr>
              <a:t>-netconf-yang-library-augmentation</a:t>
            </a:r>
            <a:r>
              <a:rPr lang="en-US" sz="2000" dirty="0"/>
              <a:t>, enables that augmented-by YANG modules can now be discovered in YANG Library </a:t>
            </a:r>
            <a:r>
              <a:rPr lang="en-US" sz="2000" dirty="0">
                <a:hlinkClick r:id="rId3"/>
              </a:rPr>
              <a:t>RFC 8525</a:t>
            </a:r>
            <a:r>
              <a:rPr lang="en-US" sz="20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7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30616"/>
            <a:ext cx="5739884" cy="4436727"/>
          </a:xfrm>
          <a:prstGeom prst="rect">
            <a:avLst/>
          </a:prstGeom>
          <a:noFill/>
        </p:spPr>
        <p:txBody>
          <a:bodyPr wrap="square">
            <a:spAutoFit/>
          </a:bodyPr>
          <a:lstStyle/>
          <a:p>
            <a:pPr marL="0" marR="0">
              <a:lnSpc>
                <a:spcPct val="107000"/>
              </a:lnSpc>
              <a:spcBef>
                <a:spcPts val="0"/>
              </a:spcBef>
              <a:spcAft>
                <a:spcPts val="0"/>
              </a:spcAft>
            </a:pP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a:t>
            </a:r>
            <a:r>
              <a:rPr lang="de-CH" sz="1200" dirty="0" err="1">
                <a:highlight>
                  <a:srgbClr val="00FF00"/>
                </a:highlight>
                <a:latin typeface="Courier New" panose="02070309020205020404" pitchFamily="49" charset="0"/>
                <a:cs typeface="Courier New" panose="02070309020205020404" pitchFamily="49" charset="0"/>
              </a:rPr>
              <a:t>ietf-yang-library</a:t>
            </a:r>
            <a:endParaRPr lang="de-CH" sz="12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yang-library</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-set*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string</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namespace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location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submodule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location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feature*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deviation</a:t>
            </a:r>
            <a:r>
              <a:rPr lang="de-CH" sz="1200" dirty="0">
                <a:latin typeface="Courier New" panose="02070309020205020404" pitchFamily="49" charset="0"/>
                <a:cs typeface="Courier New" panose="02070309020205020404" pitchFamily="49" charset="0"/>
              </a:rPr>
              <a:t>*                  -&gt;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a:t>
            </a:r>
            <a:r>
              <a:rPr lang="de-CH" sz="1200" dirty="0" err="1">
                <a:latin typeface="Courier New" panose="02070309020205020404" pitchFamily="49" charset="0"/>
                <a:cs typeface="Courier New" panose="02070309020205020404" pitchFamily="49" charset="0"/>
              </a:rPr>
              <a:t>name</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highlight>
                  <a:srgbClr val="FFFF00"/>
                </a:highlight>
                <a:latin typeface="Courier New" panose="02070309020205020404" pitchFamily="49" charset="0"/>
                <a:cs typeface="Courier New" panose="02070309020205020404" pitchFamily="49" charset="0"/>
              </a:rPr>
              <a:t>  |  |  |  +--</a:t>
            </a:r>
            <a:r>
              <a:rPr lang="de-CH" sz="1200" dirty="0" err="1">
                <a:highlight>
                  <a:srgbClr val="FFFF00"/>
                </a:highlight>
                <a:latin typeface="Courier New" panose="02070309020205020404" pitchFamily="49" charset="0"/>
                <a:cs typeface="Courier New" panose="02070309020205020404" pitchFamily="49" charset="0"/>
              </a:rPr>
              <a:t>ro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yanglib-aug:augmented-by</a:t>
            </a:r>
            <a:r>
              <a:rPr lang="de-CH" sz="12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highlight>
                  <a:srgbClr val="FFFF00"/>
                </a:highlight>
                <a:latin typeface="Courier New" panose="02070309020205020404" pitchFamily="49" charset="0"/>
                <a:cs typeface="Courier New" panose="02070309020205020404" pitchFamily="49" charset="0"/>
              </a:rPr>
              <a:t>                                     -&gt; ../../</a:t>
            </a:r>
            <a:r>
              <a:rPr lang="de-CH" sz="1200" dirty="0" err="1">
                <a:highlight>
                  <a:srgbClr val="FFFF00"/>
                </a:highlight>
                <a:latin typeface="Courier New" panose="02070309020205020404" pitchFamily="49" charset="0"/>
                <a:cs typeface="Courier New" panose="02070309020205020404" pitchFamily="49" charset="0"/>
              </a:rPr>
              <a:t>yanglib:module</a:t>
            </a:r>
            <a:r>
              <a:rPr lang="de-CH" sz="1200" dirty="0">
                <a:highlight>
                  <a:srgbClr val="FFFF00"/>
                </a:highlight>
                <a:latin typeface="Courier New" panose="02070309020205020404" pitchFamily="49" charset="0"/>
                <a:cs typeface="Courier New" panose="02070309020205020404" pitchFamily="49" charset="0"/>
              </a:rPr>
              <a:t>/</a:t>
            </a:r>
            <a:r>
              <a:rPr lang="de-CH" sz="1200" dirty="0" err="1">
                <a:highlight>
                  <a:srgbClr val="FFFF00"/>
                </a:highlight>
                <a:latin typeface="Courier New" panose="02070309020205020404" pitchFamily="49" charset="0"/>
                <a:cs typeface="Courier New" panose="02070309020205020404" pitchFamily="49" charset="0"/>
              </a:rPr>
              <a:t>name</a:t>
            </a:r>
            <a:endParaRPr lang="de-CH" sz="1200" dirty="0">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71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1968758"/>
            <a:ext cx="5906142" cy="3992609"/>
          </a:xfrm>
        </p:spPr>
        <p:txBody>
          <a:bodyPr>
            <a:noAutofit/>
          </a:bodyPr>
          <a:lstStyle/>
          <a:p>
            <a:r>
              <a:rPr lang="en-US" sz="2000" b="1" dirty="0"/>
              <a:t>Validating </a:t>
            </a:r>
            <a:r>
              <a:rPr lang="en-US" sz="2000" b="1" dirty="0" err="1"/>
              <a:t>anydata</a:t>
            </a:r>
            <a:r>
              <a:rPr lang="en-US" sz="2000" b="1" dirty="0"/>
              <a:t> in YANG Library context</a:t>
            </a:r>
            <a:r>
              <a:rPr lang="en-US" sz="2000" dirty="0"/>
              <a:t>,</a:t>
            </a:r>
            <a:br>
              <a:rPr lang="en-US" sz="2000" dirty="0"/>
            </a:b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enables that </a:t>
            </a:r>
            <a:r>
              <a:rPr lang="en-US" sz="2000" dirty="0" err="1"/>
              <a:t>anydata</a:t>
            </a:r>
            <a:r>
              <a:rPr lang="en-US" sz="2000" dirty="0"/>
              <a:t> modeled nodes can be validated with YANG Library </a:t>
            </a:r>
            <a:r>
              <a:rPr lang="en-US" sz="2000" dirty="0">
                <a:hlinkClick r:id="rId3"/>
              </a:rPr>
              <a:t>RFC 8525</a:t>
            </a:r>
            <a:r>
              <a:rPr lang="en-US" sz="2000" dirty="0"/>
              <a:t>.</a:t>
            </a:r>
          </a:p>
          <a:p>
            <a:endParaRPr lang="en-US" sz="2000" dirty="0"/>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7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5739884" cy="3678699"/>
          </a:xfrm>
          <a:prstGeom prst="rect">
            <a:avLst/>
          </a:prstGeom>
          <a:noFill/>
        </p:spPr>
        <p:txBody>
          <a:bodyPr wrap="square">
            <a:spAutoFit/>
          </a:bodyPr>
          <a:lstStyle/>
          <a:p>
            <a:pPr marL="0" marR="0">
              <a:lnSpc>
                <a:spcPct val="107000"/>
              </a:lnSpc>
              <a:spcBef>
                <a:spcPts val="0"/>
              </a:spcBef>
              <a:spcAft>
                <a:spcPts val="0"/>
              </a:spcAft>
            </a:pP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200" dirty="0">
                <a:effectLst/>
                <a:latin typeface="Courier New" panose="02070309020205020404" pitchFamily="49" charset="0"/>
                <a:ea typeface="Calibri" panose="020F0502020204030204" pitchFamily="34" charset="0"/>
                <a:cs typeface="Courier New" panose="02070309020205020404" pitchFamily="49" charset="0"/>
              </a:rPr>
              <a:t> id?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2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endParaRPr lang="en-US"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endParaRPr lang="en-US" sz="1200" dirty="0">
              <a:latin typeface="Courier New" panose="02070309020205020404" pitchFamily="49" charset="0"/>
              <a:cs typeface="Courier New" panose="02070309020205020404" pitchFamily="49" charset="0"/>
            </a:endParaRPr>
          </a:p>
          <a:p>
            <a:r>
              <a:rPr lang="en-US" sz="1200" b="0" dirty="0">
                <a:effectLst/>
                <a:latin typeface="Courier New" panose="02070309020205020404" pitchFamily="49" charset="0"/>
                <a:cs typeface="Courier New" panose="02070309020205020404" pitchFamily="49" charset="0"/>
              </a:rPr>
              <a:t>{</a:t>
            </a:r>
          </a:p>
          <a:p>
            <a:r>
              <a:rPr lang="en-US" sz="1200" b="0" dirty="0">
                <a:effectLst/>
                <a:latin typeface="Courier New" panose="02070309020205020404" pitchFamily="49" charset="0"/>
                <a:cs typeface="Courier New" panose="02070309020205020404" pitchFamily="49" charset="0"/>
              </a:rPr>
              <a:t>  "</a:t>
            </a:r>
            <a:r>
              <a:rPr lang="en-US" sz="1200" b="0" dirty="0" err="1">
                <a:effectLst/>
                <a:latin typeface="Courier New" panose="02070309020205020404" pitchFamily="49" charset="0"/>
                <a:cs typeface="Courier New" panose="02070309020205020404" pitchFamily="49" charset="0"/>
              </a:rPr>
              <a:t>ietf-yang-push:push-update</a:t>
            </a:r>
            <a:r>
              <a:rPr lang="en-US" sz="1200" b="0" dirty="0">
                <a:effectLs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    "id": 89,</a:t>
            </a:r>
          </a:p>
          <a:p>
            <a:r>
              <a:rPr lang="en-US" sz="1200" b="0" dirty="0">
                <a:effectLst/>
                <a:latin typeface="Courier New" panose="02070309020205020404" pitchFamily="49" charset="0"/>
                <a:cs typeface="Courier New" panose="02070309020205020404" pitchFamily="49" charset="0"/>
              </a:rPr>
              <a:t>    "datastore-contents": {</a:t>
            </a:r>
          </a:p>
          <a:p>
            <a:r>
              <a:rPr lang="en-US" sz="1200" b="0" dirty="0">
                <a:effectLst/>
                <a:highlight>
                  <a:srgbClr val="FFFF00"/>
                </a:highlight>
                <a:latin typeface="Courier New" panose="02070309020205020404" pitchFamily="49" charset="0"/>
                <a:cs typeface="Courier New" panose="02070309020205020404" pitchFamily="49" charset="0"/>
              </a:rPr>
              <a:t>      "</a:t>
            </a:r>
            <a:r>
              <a:rPr lang="en-US" sz="1200" b="0" dirty="0" err="1">
                <a:effectLst/>
                <a:highlight>
                  <a:srgbClr val="FFFF00"/>
                </a:highlight>
                <a:latin typeface="Courier New" panose="02070309020205020404" pitchFamily="49" charset="0"/>
                <a:cs typeface="Courier New" panose="02070309020205020404" pitchFamily="49" charset="0"/>
              </a:rPr>
              <a:t>ietf-interfaces:interfaces</a:t>
            </a:r>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"interface": [</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"name": "eth0",</a:t>
            </a:r>
          </a:p>
          <a:p>
            <a:r>
              <a:rPr lang="en-US" sz="1200" b="0" dirty="0">
                <a:effectLst/>
                <a:highlight>
                  <a:srgbClr val="FFFF00"/>
                </a:highlight>
                <a:latin typeface="Courier New" panose="02070309020205020404" pitchFamily="49" charset="0"/>
                <a:cs typeface="Courier New" panose="02070309020205020404" pitchFamily="49" charset="0"/>
              </a:rPr>
              <a:t>          "</a:t>
            </a:r>
            <a:r>
              <a:rPr lang="en-US" sz="1200" b="0" dirty="0" err="1">
                <a:effectLst/>
                <a:highlight>
                  <a:srgbClr val="FFFF00"/>
                </a:highlight>
                <a:latin typeface="Courier New" panose="02070309020205020404" pitchFamily="49" charset="0"/>
                <a:cs typeface="Courier New" panose="02070309020205020404" pitchFamily="49" charset="0"/>
              </a:rPr>
              <a:t>oper</a:t>
            </a:r>
            <a:r>
              <a:rPr lang="en-US" sz="1200" b="0" dirty="0">
                <a:effectLst/>
                <a:highlight>
                  <a:srgbClr val="FFFF00"/>
                </a:highlight>
                <a:latin typeface="Courier New" panose="02070309020205020404" pitchFamily="49" charset="0"/>
                <a:cs typeface="Courier New" panose="02070309020205020404" pitchFamily="49" charset="0"/>
              </a:rPr>
              <a:t>-status": "down"</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a:t>
            </a:r>
            <a:endParaRPr lang="de-CH" sz="12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4226BF6-DD67-00E2-120A-AD744944955E}"/>
              </a:ext>
            </a:extLst>
          </p:cNvPr>
          <p:cNvSpPr txBox="1"/>
          <p:nvPr/>
        </p:nvSpPr>
        <p:spPr>
          <a:xfrm>
            <a:off x="4273236" y="3283711"/>
            <a:ext cx="708056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4"/>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 block of</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r>
              <a:rPr lang="de-CH" sz="1200" dirty="0" err="1">
                <a:latin typeface="Courier New" panose="02070309020205020404" pitchFamily="49" charset="0"/>
                <a:cs typeface="Courier New" panose="02070309020205020404" pitchFamily="49" charset="0"/>
              </a:rPr>
              <a:t>nodes</a:t>
            </a:r>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endParaRPr lang="de-CH" sz="1200" dirty="0">
              <a:highlight>
                <a:srgbClr val="FFFF00"/>
              </a:highlight>
              <a:latin typeface="Courier New" panose="02070309020205020404" pitchFamily="49" charset="0"/>
              <a:cs typeface="Courier New" panose="02070309020205020404" pitchFamily="49" charset="0"/>
            </a:endParaRP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endParaRPr lang="de-CH" sz="1200" dirty="0">
              <a:highlight>
                <a:srgbClr val="FFFF00"/>
              </a:highlight>
              <a:latin typeface="Courier New" panose="02070309020205020404" pitchFamily="49" charset="0"/>
              <a:cs typeface="Courier New" panose="02070309020205020404" pitchFamily="49" charset="0"/>
            </a:endParaRPr>
          </a:p>
          <a:p>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9930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2054</Words>
  <Application>Microsoft Office PowerPoint</Application>
  <PresentationFormat>Widescreen</PresentationFormat>
  <Paragraphs>258</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Wingdings</vt:lpstr>
      <vt:lpstr>Office Theme</vt:lpstr>
      <vt:lpstr>PowerPoint Presentation</vt:lpstr>
      <vt:lpstr>From YANG-Push to Network Analytics Aiming for an automated processing pipeline</vt:lpstr>
      <vt:lpstr>An Architecture for YANG-Push to Apache Kafka Integration Status, Summary and Next steps</vt:lpstr>
      <vt:lpstr>Elements of the Architecture Workflow Diagram</vt:lpstr>
      <vt:lpstr>Netconf Notifications Define YANG module</vt:lpstr>
      <vt:lpstr>Subscription State Change Notifications RFC 8641 Extensions</vt:lpstr>
      <vt:lpstr>Push-Update and Push-Change-Update Notifications RFC 8641 Extensions</vt:lpstr>
      <vt:lpstr>Augmented-by Addition YANG Library Extension</vt:lpstr>
      <vt:lpstr>Validate anydata schema subtree with YANG Library RFC 7950 Extension</vt:lpstr>
      <vt:lpstr>Open Points from IETF 119 Addressed at IETF 120</vt:lpstr>
      <vt:lpstr>Milestones IETF 115 - 120</vt:lpstr>
      <vt:lpstr>YANG-Push Implementation Status IETF 120</vt:lpstr>
      <vt:lpstr>Industry Colaboration On YANG Push to Apache Kafka integration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244</cp:revision>
  <dcterms:created xsi:type="dcterms:W3CDTF">2019-11-29T14:22:02Z</dcterms:created>
  <dcterms:modified xsi:type="dcterms:W3CDTF">2024-06-09T06:58:38Z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