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57" r:id="rId3"/>
    <p:sldId id="258" r:id="rId4"/>
    <p:sldId id="292" r:id="rId5"/>
    <p:sldId id="269" r:id="rId6"/>
    <p:sldId id="293" r:id="rId7"/>
    <p:sldId id="301" r:id="rId8"/>
    <p:sldId id="294" r:id="rId9"/>
    <p:sldId id="302" r:id="rId10"/>
    <p:sldId id="273" r:id="rId11"/>
    <p:sldId id="284" r:id="rId12"/>
    <p:sldId id="286" r:id="rId13"/>
    <p:sldId id="295" r:id="rId14"/>
    <p:sldId id="300" r:id="rId15"/>
    <p:sldId id="287" r:id="rId16"/>
    <p:sldId id="296"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p:restoredTop sz="95659"/>
  </p:normalViewPr>
  <p:slideViewPr>
    <p:cSldViewPr snapToGrid="0">
      <p:cViewPr varScale="1">
        <p:scale>
          <a:sx n="115" d="100"/>
          <a:sy n="115" d="100"/>
        </p:scale>
        <p:origin x="39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4625A-8CBF-3C44-98DC-23B99CC812CC}" type="datetimeFigureOut">
              <a:rPr lang="en-CH" smtClean="0"/>
              <a:t>10/27/2023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134E4-B511-024E-B6C5-FBAC9160AC5E}" type="slidenum">
              <a:rPr lang="en-CH" smtClean="0"/>
              <a:t>‹#›</a:t>
            </a:fld>
            <a:endParaRPr lang="en-CH"/>
          </a:p>
        </p:txBody>
      </p:sp>
    </p:spTree>
    <p:extLst>
      <p:ext uri="{BB962C8B-B14F-4D97-AF65-F5344CB8AC3E}">
        <p14:creationId xmlns:p14="http://schemas.microsoft.com/office/powerpoint/2010/main" val="318113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thing</a:t>
            </a:r>
          </a:p>
          <a:p>
            <a:r>
              <a:rPr lang="en-US" dirty="0"/>
              <a:t>Big network </a:t>
            </a:r>
            <a:r>
              <a:rPr lang="en-US" dirty="0" err="1"/>
              <a:t>Intorduce</a:t>
            </a:r>
            <a:r>
              <a:rPr lang="en-US" dirty="0"/>
              <a:t> new device in the network </a:t>
            </a:r>
          </a:p>
          <a:p>
            <a:r>
              <a:rPr lang="en-US" dirty="0"/>
              <a:t>Expert: expensive costly-&gt;customer identifies issue-&gt;pay service fee</a:t>
            </a:r>
          </a:p>
          <a:p>
            <a:r>
              <a:rPr lang="en-US" dirty="0"/>
              <a:t>In order to do this we need a system to detect issue-&gt;need reliable network telemetry</a:t>
            </a:r>
          </a:p>
        </p:txBody>
      </p:sp>
      <p:sp>
        <p:nvSpPr>
          <p:cNvPr id="4" name="Slide Number Placeholder 3"/>
          <p:cNvSpPr>
            <a:spLocks noGrp="1"/>
          </p:cNvSpPr>
          <p:nvPr>
            <p:ph type="sldNum" sz="quarter" idx="5"/>
          </p:nvPr>
        </p:nvSpPr>
        <p:spPr/>
        <p:txBody>
          <a:bodyPr/>
          <a:lstStyle/>
          <a:p>
            <a:fld id="{210FDE74-93EF-A046-A462-08565EC0E6A3}" type="slidenum">
              <a:rPr lang="en-CH" smtClean="0"/>
              <a:t>3</a:t>
            </a:fld>
            <a:endParaRPr lang="en-CH"/>
          </a:p>
        </p:txBody>
      </p:sp>
    </p:spTree>
    <p:extLst>
      <p:ext uri="{BB962C8B-B14F-4D97-AF65-F5344CB8AC3E}">
        <p14:creationId xmlns:p14="http://schemas.microsoft.com/office/powerpoint/2010/main" val="1972585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a:t>
            </a:r>
          </a:p>
          <a:p>
            <a:endParaRPr lang="en-US" dirty="0"/>
          </a:p>
          <a:p>
            <a:r>
              <a:rPr lang="en-US" dirty="0"/>
              <a:t>Import include augment deviate introduction in slide 8</a:t>
            </a:r>
          </a:p>
          <a:p>
            <a:r>
              <a:rPr lang="en-US" dirty="0"/>
              <a:t>Explain the registration order: for schema registry</a:t>
            </a:r>
          </a:p>
          <a:p>
            <a:endParaRPr lang="en-CH" dirty="0"/>
          </a:p>
          <a:p>
            <a:r>
              <a:rPr lang="en-CH" dirty="0"/>
              <a:t>Explain how we get the order.</a:t>
            </a:r>
          </a:p>
        </p:txBody>
      </p:sp>
      <p:sp>
        <p:nvSpPr>
          <p:cNvPr id="4" name="Slide Number Placeholder 3"/>
          <p:cNvSpPr>
            <a:spLocks noGrp="1"/>
          </p:cNvSpPr>
          <p:nvPr>
            <p:ph type="sldNum" sz="quarter" idx="5"/>
          </p:nvPr>
        </p:nvSpPr>
        <p:spPr/>
        <p:txBody>
          <a:bodyPr/>
          <a:lstStyle/>
          <a:p>
            <a:fld id="{210FDE74-93EF-A046-A462-08565EC0E6A3}" type="slidenum">
              <a:rPr lang="en-CH" smtClean="0"/>
              <a:t>13</a:t>
            </a:fld>
            <a:endParaRPr lang="en-CH"/>
          </a:p>
        </p:txBody>
      </p:sp>
    </p:spTree>
    <p:extLst>
      <p:ext uri="{BB962C8B-B14F-4D97-AF65-F5344CB8AC3E}">
        <p14:creationId xmlns:p14="http://schemas.microsoft.com/office/powerpoint/2010/main" val="393704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15</a:t>
            </a:fld>
            <a:endParaRPr lang="en-CH"/>
          </a:p>
        </p:txBody>
      </p:sp>
    </p:spTree>
    <p:extLst>
      <p:ext uri="{BB962C8B-B14F-4D97-AF65-F5344CB8AC3E}">
        <p14:creationId xmlns:p14="http://schemas.microsoft.com/office/powerpoint/2010/main" val="23028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16</a:t>
            </a:fld>
            <a:endParaRPr lang="en-CH"/>
          </a:p>
        </p:txBody>
      </p:sp>
    </p:spTree>
    <p:extLst>
      <p:ext uri="{BB962C8B-B14F-4D97-AF65-F5344CB8AC3E}">
        <p14:creationId xmlns:p14="http://schemas.microsoft.com/office/powerpoint/2010/main" val="326363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Job of network analytics: follow the previous slide: Data collection; reliability; There are different </a:t>
            </a:r>
          </a:p>
          <a:p>
            <a:pPr marL="228600" indent="-228600">
              <a:buAutoNum type="arabicPeriod"/>
            </a:pPr>
            <a:r>
              <a:rPr lang="en-US" dirty="0"/>
              <a:t>Data mesh: not only the data but also the info of where data comes from </a:t>
            </a:r>
            <a:r>
              <a:rPr lang="en-US" dirty="0" err="1"/>
              <a:t>etc</a:t>
            </a:r>
            <a:endParaRPr lang="en-US" dirty="0"/>
          </a:p>
          <a:p>
            <a:r>
              <a:rPr lang="en-US" dirty="0"/>
              <a:t>Need Reliable Data collection platform : </a:t>
            </a:r>
            <a:r>
              <a:rPr lang="en-US" dirty="0" err="1"/>
              <a:t>kafka</a:t>
            </a:r>
            <a:r>
              <a:rPr lang="en-US" dirty="0"/>
              <a:t> is a huge part</a:t>
            </a:r>
          </a:p>
          <a:p>
            <a:r>
              <a:rPr lang="en-US" dirty="0"/>
              <a:t>We need to avoid losing message</a:t>
            </a:r>
          </a:p>
          <a:p>
            <a:r>
              <a:rPr lang="en-US" dirty="0"/>
              <a:t>Keep semantics</a:t>
            </a:r>
          </a:p>
          <a:p>
            <a:r>
              <a:rPr lang="en-US" dirty="0"/>
              <a:t>Data mesh: data comes with a schema</a:t>
            </a:r>
          </a:p>
          <a:p>
            <a:endParaRPr lang="en-US" dirty="0"/>
          </a:p>
          <a:p>
            <a:r>
              <a:rPr lang="en-US" dirty="0"/>
              <a:t>For the data </a:t>
            </a:r>
            <a:r>
              <a:rPr lang="en-US" dirty="0" err="1"/>
              <a:t>pipelein</a:t>
            </a:r>
            <a:r>
              <a:rPr lang="en-US" dirty="0"/>
              <a:t>: We have all data in the TSDB but what have no </a:t>
            </a:r>
            <a:r>
              <a:rPr lang="en-US" dirty="0" err="1"/>
              <a:t>infor</a:t>
            </a:r>
            <a:r>
              <a:rPr lang="en-US" dirty="0"/>
              <a:t> about what this data mean</a:t>
            </a:r>
          </a:p>
          <a:p>
            <a:r>
              <a:rPr lang="en-US" dirty="0" err="1"/>
              <a:t>Tosolve</a:t>
            </a:r>
            <a:r>
              <a:rPr lang="en-US" dirty="0"/>
              <a:t>: use data mesh in Colum 3</a:t>
            </a:r>
          </a:p>
          <a:p>
            <a:endParaRPr lang="en-US" dirty="0"/>
          </a:p>
          <a:p>
            <a:endParaRPr lang="en-US" dirty="0"/>
          </a:p>
          <a:p>
            <a:r>
              <a:rPr lang="en-US" dirty="0"/>
              <a:t>In the TSDB, we lost the context from the device.</a:t>
            </a:r>
          </a:p>
          <a:p>
            <a:endParaRPr lang="en-US" dirty="0"/>
          </a:p>
        </p:txBody>
      </p:sp>
      <p:sp>
        <p:nvSpPr>
          <p:cNvPr id="4" name="Slide Number Placeholder 3"/>
          <p:cNvSpPr>
            <a:spLocks noGrp="1"/>
          </p:cNvSpPr>
          <p:nvPr>
            <p:ph type="sldNum" sz="quarter" idx="5"/>
          </p:nvPr>
        </p:nvSpPr>
        <p:spPr/>
        <p:txBody>
          <a:bodyPr/>
          <a:lstStyle/>
          <a:p>
            <a:fld id="{210FDE74-93EF-A046-A462-08565EC0E6A3}" type="slidenum">
              <a:rPr lang="en-CH" smtClean="0"/>
              <a:t>4</a:t>
            </a:fld>
            <a:endParaRPr lang="en-CH"/>
          </a:p>
        </p:txBody>
      </p:sp>
    </p:spTree>
    <p:extLst>
      <p:ext uri="{BB962C8B-B14F-4D97-AF65-F5344CB8AC3E}">
        <p14:creationId xmlns:p14="http://schemas.microsoft.com/office/powerpoint/2010/main" val="55241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data mesh: </a:t>
            </a:r>
          </a:p>
          <a:p>
            <a:r>
              <a:rPr lang="en-US" dirty="0"/>
              <a:t> explain what’s schema registry;</a:t>
            </a:r>
          </a:p>
          <a:p>
            <a:r>
              <a:rPr lang="en-US" dirty="0"/>
              <a:t> in data mesh each message has a schema</a:t>
            </a:r>
          </a:p>
          <a:p>
            <a:r>
              <a:rPr lang="en-US" dirty="0"/>
              <a:t>Solution: </a:t>
            </a:r>
          </a:p>
          <a:p>
            <a:r>
              <a:rPr lang="en-US" dirty="0"/>
              <a:t>schema registry</a:t>
            </a:r>
          </a:p>
          <a:p>
            <a:r>
              <a:rPr lang="en-US" dirty="0"/>
              <a:t>YANG push receiver: encode decode validate</a:t>
            </a:r>
          </a:p>
          <a:p>
            <a:endParaRPr lang="en-US" dirty="0"/>
          </a:p>
          <a:p>
            <a:r>
              <a:rPr lang="en-US" dirty="0"/>
              <a:t>Explain the diagram at the beginning.</a:t>
            </a:r>
          </a:p>
          <a:p>
            <a:endParaRPr lang="en-US" dirty="0"/>
          </a:p>
        </p:txBody>
      </p:sp>
      <p:sp>
        <p:nvSpPr>
          <p:cNvPr id="4" name="Slide Number Placeholder 3"/>
          <p:cNvSpPr>
            <a:spLocks noGrp="1"/>
          </p:cNvSpPr>
          <p:nvPr>
            <p:ph type="sldNum" sz="quarter" idx="5"/>
          </p:nvPr>
        </p:nvSpPr>
        <p:spPr/>
        <p:txBody>
          <a:bodyPr/>
          <a:lstStyle/>
          <a:p>
            <a:fld id="{210FDE74-93EF-A046-A462-08565EC0E6A3}" type="slidenum">
              <a:rPr lang="en-CH" smtClean="0"/>
              <a:t>5</a:t>
            </a:fld>
            <a:endParaRPr lang="en-CH"/>
          </a:p>
        </p:txBody>
      </p:sp>
    </p:spTree>
    <p:extLst>
      <p:ext uri="{BB962C8B-B14F-4D97-AF65-F5344CB8AC3E}">
        <p14:creationId xmlns:p14="http://schemas.microsoft.com/office/powerpoint/2010/main" val="104003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generic descript for each step</a:t>
            </a:r>
          </a:p>
          <a:p>
            <a:endParaRPr lang="en-US" dirty="0"/>
          </a:p>
          <a:p>
            <a:r>
              <a:rPr lang="en-US" dirty="0"/>
              <a:t>Message has </a:t>
            </a:r>
            <a:r>
              <a:rPr lang="en-US" dirty="0" err="1"/>
              <a:t>sub_id</a:t>
            </a:r>
            <a:r>
              <a:rPr lang="en-US" dirty="0"/>
              <a:t>-&gt;from the </a:t>
            </a:r>
            <a:r>
              <a:rPr lang="en-US" dirty="0" err="1"/>
              <a:t>sub_id</a:t>
            </a:r>
            <a:r>
              <a:rPr lang="en-US" dirty="0"/>
              <a:t>, </a:t>
            </a:r>
          </a:p>
          <a:p>
            <a:r>
              <a:rPr lang="en-US" dirty="0"/>
              <a:t>1. find out the schema </a:t>
            </a:r>
          </a:p>
          <a:p>
            <a:r>
              <a:rPr lang="en-US" dirty="0"/>
              <a:t>2. then get the full schema=&gt; in YANG schema compose of multiple files; explain the dependency</a:t>
            </a:r>
          </a:p>
          <a:p>
            <a:r>
              <a:rPr lang="en-US" dirty="0"/>
              <a:t>3. register schema to obtain schema ;</a:t>
            </a:r>
          </a:p>
          <a:p>
            <a:r>
              <a:rPr lang="en-US" dirty="0"/>
              <a:t>Schema id&lt;-&gt;</a:t>
            </a:r>
            <a:r>
              <a:rPr lang="en-US" dirty="0" err="1"/>
              <a:t>sub_id</a:t>
            </a:r>
            <a:endParaRPr lang="en-US" dirty="0"/>
          </a:p>
          <a:p>
            <a:r>
              <a:rPr lang="en-US" dirty="0"/>
              <a:t>1.Find out what’s the schema for sub</a:t>
            </a:r>
          </a:p>
          <a:p>
            <a:r>
              <a:rPr lang="en-US" dirty="0"/>
              <a:t>2. </a:t>
            </a:r>
          </a:p>
          <a:p>
            <a:endParaRPr lang="en-US" dirty="0"/>
          </a:p>
          <a:p>
            <a:endParaRPr lang="en-US" dirty="0"/>
          </a:p>
          <a:p>
            <a:r>
              <a:rPr lang="en-US" dirty="0"/>
              <a:t>All methods-&gt;one slide</a:t>
            </a:r>
          </a:p>
          <a:p>
            <a:r>
              <a:rPr lang="en-US" dirty="0"/>
              <a:t>What is YANG-&gt;</a:t>
            </a:r>
          </a:p>
        </p:txBody>
      </p:sp>
      <p:sp>
        <p:nvSpPr>
          <p:cNvPr id="4" name="Slide Number Placeholder 3"/>
          <p:cNvSpPr>
            <a:spLocks noGrp="1"/>
          </p:cNvSpPr>
          <p:nvPr>
            <p:ph type="sldNum" sz="quarter" idx="5"/>
          </p:nvPr>
        </p:nvSpPr>
        <p:spPr/>
        <p:txBody>
          <a:bodyPr/>
          <a:lstStyle/>
          <a:p>
            <a:fld id="{210FDE74-93EF-A046-A462-08565EC0E6A3}" type="slidenum">
              <a:rPr lang="en-CH" smtClean="0"/>
              <a:t>6</a:t>
            </a:fld>
            <a:endParaRPr lang="en-CH"/>
          </a:p>
        </p:txBody>
      </p:sp>
    </p:spTree>
    <p:extLst>
      <p:ext uri="{BB962C8B-B14F-4D97-AF65-F5344CB8AC3E}">
        <p14:creationId xmlns:p14="http://schemas.microsoft.com/office/powerpoint/2010/main" val="22221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is a schema language</a:t>
            </a:r>
          </a:p>
          <a:p>
            <a:endParaRPr lang="en-US" dirty="0"/>
          </a:p>
          <a:p>
            <a:r>
              <a:rPr lang="en-US" dirty="0" err="1"/>
              <a:t>Pic+yang</a:t>
            </a:r>
            <a:r>
              <a:rPr lang="en-US" dirty="0"/>
              <a:t> tree: explain the augment(</a:t>
            </a:r>
            <a:r>
              <a:rPr lang="en-US" dirty="0" err="1"/>
              <a:t>ietf-ip</a:t>
            </a:r>
            <a:r>
              <a:rPr lang="en-US" dirty="0"/>
              <a:t>), import(</a:t>
            </a:r>
            <a:r>
              <a:rPr lang="en-US" dirty="0" err="1"/>
              <a:t>iana</a:t>
            </a:r>
            <a:r>
              <a:rPr lang="en-US" dirty="0"/>
              <a:t>-if-type)</a:t>
            </a:r>
          </a:p>
          <a:p>
            <a:endParaRPr lang="en-US" dirty="0"/>
          </a:p>
          <a:p>
            <a:r>
              <a:rPr lang="en-US" dirty="0"/>
              <a:t>Change to text: minimize the tree</a:t>
            </a:r>
          </a:p>
          <a:p>
            <a:endParaRPr lang="en-US" dirty="0"/>
          </a:p>
          <a:p>
            <a:r>
              <a:rPr lang="en-US" dirty="0"/>
              <a:t>Receive this, don’t know how to </a:t>
            </a:r>
            <a:r>
              <a:rPr lang="en-US" dirty="0" err="1"/>
              <a:t>interprete</a:t>
            </a:r>
            <a:r>
              <a:rPr lang="en-US" dirty="0"/>
              <a:t> this message, we know only the original module, but we need more information.</a:t>
            </a:r>
          </a:p>
          <a:p>
            <a:r>
              <a:rPr lang="en-US" dirty="0"/>
              <a:t>Cannot interpret </a:t>
            </a:r>
            <a:r>
              <a:rPr lang="en-US" dirty="0" err="1"/>
              <a:t>everthing</a:t>
            </a:r>
            <a:r>
              <a:rPr lang="en-US" dirty="0"/>
              <a:t> with a </a:t>
            </a:r>
            <a:r>
              <a:rPr lang="en-US" dirty="0" err="1"/>
              <a:t>signle</a:t>
            </a:r>
            <a:r>
              <a:rPr lang="en-US" dirty="0"/>
              <a:t> model.</a:t>
            </a:r>
          </a:p>
          <a:p>
            <a:endParaRPr lang="en-US" dirty="0"/>
          </a:p>
          <a:p>
            <a:r>
              <a:rPr lang="en-US" dirty="0"/>
              <a:t>1.Import with external type</a:t>
            </a:r>
          </a:p>
          <a:p>
            <a:r>
              <a:rPr lang="en-US" dirty="0"/>
              <a:t>2. Augment with </a:t>
            </a:r>
            <a:r>
              <a:rPr lang="en-US" dirty="0" err="1"/>
              <a:t>ietf-ip</a:t>
            </a:r>
            <a:endParaRPr lang="en-US" dirty="0"/>
          </a:p>
          <a:p>
            <a:r>
              <a:rPr lang="en-US" dirty="0"/>
              <a:t>3. Include and deviate has similar principle</a:t>
            </a:r>
          </a:p>
        </p:txBody>
      </p:sp>
      <p:sp>
        <p:nvSpPr>
          <p:cNvPr id="4" name="Slide Number Placeholder 3"/>
          <p:cNvSpPr>
            <a:spLocks noGrp="1"/>
          </p:cNvSpPr>
          <p:nvPr>
            <p:ph type="sldNum" sz="quarter" idx="5"/>
          </p:nvPr>
        </p:nvSpPr>
        <p:spPr/>
        <p:txBody>
          <a:bodyPr/>
          <a:lstStyle/>
          <a:p>
            <a:fld id="{210FDE74-93EF-A046-A462-08565EC0E6A3}" type="slidenum">
              <a:rPr lang="en-CH" smtClean="0"/>
              <a:t>8</a:t>
            </a:fld>
            <a:endParaRPr lang="en-CH"/>
          </a:p>
        </p:txBody>
      </p:sp>
    </p:spTree>
    <p:extLst>
      <p:ext uri="{BB962C8B-B14F-4D97-AF65-F5344CB8AC3E}">
        <p14:creationId xmlns:p14="http://schemas.microsoft.com/office/powerpoint/2010/main" val="413523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is a schema language</a:t>
            </a:r>
          </a:p>
          <a:p>
            <a:endParaRPr lang="en-US" dirty="0"/>
          </a:p>
          <a:p>
            <a:r>
              <a:rPr lang="en-US" dirty="0" err="1"/>
              <a:t>Pic+yang</a:t>
            </a:r>
            <a:r>
              <a:rPr lang="en-US" dirty="0"/>
              <a:t> tree: explain the augment(</a:t>
            </a:r>
            <a:r>
              <a:rPr lang="en-US" dirty="0" err="1"/>
              <a:t>ietf-ip</a:t>
            </a:r>
            <a:r>
              <a:rPr lang="en-US" dirty="0"/>
              <a:t>), import(</a:t>
            </a:r>
            <a:r>
              <a:rPr lang="en-US" dirty="0" err="1"/>
              <a:t>iana</a:t>
            </a:r>
            <a:r>
              <a:rPr lang="en-US" dirty="0"/>
              <a:t>-if-type)</a:t>
            </a:r>
          </a:p>
          <a:p>
            <a:endParaRPr lang="en-US" dirty="0"/>
          </a:p>
          <a:p>
            <a:r>
              <a:rPr lang="en-US" dirty="0"/>
              <a:t>Change to text: minimize the tree</a:t>
            </a:r>
          </a:p>
          <a:p>
            <a:endParaRPr lang="en-US" dirty="0"/>
          </a:p>
          <a:p>
            <a:r>
              <a:rPr lang="en-US" dirty="0"/>
              <a:t>Receive this, don’t know how to </a:t>
            </a:r>
            <a:r>
              <a:rPr lang="en-US" dirty="0" err="1"/>
              <a:t>interprete</a:t>
            </a:r>
            <a:r>
              <a:rPr lang="en-US" dirty="0"/>
              <a:t> this message, we know only the original module, but we need more information.</a:t>
            </a:r>
          </a:p>
          <a:p>
            <a:r>
              <a:rPr lang="en-US" dirty="0"/>
              <a:t>Cannot interpret </a:t>
            </a:r>
            <a:r>
              <a:rPr lang="en-US" dirty="0" err="1"/>
              <a:t>everthing</a:t>
            </a:r>
            <a:r>
              <a:rPr lang="en-US" dirty="0"/>
              <a:t> with a </a:t>
            </a:r>
            <a:r>
              <a:rPr lang="en-US" dirty="0" err="1"/>
              <a:t>signle</a:t>
            </a:r>
            <a:r>
              <a:rPr lang="en-US" dirty="0"/>
              <a:t> model.</a:t>
            </a:r>
          </a:p>
          <a:p>
            <a:endParaRPr lang="en-US" dirty="0"/>
          </a:p>
          <a:p>
            <a:r>
              <a:rPr lang="en-US" dirty="0"/>
              <a:t>1.Import with external type</a:t>
            </a:r>
          </a:p>
          <a:p>
            <a:r>
              <a:rPr lang="en-US" dirty="0"/>
              <a:t>2. Augment with </a:t>
            </a:r>
            <a:r>
              <a:rPr lang="en-US" dirty="0" err="1"/>
              <a:t>ietf-ip</a:t>
            </a:r>
            <a:endParaRPr lang="en-US" dirty="0"/>
          </a:p>
          <a:p>
            <a:r>
              <a:rPr lang="en-US" dirty="0"/>
              <a:t>3. Include and deviate has similar principle</a:t>
            </a:r>
          </a:p>
        </p:txBody>
      </p:sp>
      <p:sp>
        <p:nvSpPr>
          <p:cNvPr id="4" name="Slide Number Placeholder 3"/>
          <p:cNvSpPr>
            <a:spLocks noGrp="1"/>
          </p:cNvSpPr>
          <p:nvPr>
            <p:ph type="sldNum" sz="quarter" idx="5"/>
          </p:nvPr>
        </p:nvSpPr>
        <p:spPr/>
        <p:txBody>
          <a:bodyPr/>
          <a:lstStyle/>
          <a:p>
            <a:fld id="{210FDE74-93EF-A046-A462-08565EC0E6A3}" type="slidenum">
              <a:rPr lang="en-CH" smtClean="0"/>
              <a:t>9</a:t>
            </a:fld>
            <a:endParaRPr lang="en-CH"/>
          </a:p>
        </p:txBody>
      </p:sp>
    </p:spTree>
    <p:extLst>
      <p:ext uri="{BB962C8B-B14F-4D97-AF65-F5344CB8AC3E}">
        <p14:creationId xmlns:p14="http://schemas.microsoft.com/office/powerpoint/2010/main" val="76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 bit</a:t>
            </a:r>
          </a:p>
          <a:p>
            <a:r>
              <a:rPr lang="en-US" dirty="0"/>
              <a:t>Summarize the challenge</a:t>
            </a:r>
          </a:p>
          <a:p>
            <a:endParaRPr lang="en-US" dirty="0"/>
          </a:p>
          <a:p>
            <a:r>
              <a:rPr lang="en-US" dirty="0"/>
              <a:t>Three solution in a </a:t>
            </a:r>
            <a:r>
              <a:rPr lang="en-US" dirty="0" err="1"/>
              <a:t>sslide</a:t>
            </a:r>
            <a:r>
              <a:rPr lang="en-US" dirty="0"/>
              <a:t>/just present this one/ a table</a:t>
            </a:r>
          </a:p>
          <a:p>
            <a:endParaRPr lang="en-US" dirty="0"/>
          </a:p>
          <a:p>
            <a:r>
              <a:rPr lang="en-US" dirty="0"/>
              <a:t>Pic name: there is YANG model to model subscription, subscribe the YANG model to get the </a:t>
            </a:r>
            <a:r>
              <a:rPr lang="en-US" dirty="0" err="1"/>
              <a:t>subsription</a:t>
            </a:r>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10</a:t>
            </a:fld>
            <a:endParaRPr lang="en-CH"/>
          </a:p>
        </p:txBody>
      </p:sp>
    </p:spTree>
    <p:extLst>
      <p:ext uri="{BB962C8B-B14F-4D97-AF65-F5344CB8AC3E}">
        <p14:creationId xmlns:p14="http://schemas.microsoft.com/office/powerpoint/2010/main" val="241275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11</a:t>
            </a:fld>
            <a:endParaRPr lang="en-CH"/>
          </a:p>
        </p:txBody>
      </p:sp>
    </p:spTree>
    <p:extLst>
      <p:ext uri="{BB962C8B-B14F-4D97-AF65-F5344CB8AC3E}">
        <p14:creationId xmlns:p14="http://schemas.microsoft.com/office/powerpoint/2010/main" val="220759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a:t>
            </a:r>
          </a:p>
          <a:p>
            <a:r>
              <a:rPr lang="en-US" dirty="0"/>
              <a:t>Import include augment deviate introduction in slide 8</a:t>
            </a:r>
          </a:p>
          <a:p>
            <a:r>
              <a:rPr lang="en-US" dirty="0"/>
              <a:t>Explain the registration order: for schema registry</a:t>
            </a:r>
          </a:p>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12</a:t>
            </a:fld>
            <a:endParaRPr lang="en-CH"/>
          </a:p>
        </p:txBody>
      </p:sp>
    </p:spTree>
    <p:extLst>
      <p:ext uri="{BB962C8B-B14F-4D97-AF65-F5344CB8AC3E}">
        <p14:creationId xmlns:p14="http://schemas.microsoft.com/office/powerpoint/2010/main" val="314025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EE09-0444-43F0-B1E0-EE1A749C8E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D4FF37B9-CE30-DD05-EA70-D6BFE1B80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335E271D-EF07-17F3-A68E-1D0D817839E5}"/>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C7680B91-CBD7-0DD0-F986-02A4635BE2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E6A6EB2-9CDD-FA62-27A3-43987213304F}"/>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1378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D1E8-B54B-A298-21D3-3A7BA07082D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2263148-92D6-DB59-28F7-AC71EA0CBB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827937A-4CA1-5BDB-3C80-DA36A747DFDD}"/>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F8E4DF81-5037-D5AC-2E2B-56806D9DD18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3D0BE21-C29D-7CFA-BE23-8676F3C9A97A}"/>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423276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EEB98-59E5-4E1D-0219-9398DF18C7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956BE48-35E5-4C53-4F1C-C3E1F63486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29050BA-309A-3EA4-388D-9ACA70808990}"/>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48451AEE-8F9C-2FB8-0017-12594C2CC8E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F3435C-82BE-8BFE-AFA4-91489A7D803C}"/>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27667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5408-14A7-34A5-4DC4-C105BA7E2B3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C01577-A9BF-CAF1-3BB5-E485A4E3BB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C6D2E25-A987-F684-0884-2354837BB292}"/>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8B188F62-AC5E-E180-299A-1DD6338AC74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55BDAE9-3608-A64B-9E36-AFCF7EDB79DA}"/>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240567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FF3-F738-717C-0B11-3269F1F7E5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210143F0-3EA6-A6E1-187A-847C66050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31D01F-6F31-2A7E-AE08-09CC93B6EDD6}"/>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6116427D-1B67-ADDC-0A24-DD695643E76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1BA6B6-7294-1913-A15F-E5DA205B07B1}"/>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333568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6101-6C0E-640A-D86C-8AB03A65928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4599064-CC02-4EB5-F5A0-CFE417A008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1380462-8691-1587-09C9-D55978AF0BF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EE05F43-9A0B-4349-4030-C4AA6A9A5599}"/>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6" name="Footer Placeholder 5">
            <a:extLst>
              <a:ext uri="{FF2B5EF4-FFF2-40B4-BE49-F238E27FC236}">
                <a16:creationId xmlns:a16="http://schemas.microsoft.com/office/drawing/2014/main" id="{4F6A33AD-BE12-FACE-004D-5E2FDB13FC4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7A6A3E-E831-8975-60CD-823BC2200891}"/>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64165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763E-5222-49E3-6B37-1B6822856DB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4D5F68B-3D2F-E9BE-6FFC-657B383AB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A9A9BD-1717-48FF-1AAF-3507EE8C2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2DCCCD7-D82A-F91C-AC4E-5A0F0F702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B7D58F-9FCA-91EB-BD41-3BB660CD79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76928FC-13FA-76A2-AF4E-AACACAE3EC3B}"/>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8" name="Footer Placeholder 7">
            <a:extLst>
              <a:ext uri="{FF2B5EF4-FFF2-40B4-BE49-F238E27FC236}">
                <a16:creationId xmlns:a16="http://schemas.microsoft.com/office/drawing/2014/main" id="{50181024-08B8-2ED3-D2E6-8113B407AB4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05D0E83-ECA8-C010-59D2-E089B01A9F37}"/>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42690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B54-E952-1C2B-FAC5-89C6BCFEC9E4}"/>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41A55C3-59DA-096F-3915-D79D1298EFE3}"/>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4" name="Footer Placeholder 3">
            <a:extLst>
              <a:ext uri="{FF2B5EF4-FFF2-40B4-BE49-F238E27FC236}">
                <a16:creationId xmlns:a16="http://schemas.microsoft.com/office/drawing/2014/main" id="{8CF102A5-C10D-F692-F913-E4599E316AD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1D333980-A88F-AE0E-2DB5-EFB3BEA50CF4}"/>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51969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9ABA8-6734-0D5D-E26C-AD3CBC3326CD}"/>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3" name="Footer Placeholder 2">
            <a:extLst>
              <a:ext uri="{FF2B5EF4-FFF2-40B4-BE49-F238E27FC236}">
                <a16:creationId xmlns:a16="http://schemas.microsoft.com/office/drawing/2014/main" id="{AAC30820-1746-0219-2FA5-884FE548BB7B}"/>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8C5F719-1F09-4DD7-7A63-59C035A7B5BD}"/>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19199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DC52-242A-A59C-F51F-483C050D92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B41F922-3B7C-2F1C-94EA-B5EBB196E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886C354-CE7F-B15C-1D6B-07834C28C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A89DF8-749A-2A69-4C90-58F04CA8EB7F}"/>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6" name="Footer Placeholder 5">
            <a:extLst>
              <a:ext uri="{FF2B5EF4-FFF2-40B4-BE49-F238E27FC236}">
                <a16:creationId xmlns:a16="http://schemas.microsoft.com/office/drawing/2014/main" id="{2F15842E-1A9E-F3F2-33E1-BE841B7D4CE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211B81-BF3E-9CF4-0E8F-500A4DAC918D}"/>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63677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3F16-E088-5933-DE7E-B1EE75D176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7AECB1C-7B98-A76B-D35E-93AB7312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4379DA9-ED46-8C28-3C36-1A77E250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75E89A-26F2-CB8B-C0F0-982AC361F2EE}"/>
              </a:ext>
            </a:extLst>
          </p:cNvPr>
          <p:cNvSpPr>
            <a:spLocks noGrp="1"/>
          </p:cNvSpPr>
          <p:nvPr>
            <p:ph type="dt" sz="half" idx="10"/>
          </p:nvPr>
        </p:nvSpPr>
        <p:spPr/>
        <p:txBody>
          <a:bodyPr/>
          <a:lstStyle/>
          <a:p>
            <a:fld id="{85D464F2-A09D-FB4D-963E-9C9C2D488844}" type="datetimeFigureOut">
              <a:rPr lang="en-CH" smtClean="0"/>
              <a:t>10/27/2023</a:t>
            </a:fld>
            <a:endParaRPr lang="en-CH"/>
          </a:p>
        </p:txBody>
      </p:sp>
      <p:sp>
        <p:nvSpPr>
          <p:cNvPr id="6" name="Footer Placeholder 5">
            <a:extLst>
              <a:ext uri="{FF2B5EF4-FFF2-40B4-BE49-F238E27FC236}">
                <a16:creationId xmlns:a16="http://schemas.microsoft.com/office/drawing/2014/main" id="{1F8B6117-97E0-610F-FEE6-3F404B83A8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793B5F0-FC7B-87C8-A7BC-30E8718C3450}"/>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37666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C2CA9-58F8-E588-8C1B-509D15AB4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62E03A3-5A73-4268-149C-AE5E75565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FBDD0AF-99B2-D84D-A538-D7934D0B1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464F2-A09D-FB4D-963E-9C9C2D488844}" type="datetimeFigureOut">
              <a:rPr lang="en-CH" smtClean="0"/>
              <a:t>10/27/2023</a:t>
            </a:fld>
            <a:endParaRPr lang="en-CH"/>
          </a:p>
        </p:txBody>
      </p:sp>
      <p:sp>
        <p:nvSpPr>
          <p:cNvPr id="5" name="Footer Placeholder 4">
            <a:extLst>
              <a:ext uri="{FF2B5EF4-FFF2-40B4-BE49-F238E27FC236}">
                <a16:creationId xmlns:a16="http://schemas.microsoft.com/office/drawing/2014/main" id="{19ECE96C-8BDB-C96C-ED5D-6E2076F10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6AF0375-B7D7-1F8E-9D17-324208DD2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1E74C-1038-8645-A42B-43002E287D90}" type="slidenum">
              <a:rPr lang="en-CH" smtClean="0"/>
              <a:t>‹#›</a:t>
            </a:fld>
            <a:endParaRPr lang="en-CH"/>
          </a:p>
        </p:txBody>
      </p:sp>
    </p:spTree>
    <p:extLst>
      <p:ext uri="{BB962C8B-B14F-4D97-AF65-F5344CB8AC3E}">
        <p14:creationId xmlns:p14="http://schemas.microsoft.com/office/powerpoint/2010/main" val="108229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hyperlink" Target="https://www.linkedin.com/pulse/network-analytics-ietf-116-yokohama-thomas-graf/" TargetMode="External"/><Relationship Id="rId3" Type="http://schemas.openxmlformats.org/officeDocument/2006/relationships/image" Target="../media/image1.emf"/><Relationship Id="rId7" Type="http://schemas.openxmlformats.org/officeDocument/2006/relationships/hyperlink" Target="https://www.linkedin.com/pulse/network-analytics-ietf-115-london-thomas-gra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graf3net/draft-daisy-kafka-yang-integration/blob/main/draft-daisy-kafka-yang-integration-05.md" TargetMode="External"/><Relationship Id="rId5" Type="http://schemas.openxmlformats.org/officeDocument/2006/relationships/hyperlink" Target="https://github.com/graf3net/draft-daisy-kafka-yang-integration/blob/main/draft-daisy-kafka-yang-integration-03.md" TargetMode="External"/><Relationship Id="rId4" Type="http://schemas.openxmlformats.org/officeDocument/2006/relationships/hyperlink" Target="https://wiki.ietf.org/en/meeting/117/hackathon#network-telemetry-yang-push-integration-into-apache-kafka" TargetMode="External"/><Relationship Id="rId9" Type="http://schemas.openxmlformats.org/officeDocument/2006/relationships/hyperlink" Target="https://www.linkedin.com/pulse/network-analytics-ietf-117-san-francisco-thomas-gra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macct/pmacc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hyperlink" Target="https://datatracker.ietf.org/doc/html/draft-ietf-netconf-udp-noti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F3AEB-F1E0-651A-596F-F501FBB3A5A2}"/>
              </a:ext>
            </a:extLst>
          </p:cNvPr>
          <p:cNvSpPr txBox="1"/>
          <p:nvPr/>
        </p:nvSpPr>
        <p:spPr>
          <a:xfrm>
            <a:off x="1249507" y="1742573"/>
            <a:ext cx="9692986" cy="2308324"/>
          </a:xfrm>
          <a:prstGeom prst="rect">
            <a:avLst/>
          </a:prstGeom>
          <a:noFill/>
        </p:spPr>
        <p:txBody>
          <a:bodyPr wrap="square" rtlCol="0">
            <a:spAutoFit/>
          </a:bodyPr>
          <a:lstStyle/>
          <a:p>
            <a:pPr algn="ctr"/>
            <a:r>
              <a:rPr lang="en-CH" sz="7200" dirty="0">
                <a:solidFill>
                  <a:schemeClr val="accent1">
                    <a:lumMod val="50000"/>
                  </a:schemeClr>
                </a:solidFill>
                <a:latin typeface="Arial" panose="020B0604020202020204" pitchFamily="34" charset="0"/>
                <a:cs typeface="Arial" panose="020B0604020202020204" pitchFamily="34" charset="0"/>
              </a:rPr>
              <a:t>YANG push Integration</a:t>
            </a:r>
          </a:p>
          <a:p>
            <a:pPr algn="ctr"/>
            <a:r>
              <a:rPr lang="en-GB" sz="7200" dirty="0">
                <a:solidFill>
                  <a:schemeClr val="accent1">
                    <a:lumMod val="50000"/>
                  </a:schemeClr>
                </a:solidFill>
                <a:latin typeface="Arial" panose="020B0604020202020204" pitchFamily="34" charset="0"/>
                <a:cs typeface="Arial" panose="020B0604020202020204" pitchFamily="34" charset="0"/>
              </a:rPr>
              <a:t>i</a:t>
            </a:r>
            <a:r>
              <a:rPr lang="en-CH" sz="7200" dirty="0">
                <a:solidFill>
                  <a:schemeClr val="accent1">
                    <a:lumMod val="50000"/>
                  </a:schemeClr>
                </a:solidFill>
                <a:latin typeface="Arial" panose="020B0604020202020204" pitchFamily="34" charset="0"/>
                <a:cs typeface="Arial" panose="020B0604020202020204" pitchFamily="34" charset="0"/>
              </a:rPr>
              <a:t>nto Apache Kafka</a:t>
            </a:r>
          </a:p>
        </p:txBody>
      </p:sp>
      <p:sp useBgFill="1">
        <p:nvSpPr>
          <p:cNvPr id="6" name="Slide Number Placeholder 5">
            <a:extLst>
              <a:ext uri="{FF2B5EF4-FFF2-40B4-BE49-F238E27FC236}">
                <a16:creationId xmlns:a16="http://schemas.microsoft.com/office/drawing/2014/main" id="{033C5A3C-3B91-B38F-289C-3E8C2ED022D3}"/>
              </a:ext>
            </a:extLst>
          </p:cNvPr>
          <p:cNvSpPr>
            <a:spLocks noGrp="1"/>
          </p:cNvSpPr>
          <p:nvPr>
            <p:ph type="sldNum" sz="quarter" idx="12"/>
          </p:nvPr>
        </p:nvSpPr>
        <p:spPr/>
        <p:txBody>
          <a:bodyPr/>
          <a:lstStyle/>
          <a:p>
            <a:fld id="{E4F03CE1-D8FA-8C41-AA72-5C532CA68BC1}" type="slidenum">
              <a:rPr lang="en-CH" smtClean="0"/>
              <a:t>1</a:t>
            </a:fld>
            <a:endParaRPr lang="en-CH"/>
          </a:p>
        </p:txBody>
      </p:sp>
      <p:sp>
        <p:nvSpPr>
          <p:cNvPr id="2" name="TextBox 1">
            <a:extLst>
              <a:ext uri="{FF2B5EF4-FFF2-40B4-BE49-F238E27FC236}">
                <a16:creationId xmlns:a16="http://schemas.microsoft.com/office/drawing/2014/main" id="{48EDE503-9D30-08AA-5F02-9C58E9CC1CE4}"/>
              </a:ext>
            </a:extLst>
          </p:cNvPr>
          <p:cNvSpPr txBox="1"/>
          <p:nvPr/>
        </p:nvSpPr>
        <p:spPr>
          <a:xfrm>
            <a:off x="5251826" y="4511126"/>
            <a:ext cx="1688347" cy="461665"/>
          </a:xfrm>
          <a:prstGeom prst="rect">
            <a:avLst/>
          </a:prstGeom>
          <a:noFill/>
        </p:spPr>
        <p:txBody>
          <a:bodyPr wrap="none" rtlCol="0">
            <a:spAutoFit/>
          </a:bodyPr>
          <a:lstStyle/>
          <a:p>
            <a:r>
              <a:rPr lang="en-CH" sz="2400" dirty="0"/>
              <a:t>Zhuoyao Lin</a:t>
            </a:r>
          </a:p>
        </p:txBody>
      </p:sp>
      <p:sp>
        <p:nvSpPr>
          <p:cNvPr id="3" name="TextBox 2">
            <a:extLst>
              <a:ext uri="{FF2B5EF4-FFF2-40B4-BE49-F238E27FC236}">
                <a16:creationId xmlns:a16="http://schemas.microsoft.com/office/drawing/2014/main" id="{EF771844-46AF-86A6-979E-FE0B6BC003EB}"/>
              </a:ext>
            </a:extLst>
          </p:cNvPr>
          <p:cNvSpPr txBox="1"/>
          <p:nvPr/>
        </p:nvSpPr>
        <p:spPr>
          <a:xfrm>
            <a:off x="4764224" y="5297721"/>
            <a:ext cx="2663550" cy="523220"/>
          </a:xfrm>
          <a:prstGeom prst="rect">
            <a:avLst/>
          </a:prstGeom>
          <a:noFill/>
        </p:spPr>
        <p:txBody>
          <a:bodyPr wrap="none" rtlCol="0">
            <a:spAutoFit/>
          </a:bodyPr>
          <a:lstStyle/>
          <a:p>
            <a:r>
              <a:rPr lang="en-CH" sz="2800" dirty="0">
                <a:solidFill>
                  <a:schemeClr val="tx1">
                    <a:lumMod val="50000"/>
                    <a:lumOff val="50000"/>
                  </a:schemeClr>
                </a:solidFill>
              </a:rPr>
              <a:t>IETF 118 - GROW</a:t>
            </a:r>
          </a:p>
        </p:txBody>
      </p:sp>
    </p:spTree>
    <p:extLst>
      <p:ext uri="{BB962C8B-B14F-4D97-AF65-F5344CB8AC3E}">
        <p14:creationId xmlns:p14="http://schemas.microsoft.com/office/powerpoint/2010/main" val="37897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9371968"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2: </a:t>
            </a:r>
            <a:r>
              <a:rPr lang="en-GB" sz="2800" b="1" dirty="0">
                <a:solidFill>
                  <a:schemeClr val="accent1">
                    <a:lumMod val="50000"/>
                  </a:schemeClr>
                </a:solidFill>
                <a:latin typeface="Arial" panose="020B0604020202020204" pitchFamily="34" charset="0"/>
                <a:cs typeface="Arial" panose="020B0604020202020204" pitchFamily="34" charset="0"/>
              </a:rPr>
              <a:t>How to know the subscribed model? </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0A259CCB-514A-ADE4-FD7A-F91015376BB4}"/>
              </a:ext>
            </a:extLst>
          </p:cNvPr>
          <p:cNvSpPr>
            <a:spLocks noGrp="1"/>
          </p:cNvSpPr>
          <p:nvPr>
            <p:ph type="sldNum" sz="quarter" idx="12"/>
          </p:nvPr>
        </p:nvSpPr>
        <p:spPr/>
        <p:txBody>
          <a:bodyPr/>
          <a:lstStyle/>
          <a:p>
            <a:fld id="{E4F03CE1-D8FA-8C41-AA72-5C532CA68BC1}" type="slidenum">
              <a:rPr lang="en-CH" smtClean="0"/>
              <a:t>10</a:t>
            </a:fld>
            <a:endParaRPr lang="en-CH" dirty="0"/>
          </a:p>
        </p:txBody>
      </p:sp>
      <p:cxnSp>
        <p:nvCxnSpPr>
          <p:cNvPr id="9" name="Straight Connector 8">
            <a:extLst>
              <a:ext uri="{FF2B5EF4-FFF2-40B4-BE49-F238E27FC236}">
                <a16:creationId xmlns:a16="http://schemas.microsoft.com/office/drawing/2014/main" id="{AA61B4B3-C3E8-AD57-CBF7-7FACD0F10C49}"/>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6AE5472-BE52-EF2E-8514-14AF0535AAF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2" name="TextBox 11">
            <a:extLst>
              <a:ext uri="{FF2B5EF4-FFF2-40B4-BE49-F238E27FC236}">
                <a16:creationId xmlns:a16="http://schemas.microsoft.com/office/drawing/2014/main" id="{BEFBBA1F-D427-5AB4-6275-9D327E94FE6E}"/>
              </a:ext>
            </a:extLst>
          </p:cNvPr>
          <p:cNvSpPr txBox="1"/>
          <p:nvPr/>
        </p:nvSpPr>
        <p:spPr>
          <a:xfrm>
            <a:off x="372533" y="2828552"/>
            <a:ext cx="5491238"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2:</a:t>
            </a:r>
          </a:p>
          <a:p>
            <a:r>
              <a:rPr lang="en-CH" sz="2000" dirty="0">
                <a:solidFill>
                  <a:schemeClr val="accent2"/>
                </a:solidFill>
                <a:latin typeface="Times" pitchFamily="2" charset="0"/>
                <a:cs typeface="Arial" panose="020B0604020202020204" pitchFamily="34" charset="0"/>
              </a:rPr>
              <a:t>Use YANG to get subscription information: </a:t>
            </a:r>
          </a:p>
        </p:txBody>
      </p:sp>
      <p:sp>
        <p:nvSpPr>
          <p:cNvPr id="16" name="TextBox 15">
            <a:extLst>
              <a:ext uri="{FF2B5EF4-FFF2-40B4-BE49-F238E27FC236}">
                <a16:creationId xmlns:a16="http://schemas.microsoft.com/office/drawing/2014/main" id="{579948A6-2191-2CEC-B2DE-C7A003245971}"/>
              </a:ext>
            </a:extLst>
          </p:cNvPr>
          <p:cNvSpPr txBox="1"/>
          <p:nvPr/>
        </p:nvSpPr>
        <p:spPr>
          <a:xfrm>
            <a:off x="372533" y="3666157"/>
            <a:ext cx="5955698" cy="2816156"/>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Subscribed YANG models can be known by parsing fields: </a:t>
            </a:r>
            <a:r>
              <a:rPr lang="en-GB" b="1" i="1" dirty="0">
                <a:solidFill>
                  <a:schemeClr val="tx1">
                    <a:lumMod val="65000"/>
                    <a:lumOff val="35000"/>
                  </a:schemeClr>
                </a:solidFill>
              </a:rPr>
              <a:t>datastore-</a:t>
            </a:r>
            <a:r>
              <a:rPr lang="en-GB" b="1" i="1" dirty="0" err="1">
                <a:solidFill>
                  <a:schemeClr val="tx1">
                    <a:lumMod val="65000"/>
                    <a:lumOff val="35000"/>
                  </a:schemeClr>
                </a:solidFill>
              </a:rPr>
              <a:t>xpath</a:t>
            </a:r>
            <a:r>
              <a:rPr lang="en-GB" b="1" i="1" dirty="0">
                <a:solidFill>
                  <a:schemeClr val="tx1">
                    <a:lumMod val="65000"/>
                    <a:lumOff val="35000"/>
                  </a:schemeClr>
                </a:solidFill>
              </a:rPr>
              <a:t>-filter</a:t>
            </a:r>
            <a:r>
              <a:rPr lang="en-GB" dirty="0">
                <a:solidFill>
                  <a:schemeClr val="tx1">
                    <a:lumMod val="65000"/>
                    <a:lumOff val="35000"/>
                  </a:schemeClr>
                </a:solidFill>
              </a:rPr>
              <a:t> or </a:t>
            </a:r>
            <a:r>
              <a:rPr lang="en-GB" b="1" i="1" dirty="0">
                <a:solidFill>
                  <a:schemeClr val="tx1">
                    <a:lumMod val="65000"/>
                    <a:lumOff val="35000"/>
                  </a:schemeClr>
                </a:solidFill>
              </a:rPr>
              <a:t>datastore-subtree-filter</a:t>
            </a:r>
            <a:r>
              <a:rPr lang="en-GB" dirty="0">
                <a:solidFill>
                  <a:schemeClr val="tx1">
                    <a:lumMod val="65000"/>
                    <a:lumOff val="35000"/>
                  </a:schemeClr>
                </a:solidFill>
              </a:rPr>
              <a:t>. The subscription is identified by a sub-id. </a:t>
            </a:r>
          </a:p>
          <a:p>
            <a:pPr>
              <a:spcAft>
                <a:spcPts val="600"/>
              </a:spcAft>
            </a:pPr>
            <a:r>
              <a:rPr lang="en-GB" dirty="0">
                <a:solidFill>
                  <a:schemeClr val="tx1">
                    <a:lumMod val="65000"/>
                    <a:lumOff val="35000"/>
                  </a:schemeClr>
                </a:solidFill>
              </a:rPr>
              <a:t>This information is exposed as YANG model. It can be obtain: </a:t>
            </a:r>
          </a:p>
          <a:p>
            <a:pPr marL="285750" indent="-285750">
              <a:spcAft>
                <a:spcPts val="600"/>
              </a:spcAft>
              <a:buFont typeface="Arial" panose="020B0604020202020204" pitchFamily="34" charset="0"/>
              <a:buChar char="•"/>
            </a:pPr>
            <a:r>
              <a:rPr lang="en-GB" b="1" dirty="0">
                <a:solidFill>
                  <a:schemeClr val="tx1">
                    <a:lumMod val="65000"/>
                    <a:lumOff val="35000"/>
                  </a:schemeClr>
                </a:solidFill>
              </a:rPr>
              <a:t>As a subscription. </a:t>
            </a:r>
            <a:r>
              <a:rPr lang="en-GB" dirty="0">
                <a:solidFill>
                  <a:schemeClr val="tx1">
                    <a:lumMod val="65000"/>
                    <a:lumOff val="35000"/>
                  </a:schemeClr>
                </a:solidFill>
              </a:rPr>
              <a:t>Subscription will be synced through the first push-update, and updated through the push-change-update(new added, edit, remove etc.)</a:t>
            </a:r>
          </a:p>
          <a:p>
            <a:pPr marL="285750" indent="-285750">
              <a:spcAft>
                <a:spcPts val="600"/>
              </a:spcAft>
              <a:buFont typeface="Arial" panose="020B0604020202020204" pitchFamily="34" charset="0"/>
              <a:buChar char="•"/>
            </a:pPr>
            <a:r>
              <a:rPr lang="en-GB" b="1" dirty="0">
                <a:solidFill>
                  <a:schemeClr val="tx1">
                    <a:lumMod val="65000"/>
                    <a:lumOff val="35000"/>
                  </a:schemeClr>
                </a:solidFill>
              </a:rPr>
              <a:t>Via NETCONF &lt;get&gt; operation. </a:t>
            </a:r>
            <a:r>
              <a:rPr lang="en-GB" dirty="0">
                <a:solidFill>
                  <a:schemeClr val="tx1">
                    <a:lumMod val="65000"/>
                    <a:lumOff val="35000"/>
                  </a:schemeClr>
                </a:solidFill>
              </a:rPr>
              <a:t>Send a &lt;get&gt; to obtain the same information.</a:t>
            </a:r>
          </a:p>
        </p:txBody>
      </p:sp>
      <p:pic>
        <p:nvPicPr>
          <p:cNvPr id="2" name="Picture 1">
            <a:extLst>
              <a:ext uri="{FF2B5EF4-FFF2-40B4-BE49-F238E27FC236}">
                <a16:creationId xmlns:a16="http://schemas.microsoft.com/office/drawing/2014/main" id="{03C8390C-E71C-4142-5269-F00A7DC172EE}"/>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pic>
        <p:nvPicPr>
          <p:cNvPr id="6" name="Picture 5">
            <a:extLst>
              <a:ext uri="{FF2B5EF4-FFF2-40B4-BE49-F238E27FC236}">
                <a16:creationId xmlns:a16="http://schemas.microsoft.com/office/drawing/2014/main" id="{DC50B487-0697-5B10-50CB-9C47B6627D08}"/>
              </a:ext>
            </a:extLst>
          </p:cNvPr>
          <p:cNvPicPr>
            <a:picLocks noChangeAspect="1"/>
          </p:cNvPicPr>
          <p:nvPr/>
        </p:nvPicPr>
        <p:blipFill>
          <a:blip r:embed="rId4"/>
          <a:stretch>
            <a:fillRect/>
          </a:stretch>
        </p:blipFill>
        <p:spPr>
          <a:xfrm>
            <a:off x="6481486" y="1023685"/>
            <a:ext cx="2759178" cy="2799904"/>
          </a:xfrm>
          <a:prstGeom prst="rect">
            <a:avLst/>
          </a:prstGeom>
        </p:spPr>
      </p:pic>
      <p:sp>
        <p:nvSpPr>
          <p:cNvPr id="7" name="TextBox 6">
            <a:extLst>
              <a:ext uri="{FF2B5EF4-FFF2-40B4-BE49-F238E27FC236}">
                <a16:creationId xmlns:a16="http://schemas.microsoft.com/office/drawing/2014/main" id="{9AD5C0E5-E494-863A-D561-433B9E1A5532}"/>
              </a:ext>
            </a:extLst>
          </p:cNvPr>
          <p:cNvSpPr txBox="1"/>
          <p:nvPr/>
        </p:nvSpPr>
        <p:spPr>
          <a:xfrm>
            <a:off x="372532" y="1147075"/>
            <a:ext cx="6094665"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1:</a:t>
            </a:r>
          </a:p>
          <a:p>
            <a:r>
              <a:rPr lang="en-CH" sz="2000" dirty="0">
                <a:solidFill>
                  <a:schemeClr val="accent2"/>
                </a:solidFill>
                <a:latin typeface="Times" pitchFamily="2" charset="0"/>
                <a:cs typeface="Arial" panose="020B0604020202020204" pitchFamily="34" charset="0"/>
              </a:rPr>
              <a:t>Parse namespaces in the first YANG push message</a:t>
            </a:r>
          </a:p>
        </p:txBody>
      </p:sp>
      <p:sp>
        <p:nvSpPr>
          <p:cNvPr id="10" name="TextBox 9">
            <a:extLst>
              <a:ext uri="{FF2B5EF4-FFF2-40B4-BE49-F238E27FC236}">
                <a16:creationId xmlns:a16="http://schemas.microsoft.com/office/drawing/2014/main" id="{9DF16E9F-8AF5-9C70-B0D3-AC3165B5E853}"/>
              </a:ext>
            </a:extLst>
          </p:cNvPr>
          <p:cNvSpPr txBox="1"/>
          <p:nvPr/>
        </p:nvSpPr>
        <p:spPr>
          <a:xfrm>
            <a:off x="372532" y="1970398"/>
            <a:ext cx="5352269" cy="64633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It is possible to find the reverse dependency in this way.</a:t>
            </a:r>
          </a:p>
        </p:txBody>
      </p:sp>
      <p:sp>
        <p:nvSpPr>
          <p:cNvPr id="14" name="TextBox 13">
            <a:extLst>
              <a:ext uri="{FF2B5EF4-FFF2-40B4-BE49-F238E27FC236}">
                <a16:creationId xmlns:a16="http://schemas.microsoft.com/office/drawing/2014/main" id="{B2A7C1E3-69BC-4CC3-B120-79C27974271D}"/>
              </a:ext>
            </a:extLst>
          </p:cNvPr>
          <p:cNvSpPr txBox="1"/>
          <p:nvPr/>
        </p:nvSpPr>
        <p:spPr>
          <a:xfrm>
            <a:off x="7338382" y="3348481"/>
            <a:ext cx="4698275"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27713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7" grpId="0" animBg="1"/>
      <p:bldP spid="10"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800042"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3: </a:t>
            </a:r>
            <a:r>
              <a:rPr lang="en-GB" sz="2800" b="1" dirty="0">
                <a:solidFill>
                  <a:schemeClr val="accent1">
                    <a:lumMod val="50000"/>
                  </a:schemeClr>
                </a:solidFill>
                <a:latin typeface="Arial" panose="020B0604020202020204" pitchFamily="34" charset="0"/>
                <a:cs typeface="Arial" panose="020B0604020202020204" pitchFamily="34" charset="0"/>
              </a:rPr>
              <a:t>How to obtain the YANG model and its dependencies?</a:t>
            </a:r>
          </a:p>
        </p:txBody>
      </p:sp>
      <p:sp>
        <p:nvSpPr>
          <p:cNvPr id="8" name="Slide Number Placeholder 7">
            <a:extLst>
              <a:ext uri="{FF2B5EF4-FFF2-40B4-BE49-F238E27FC236}">
                <a16:creationId xmlns:a16="http://schemas.microsoft.com/office/drawing/2014/main" id="{0A259CCB-514A-ADE4-FD7A-F91015376BB4}"/>
              </a:ext>
            </a:extLst>
          </p:cNvPr>
          <p:cNvSpPr>
            <a:spLocks noGrp="1"/>
          </p:cNvSpPr>
          <p:nvPr>
            <p:ph type="sldNum" sz="quarter" idx="12"/>
          </p:nvPr>
        </p:nvSpPr>
        <p:spPr/>
        <p:txBody>
          <a:bodyPr/>
          <a:lstStyle/>
          <a:p>
            <a:fld id="{E4F03CE1-D8FA-8C41-AA72-5C532CA68BC1}" type="slidenum">
              <a:rPr lang="en-CH" smtClean="0"/>
              <a:t>11</a:t>
            </a:fld>
            <a:endParaRPr lang="en-CH"/>
          </a:p>
        </p:txBody>
      </p:sp>
      <p:pic>
        <p:nvPicPr>
          <p:cNvPr id="2" name="Picture 1">
            <a:extLst>
              <a:ext uri="{FF2B5EF4-FFF2-40B4-BE49-F238E27FC236}">
                <a16:creationId xmlns:a16="http://schemas.microsoft.com/office/drawing/2014/main" id="{03C8390C-E71C-4142-5269-F00A7DC172EE}"/>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A61B4B3-C3E8-AD57-CBF7-7FACD0F10C49}"/>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6AE5472-BE52-EF2E-8514-14AF0535AAF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2" name="TextBox 11">
            <a:extLst>
              <a:ext uri="{FF2B5EF4-FFF2-40B4-BE49-F238E27FC236}">
                <a16:creationId xmlns:a16="http://schemas.microsoft.com/office/drawing/2014/main" id="{BEFBBA1F-D427-5AB4-6275-9D327E94FE6E}"/>
              </a:ext>
            </a:extLst>
          </p:cNvPr>
          <p:cNvSpPr txBox="1"/>
          <p:nvPr/>
        </p:nvSpPr>
        <p:spPr>
          <a:xfrm>
            <a:off x="372533" y="2273283"/>
            <a:ext cx="5313649"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1:</a:t>
            </a:r>
          </a:p>
          <a:p>
            <a:r>
              <a:rPr lang="en-CH" sz="2000" dirty="0">
                <a:solidFill>
                  <a:schemeClr val="accent2"/>
                </a:solidFill>
                <a:cs typeface="Calibri" panose="020F0502020204030204" pitchFamily="34" charset="0"/>
              </a:rPr>
              <a:t>On-demand Downloading</a:t>
            </a:r>
            <a:endParaRPr lang="en-GB" sz="2000" dirty="0">
              <a:solidFill>
                <a:schemeClr val="accent2"/>
              </a:solidFill>
              <a:cs typeface="Calibri" panose="020F0502020204030204" pitchFamily="34" charset="0"/>
            </a:endParaRPr>
          </a:p>
        </p:txBody>
      </p:sp>
      <p:sp>
        <p:nvSpPr>
          <p:cNvPr id="13" name="TextBox 12">
            <a:extLst>
              <a:ext uri="{FF2B5EF4-FFF2-40B4-BE49-F238E27FC236}">
                <a16:creationId xmlns:a16="http://schemas.microsoft.com/office/drawing/2014/main" id="{2C1B1C8F-5048-3A53-A28C-648A574BC7A5}"/>
              </a:ext>
            </a:extLst>
          </p:cNvPr>
          <p:cNvSpPr txBox="1"/>
          <p:nvPr/>
        </p:nvSpPr>
        <p:spPr>
          <a:xfrm>
            <a:off x="372533" y="1405761"/>
            <a:ext cx="4832932" cy="64633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There are two possible implementation solutions, each with pros and cons</a:t>
            </a:r>
          </a:p>
        </p:txBody>
      </p:sp>
      <p:sp>
        <p:nvSpPr>
          <p:cNvPr id="16" name="TextBox 15">
            <a:extLst>
              <a:ext uri="{FF2B5EF4-FFF2-40B4-BE49-F238E27FC236}">
                <a16:creationId xmlns:a16="http://schemas.microsoft.com/office/drawing/2014/main" id="{579948A6-2191-2CEC-B2DE-C7A003245971}"/>
              </a:ext>
            </a:extLst>
          </p:cNvPr>
          <p:cNvSpPr txBox="1"/>
          <p:nvPr/>
        </p:nvSpPr>
        <p:spPr>
          <a:xfrm>
            <a:off x="372533" y="3182342"/>
            <a:ext cx="5219858" cy="3093154"/>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 idea of on-demand downloading is to send get-schema request to get the YANG models based on the model name we obtain. For the main model in the subscription, we can obtain its name using method in “identify model”.</a:t>
            </a:r>
          </a:p>
          <a:p>
            <a:pPr>
              <a:spcAft>
                <a:spcPts val="600"/>
              </a:spcAft>
            </a:pPr>
            <a:r>
              <a:rPr lang="en-GB" dirty="0">
                <a:solidFill>
                  <a:schemeClr val="tx1">
                    <a:lumMod val="65000"/>
                    <a:lumOff val="35000"/>
                  </a:schemeClr>
                </a:solidFill>
              </a:rPr>
              <a:t>Import and include can parsed from the YANG code. Deviate can be known by subscribing to </a:t>
            </a:r>
            <a:r>
              <a:rPr lang="en-GB" b="1" i="1" dirty="0">
                <a:solidFill>
                  <a:schemeClr val="tx1">
                    <a:lumMod val="65000"/>
                    <a:lumOff val="35000"/>
                  </a:schemeClr>
                </a:solidFill>
              </a:rPr>
              <a:t>/</a:t>
            </a:r>
            <a:r>
              <a:rPr lang="en-GB" b="1" i="1" dirty="0" err="1">
                <a:solidFill>
                  <a:schemeClr val="tx1">
                    <a:lumMod val="65000"/>
                    <a:lumOff val="35000"/>
                  </a:schemeClr>
                </a:solidFill>
              </a:rPr>
              <a:t>ietf-yang-library:modules-state</a:t>
            </a:r>
            <a:r>
              <a:rPr lang="en-GB" b="1" dirty="0">
                <a:solidFill>
                  <a:schemeClr val="tx1">
                    <a:lumMod val="65000"/>
                    <a:lumOff val="35000"/>
                  </a:schemeClr>
                </a:solidFill>
              </a:rPr>
              <a:t>.</a:t>
            </a:r>
          </a:p>
          <a:p>
            <a:pPr>
              <a:spcAft>
                <a:spcPts val="600"/>
              </a:spcAft>
            </a:pPr>
            <a:r>
              <a:rPr lang="en-GB" b="1" dirty="0">
                <a:solidFill>
                  <a:schemeClr val="tx1">
                    <a:lumMod val="65000"/>
                    <a:lumOff val="35000"/>
                  </a:schemeClr>
                </a:solidFill>
              </a:rPr>
              <a:t>Pros: </a:t>
            </a:r>
            <a:r>
              <a:rPr lang="en-GB" dirty="0">
                <a:solidFill>
                  <a:schemeClr val="tx1">
                    <a:lumMod val="65000"/>
                    <a:lumOff val="35000"/>
                  </a:schemeClr>
                </a:solidFill>
              </a:rPr>
              <a:t>schema</a:t>
            </a:r>
            <a:r>
              <a:rPr lang="en-GB" b="1" dirty="0">
                <a:solidFill>
                  <a:schemeClr val="tx1">
                    <a:lumMod val="65000"/>
                    <a:lumOff val="35000"/>
                  </a:schemeClr>
                </a:solidFill>
              </a:rPr>
              <a:t> </a:t>
            </a:r>
            <a:r>
              <a:rPr lang="en-GB" dirty="0">
                <a:solidFill>
                  <a:schemeClr val="tx1">
                    <a:lumMod val="65000"/>
                    <a:lumOff val="35000"/>
                  </a:schemeClr>
                </a:solidFill>
              </a:rPr>
              <a:t>is update-to-date</a:t>
            </a:r>
          </a:p>
          <a:p>
            <a:pPr>
              <a:spcAft>
                <a:spcPts val="600"/>
              </a:spcAft>
            </a:pPr>
            <a:r>
              <a:rPr lang="en-GB" b="1" dirty="0">
                <a:solidFill>
                  <a:schemeClr val="tx1">
                    <a:lumMod val="65000"/>
                    <a:lumOff val="35000"/>
                  </a:schemeClr>
                </a:solidFill>
              </a:rPr>
              <a:t>Cons: </a:t>
            </a:r>
            <a:r>
              <a:rPr lang="en-GB" dirty="0">
                <a:solidFill>
                  <a:schemeClr val="tx1">
                    <a:lumMod val="65000"/>
                    <a:lumOff val="35000"/>
                  </a:schemeClr>
                </a:solidFill>
              </a:rPr>
              <a:t>Cannot handle augment</a:t>
            </a:r>
          </a:p>
        </p:txBody>
      </p:sp>
      <p:sp>
        <p:nvSpPr>
          <p:cNvPr id="6" name="TextBox 5">
            <a:extLst>
              <a:ext uri="{FF2B5EF4-FFF2-40B4-BE49-F238E27FC236}">
                <a16:creationId xmlns:a16="http://schemas.microsoft.com/office/drawing/2014/main" id="{D5708C16-BB00-19AA-C04D-9E71FF32C13D}"/>
              </a:ext>
            </a:extLst>
          </p:cNvPr>
          <p:cNvSpPr txBox="1"/>
          <p:nvPr/>
        </p:nvSpPr>
        <p:spPr>
          <a:xfrm>
            <a:off x="6137707" y="3978855"/>
            <a:ext cx="5491238"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a:t>
            </a:r>
            <a:r>
              <a:rPr lang="en-US" altLang="zh-CN" sz="2000" b="1" dirty="0">
                <a:solidFill>
                  <a:schemeClr val="accent2"/>
                </a:solidFill>
                <a:latin typeface="Times" pitchFamily="2" charset="0"/>
                <a:cs typeface="Arial" panose="020B0604020202020204" pitchFamily="34" charset="0"/>
              </a:rPr>
              <a:t>2</a:t>
            </a:r>
            <a:r>
              <a:rPr lang="en-CH" sz="2000" b="1" dirty="0">
                <a:solidFill>
                  <a:schemeClr val="accent2"/>
                </a:solidFill>
                <a:latin typeface="Times" pitchFamily="2" charset="0"/>
                <a:cs typeface="Arial" panose="020B0604020202020204" pitchFamily="34" charset="0"/>
              </a:rPr>
              <a:t>:</a:t>
            </a:r>
          </a:p>
          <a:p>
            <a:r>
              <a:rPr lang="en-GB" sz="2000" dirty="0">
                <a:solidFill>
                  <a:schemeClr val="accent2"/>
                </a:solidFill>
                <a:cs typeface="Calibri" panose="020F0502020204030204" pitchFamily="34" charset="0"/>
              </a:rPr>
              <a:t>Get-all-schema</a:t>
            </a:r>
          </a:p>
        </p:txBody>
      </p:sp>
      <p:sp>
        <p:nvSpPr>
          <p:cNvPr id="14" name="TextBox 13">
            <a:extLst>
              <a:ext uri="{FF2B5EF4-FFF2-40B4-BE49-F238E27FC236}">
                <a16:creationId xmlns:a16="http://schemas.microsoft.com/office/drawing/2014/main" id="{BB803666-9130-44DE-C864-4CD74EB92F23}"/>
              </a:ext>
            </a:extLst>
          </p:cNvPr>
          <p:cNvSpPr txBox="1"/>
          <p:nvPr/>
        </p:nvSpPr>
        <p:spPr>
          <a:xfrm>
            <a:off x="6137707" y="4887914"/>
            <a:ext cx="5394312" cy="1908215"/>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 main idea of get-all-schemas is to get all models, store them in the disk, and analyse their full dependencies (import, include, deviate and augment) at the beginning of connection.</a:t>
            </a:r>
          </a:p>
          <a:p>
            <a:pPr>
              <a:spcAft>
                <a:spcPts val="600"/>
              </a:spcAft>
            </a:pPr>
            <a:r>
              <a:rPr lang="en-GB" b="1" dirty="0">
                <a:solidFill>
                  <a:schemeClr val="tx1">
                    <a:lumMod val="65000"/>
                    <a:lumOff val="35000"/>
                  </a:schemeClr>
                </a:solidFill>
              </a:rPr>
              <a:t>Pros: </a:t>
            </a:r>
            <a:r>
              <a:rPr lang="en-GB" dirty="0">
                <a:solidFill>
                  <a:schemeClr val="tx1">
                    <a:lumMod val="65000"/>
                    <a:lumOff val="35000"/>
                  </a:schemeClr>
                </a:solidFill>
              </a:rPr>
              <a:t>Can handle all dependencies</a:t>
            </a:r>
          </a:p>
          <a:p>
            <a:pPr>
              <a:spcAft>
                <a:spcPts val="600"/>
              </a:spcAft>
            </a:pPr>
            <a:r>
              <a:rPr lang="en-GB" b="1" dirty="0">
                <a:solidFill>
                  <a:schemeClr val="tx1">
                    <a:lumMod val="65000"/>
                    <a:lumOff val="35000"/>
                  </a:schemeClr>
                </a:solidFill>
              </a:rPr>
              <a:t>Cons: </a:t>
            </a:r>
            <a:r>
              <a:rPr lang="en-GB" dirty="0">
                <a:solidFill>
                  <a:schemeClr val="tx1">
                    <a:lumMod val="65000"/>
                    <a:lumOff val="35000"/>
                  </a:schemeClr>
                </a:solidFill>
              </a:rPr>
              <a:t>Downloading all schemas takes a lot of time</a:t>
            </a:r>
          </a:p>
        </p:txBody>
      </p:sp>
      <p:grpSp>
        <p:nvGrpSpPr>
          <p:cNvPr id="15" name="Group 14">
            <a:extLst>
              <a:ext uri="{FF2B5EF4-FFF2-40B4-BE49-F238E27FC236}">
                <a16:creationId xmlns:a16="http://schemas.microsoft.com/office/drawing/2014/main" id="{17353FC7-371B-D3D6-9E8D-85EACE23C6FA}"/>
              </a:ext>
            </a:extLst>
          </p:cNvPr>
          <p:cNvGrpSpPr/>
          <p:nvPr/>
        </p:nvGrpSpPr>
        <p:grpSpPr>
          <a:xfrm>
            <a:off x="6096000" y="1024228"/>
            <a:ext cx="4749800" cy="2679700"/>
            <a:chOff x="6096000" y="1024228"/>
            <a:chExt cx="4749800" cy="2679700"/>
          </a:xfrm>
        </p:grpSpPr>
        <p:pic>
          <p:nvPicPr>
            <p:cNvPr id="5" name="Picture 4" descr="A computer screen shot of white text&#10;&#10;Description automatically generated">
              <a:extLst>
                <a:ext uri="{FF2B5EF4-FFF2-40B4-BE49-F238E27FC236}">
                  <a16:creationId xmlns:a16="http://schemas.microsoft.com/office/drawing/2014/main" id="{895A4028-6182-8A75-27FD-A26FFBEE514F}"/>
                </a:ext>
              </a:extLst>
            </p:cNvPr>
            <p:cNvPicPr>
              <a:picLocks noChangeAspect="1"/>
            </p:cNvPicPr>
            <p:nvPr/>
          </p:nvPicPr>
          <p:blipFill>
            <a:blip r:embed="rId4"/>
            <a:stretch>
              <a:fillRect/>
            </a:stretch>
          </p:blipFill>
          <p:spPr>
            <a:xfrm>
              <a:off x="6096000" y="1024228"/>
              <a:ext cx="4749800" cy="2679700"/>
            </a:xfrm>
            <a:prstGeom prst="rect">
              <a:avLst/>
            </a:prstGeom>
          </p:spPr>
        </p:pic>
        <p:sp>
          <p:nvSpPr>
            <p:cNvPr id="10" name="Rectangle 9">
              <a:extLst>
                <a:ext uri="{FF2B5EF4-FFF2-40B4-BE49-F238E27FC236}">
                  <a16:creationId xmlns:a16="http://schemas.microsoft.com/office/drawing/2014/main" id="{38C46F39-3AE0-132A-B30C-899EEAEFB486}"/>
                </a:ext>
              </a:extLst>
            </p:cNvPr>
            <p:cNvSpPr/>
            <p:nvPr/>
          </p:nvSpPr>
          <p:spPr>
            <a:xfrm>
              <a:off x="7072313" y="3529012"/>
              <a:ext cx="3586162" cy="174915"/>
            </a:xfrm>
            <a:prstGeom prst="rect">
              <a:avLst/>
            </a:prstGeom>
            <a:solidFill>
              <a:srgbClr val="FF0000">
                <a:alpha val="34779"/>
              </a:srgb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309897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6" grpId="0"/>
      <p:bldP spid="6"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12</a:t>
            </a:fld>
            <a:endParaRPr lang="en-CH"/>
          </a:p>
        </p:txBody>
      </p:sp>
      <p:sp>
        <p:nvSpPr>
          <p:cNvPr id="2" name="TextBox 1">
            <a:extLst>
              <a:ext uri="{FF2B5EF4-FFF2-40B4-BE49-F238E27FC236}">
                <a16:creationId xmlns:a16="http://schemas.microsoft.com/office/drawing/2014/main" id="{866743F1-E05C-A4E5-CF65-87B8C4C06477}"/>
              </a:ext>
            </a:extLst>
          </p:cNvPr>
          <p:cNvSpPr txBox="1"/>
          <p:nvPr/>
        </p:nvSpPr>
        <p:spPr>
          <a:xfrm>
            <a:off x="372533" y="2283254"/>
            <a:ext cx="549123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Algorithm for finding dependency</a:t>
            </a:r>
          </a:p>
        </p:txBody>
      </p:sp>
      <p:pic>
        <p:nvPicPr>
          <p:cNvPr id="8" name="Picture 7" descr="A diagram of a diagram&#10;&#10;Description automatically generated">
            <a:extLst>
              <a:ext uri="{FF2B5EF4-FFF2-40B4-BE49-F238E27FC236}">
                <a16:creationId xmlns:a16="http://schemas.microsoft.com/office/drawing/2014/main" id="{3D402980-723E-054F-EA73-6D222ED1E6EF}"/>
              </a:ext>
            </a:extLst>
          </p:cNvPr>
          <p:cNvPicPr>
            <a:picLocks noChangeAspect="1"/>
          </p:cNvPicPr>
          <p:nvPr/>
        </p:nvPicPr>
        <p:blipFill>
          <a:blip r:embed="rId3"/>
          <a:stretch>
            <a:fillRect/>
          </a:stretch>
        </p:blipFill>
        <p:spPr>
          <a:xfrm>
            <a:off x="6399537" y="1826363"/>
            <a:ext cx="4542064" cy="4383883"/>
          </a:xfrm>
          <a:prstGeom prst="rect">
            <a:avLst/>
          </a:prstGeom>
        </p:spPr>
      </p:pic>
      <p:sp>
        <p:nvSpPr>
          <p:cNvPr id="11" name="TextBox 10">
            <a:extLst>
              <a:ext uri="{FF2B5EF4-FFF2-40B4-BE49-F238E27FC236}">
                <a16:creationId xmlns:a16="http://schemas.microsoft.com/office/drawing/2014/main" id="{716F3B1E-8BB3-6813-B6D7-8C253FCD94D2}"/>
              </a:ext>
            </a:extLst>
          </p:cNvPr>
          <p:cNvSpPr txBox="1"/>
          <p:nvPr/>
        </p:nvSpPr>
        <p:spPr>
          <a:xfrm>
            <a:off x="372533" y="2898254"/>
            <a:ext cx="5394312" cy="392415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Expend on DFS to traverse the YANG model dependency tree, for the main model: sequentially search for its </a:t>
            </a:r>
            <a:r>
              <a:rPr lang="en-GB" b="1" dirty="0">
                <a:solidFill>
                  <a:schemeClr val="tx1">
                    <a:lumMod val="65000"/>
                    <a:lumOff val="35000"/>
                  </a:schemeClr>
                </a:solidFill>
              </a:rPr>
              <a:t>import, include, augment and deviate</a:t>
            </a:r>
            <a:r>
              <a:rPr lang="en-GB" dirty="0">
                <a:solidFill>
                  <a:schemeClr val="tx1">
                    <a:lumMod val="65000"/>
                    <a:lumOff val="35000"/>
                  </a:schemeClr>
                </a:solidFill>
              </a:rPr>
              <a:t>. For its dependency model, we only search for their </a:t>
            </a:r>
            <a:r>
              <a:rPr lang="en-GB" b="1" dirty="0">
                <a:solidFill>
                  <a:schemeClr val="tx1">
                    <a:lumMod val="65000"/>
                    <a:lumOff val="35000"/>
                  </a:schemeClr>
                </a:solidFill>
              </a:rPr>
              <a:t>import and include</a:t>
            </a:r>
            <a:r>
              <a:rPr lang="en-GB" dirty="0">
                <a:solidFill>
                  <a:schemeClr val="tx1">
                    <a:lumMod val="65000"/>
                    <a:lumOff val="35000"/>
                  </a:schemeClr>
                </a:solidFill>
              </a:rPr>
              <a:t>.</a:t>
            </a:r>
          </a:p>
          <a:p>
            <a:pPr>
              <a:spcAft>
                <a:spcPts val="600"/>
              </a:spcAft>
            </a:pPr>
            <a:r>
              <a:rPr lang="en-GB" dirty="0">
                <a:solidFill>
                  <a:schemeClr val="tx1">
                    <a:lumMod val="65000"/>
                    <a:lumOff val="35000"/>
                  </a:schemeClr>
                </a:solidFill>
              </a:rPr>
              <a:t>The model with the </a:t>
            </a:r>
            <a:r>
              <a:rPr lang="en-GB" b="1" dirty="0">
                <a:solidFill>
                  <a:schemeClr val="tx1">
                    <a:lumMod val="65000"/>
                    <a:lumOff val="35000"/>
                  </a:schemeClr>
                </a:solidFill>
              </a:rPr>
              <a:t>greatest depth</a:t>
            </a:r>
            <a:r>
              <a:rPr lang="en-GB" dirty="0">
                <a:solidFill>
                  <a:schemeClr val="tx1">
                    <a:lumMod val="65000"/>
                    <a:lumOff val="35000"/>
                  </a:schemeClr>
                </a:solidFill>
              </a:rPr>
              <a:t> will be put into register list first, then the top level module, in order to ensure that each register model has the dependency to refers to in the schema registry.</a:t>
            </a:r>
          </a:p>
          <a:p>
            <a:pPr>
              <a:spcAft>
                <a:spcPts val="600"/>
              </a:spcAft>
            </a:pPr>
            <a:r>
              <a:rPr lang="en-GB" dirty="0">
                <a:solidFill>
                  <a:schemeClr val="tx1">
                    <a:lumMod val="65000"/>
                    <a:lumOff val="35000"/>
                  </a:schemeClr>
                </a:solidFill>
              </a:rPr>
              <a:t>A hash map is used throughout the traverse with the index being djb2 hash of the model name to make sure that the model will not be put into register list twice.</a:t>
            </a:r>
          </a:p>
          <a:p>
            <a:pPr>
              <a:spcAft>
                <a:spcPts val="600"/>
              </a:spcAft>
            </a:pPr>
            <a:endParaRPr lang="en-GB" dirty="0">
              <a:solidFill>
                <a:schemeClr val="tx1">
                  <a:lumMod val="65000"/>
                  <a:lumOff val="35000"/>
                </a:schemeClr>
              </a:solidFill>
            </a:endParaRPr>
          </a:p>
        </p:txBody>
      </p:sp>
      <p:pic>
        <p:nvPicPr>
          <p:cNvPr id="7" name="Picture 6">
            <a:extLst>
              <a:ext uri="{FF2B5EF4-FFF2-40B4-BE49-F238E27FC236}">
                <a16:creationId xmlns:a16="http://schemas.microsoft.com/office/drawing/2014/main" id="{90F88B32-567E-6157-9100-ED2B8FC3EEEC}"/>
              </a:ext>
            </a:extLst>
          </p:cNvPr>
          <p:cNvPicPr>
            <a:picLocks noChangeAspect="1"/>
          </p:cNvPicPr>
          <p:nvPr/>
        </p:nvPicPr>
        <p:blipFill>
          <a:blip r:embed="rId4">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129B484-1E39-D6BB-B042-458DE604503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BBBE20A-3656-8B77-7801-EE588537DE8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5" name="TextBox 4">
            <a:extLst>
              <a:ext uri="{FF2B5EF4-FFF2-40B4-BE49-F238E27FC236}">
                <a16:creationId xmlns:a16="http://schemas.microsoft.com/office/drawing/2014/main" id="{4379E26E-5558-429D-CC6A-C67AE5771D43}"/>
              </a:ext>
            </a:extLst>
          </p:cNvPr>
          <p:cNvSpPr txBox="1"/>
          <p:nvPr/>
        </p:nvSpPr>
        <p:spPr>
          <a:xfrm>
            <a:off x="372533" y="1408999"/>
            <a:ext cx="6619938" cy="646331"/>
          </a:xfrm>
          <a:prstGeom prst="rect">
            <a:avLst/>
          </a:prstGeom>
          <a:noFill/>
        </p:spPr>
        <p:txBody>
          <a:bodyPr wrap="square" rtlCol="0">
            <a:spAutoFit/>
          </a:bodyPr>
          <a:lstStyle/>
          <a:p>
            <a:r>
              <a:rPr lang="en-CH" dirty="0">
                <a:solidFill>
                  <a:schemeClr val="tx1">
                    <a:lumMod val="65000"/>
                    <a:lumOff val="35000"/>
                  </a:schemeClr>
                </a:solidFill>
              </a:rPr>
              <a:t>The YANG source can be obtained via NETCONF &lt;get-schema&gt;.</a:t>
            </a:r>
          </a:p>
          <a:p>
            <a:r>
              <a:rPr lang="en-CH" dirty="0">
                <a:solidFill>
                  <a:schemeClr val="tx1">
                    <a:lumMod val="65000"/>
                    <a:lumOff val="35000"/>
                  </a:schemeClr>
                </a:solidFill>
              </a:rPr>
              <a:t>Now we need to obtain the full schema and dependencies.</a:t>
            </a:r>
          </a:p>
        </p:txBody>
      </p:sp>
      <p:sp>
        <p:nvSpPr>
          <p:cNvPr id="6" name="TextBox 5">
            <a:extLst>
              <a:ext uri="{FF2B5EF4-FFF2-40B4-BE49-F238E27FC236}">
                <a16:creationId xmlns:a16="http://schemas.microsoft.com/office/drawing/2014/main" id="{661A6F31-9FE4-8F09-05D3-E7FCC6BF160F}"/>
              </a:ext>
            </a:extLst>
          </p:cNvPr>
          <p:cNvSpPr txBox="1"/>
          <p:nvPr/>
        </p:nvSpPr>
        <p:spPr>
          <a:xfrm>
            <a:off x="372533" y="357810"/>
            <a:ext cx="8800042"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3: </a:t>
            </a:r>
            <a:r>
              <a:rPr lang="en-GB" sz="2800" b="1" dirty="0">
                <a:solidFill>
                  <a:schemeClr val="accent1">
                    <a:lumMod val="50000"/>
                  </a:schemeClr>
                </a:solidFill>
                <a:latin typeface="Arial" panose="020B0604020202020204" pitchFamily="34" charset="0"/>
                <a:cs typeface="Arial" panose="020B0604020202020204" pitchFamily="34" charset="0"/>
              </a:rPr>
              <a:t>How to obtain the YANG model and its dependencies?</a:t>
            </a:r>
          </a:p>
        </p:txBody>
      </p:sp>
    </p:spTree>
    <p:extLst>
      <p:ext uri="{BB962C8B-B14F-4D97-AF65-F5344CB8AC3E}">
        <p14:creationId xmlns:p14="http://schemas.microsoft.com/office/powerpoint/2010/main" val="260576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9600142"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PROBLEMS: An example for the chosen solution</a:t>
            </a:r>
            <a:endParaRPr lang="en-GB" sz="2800" b="1" dirty="0">
              <a:solidFill>
                <a:schemeClr val="accent1">
                  <a:lumMod val="50000"/>
                </a:schemeClr>
              </a:solidFill>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13</a:t>
            </a:fld>
            <a:endParaRPr lang="en-CH" dirty="0"/>
          </a:p>
        </p:txBody>
      </p:sp>
      <p:pic>
        <p:nvPicPr>
          <p:cNvPr id="7" name="Picture 6">
            <a:extLst>
              <a:ext uri="{FF2B5EF4-FFF2-40B4-BE49-F238E27FC236}">
                <a16:creationId xmlns:a16="http://schemas.microsoft.com/office/drawing/2014/main" id="{90F88B32-567E-6157-9100-ED2B8FC3EEEC}"/>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129B484-1E39-D6BB-B042-458DE604503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BBBE20A-3656-8B77-7801-EE588537DE8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9" name="TextBox 18">
            <a:extLst>
              <a:ext uri="{FF2B5EF4-FFF2-40B4-BE49-F238E27FC236}">
                <a16:creationId xmlns:a16="http://schemas.microsoft.com/office/drawing/2014/main" id="{8DE7C046-43DD-0DBC-DE0E-05BE62A03723}"/>
              </a:ext>
            </a:extLst>
          </p:cNvPr>
          <p:cNvSpPr txBox="1"/>
          <p:nvPr/>
        </p:nvSpPr>
        <p:spPr>
          <a:xfrm>
            <a:off x="6245822" y="1184639"/>
            <a:ext cx="3953233" cy="2031325"/>
          </a:xfrm>
          <a:prstGeom prst="rect">
            <a:avLst/>
          </a:prstGeom>
          <a:noFill/>
        </p:spPr>
        <p:txBody>
          <a:bodyPr wrap="square" rtlCol="0">
            <a:spAutoFit/>
          </a:bodyPr>
          <a:lstStyle/>
          <a:p>
            <a:r>
              <a:rPr lang="en-US" dirty="0"/>
              <a:t>module: a-module</a:t>
            </a:r>
          </a:p>
          <a:p>
            <a:r>
              <a:rPr lang="en-US" dirty="0"/>
              <a:t>  +--</a:t>
            </a:r>
            <a:r>
              <a:rPr lang="en-US" dirty="0" err="1"/>
              <a:t>rw</a:t>
            </a:r>
            <a:r>
              <a:rPr lang="en-US" dirty="0"/>
              <a:t> a</a:t>
            </a:r>
          </a:p>
          <a:p>
            <a:r>
              <a:rPr lang="en-US" dirty="0"/>
              <a:t>     +--</a:t>
            </a:r>
            <a:r>
              <a:rPr lang="en-US" dirty="0" err="1"/>
              <a:t>rw</a:t>
            </a:r>
            <a:r>
              <a:rPr lang="en-US" dirty="0"/>
              <a:t> a-instance* [name]</a:t>
            </a:r>
          </a:p>
          <a:p>
            <a:r>
              <a:rPr lang="en-US" dirty="0"/>
              <a:t>     |  +--</a:t>
            </a:r>
            <a:r>
              <a:rPr lang="en-US" dirty="0" err="1"/>
              <a:t>rw</a:t>
            </a:r>
            <a:r>
              <a:rPr lang="en-US" dirty="0"/>
              <a:t> name     string</a:t>
            </a:r>
          </a:p>
          <a:p>
            <a:r>
              <a:rPr lang="en-US" dirty="0"/>
              <a:t>     |  +--</a:t>
            </a:r>
            <a:r>
              <a:rPr lang="en-US" dirty="0" err="1"/>
              <a:t>rw</a:t>
            </a:r>
            <a:r>
              <a:rPr lang="en-US" dirty="0"/>
              <a:t> state?   string</a:t>
            </a:r>
          </a:p>
          <a:p>
            <a:r>
              <a:rPr lang="en-US" dirty="0"/>
              <a:t>     +--</a:t>
            </a:r>
            <a:r>
              <a:rPr lang="en-US" dirty="0" err="1"/>
              <a:t>rw</a:t>
            </a:r>
            <a:r>
              <a:rPr lang="en-US" dirty="0"/>
              <a:t> </a:t>
            </a:r>
            <a:r>
              <a:rPr lang="en-US" dirty="0">
                <a:solidFill>
                  <a:srgbClr val="FF0000"/>
                </a:solidFill>
              </a:rPr>
              <a:t>d</a:t>
            </a:r>
            <a:r>
              <a:rPr lang="en-US" dirty="0"/>
              <a:t>:y</a:t>
            </a:r>
          </a:p>
          <a:p>
            <a:r>
              <a:rPr lang="en-US" dirty="0"/>
              <a:t>        +--</a:t>
            </a:r>
            <a:r>
              <a:rPr lang="en-US" dirty="0" err="1"/>
              <a:t>rw</a:t>
            </a:r>
            <a:r>
              <a:rPr lang="en-US" dirty="0"/>
              <a:t> d:y-leaf?   </a:t>
            </a:r>
            <a:r>
              <a:rPr lang="en-US" dirty="0">
                <a:solidFill>
                  <a:srgbClr val="FF0000"/>
                </a:solidFill>
              </a:rPr>
              <a:t>e</a:t>
            </a:r>
            <a:r>
              <a:rPr lang="en-US" dirty="0"/>
              <a:t>:e-enum</a:t>
            </a:r>
          </a:p>
        </p:txBody>
      </p:sp>
      <p:sp>
        <p:nvSpPr>
          <p:cNvPr id="20" name="TextBox 19">
            <a:extLst>
              <a:ext uri="{FF2B5EF4-FFF2-40B4-BE49-F238E27FC236}">
                <a16:creationId xmlns:a16="http://schemas.microsoft.com/office/drawing/2014/main" id="{9AC30751-8FE5-5FC8-C182-EB8B55A40A3A}"/>
              </a:ext>
            </a:extLst>
          </p:cNvPr>
          <p:cNvSpPr txBox="1"/>
          <p:nvPr/>
        </p:nvSpPr>
        <p:spPr>
          <a:xfrm>
            <a:off x="6345712" y="3364689"/>
            <a:ext cx="3240168" cy="923330"/>
          </a:xfrm>
          <a:prstGeom prst="rect">
            <a:avLst/>
          </a:prstGeom>
          <a:noFill/>
        </p:spPr>
        <p:txBody>
          <a:bodyPr wrap="square" rtlCol="0">
            <a:spAutoFit/>
          </a:bodyPr>
          <a:lstStyle/>
          <a:p>
            <a:r>
              <a:rPr lang="en-US" dirty="0"/>
              <a:t>The schema for a-module require to register a-modules, e-module and d-module.</a:t>
            </a:r>
          </a:p>
        </p:txBody>
      </p:sp>
      <p:grpSp>
        <p:nvGrpSpPr>
          <p:cNvPr id="21" name="Group 20">
            <a:extLst>
              <a:ext uri="{FF2B5EF4-FFF2-40B4-BE49-F238E27FC236}">
                <a16:creationId xmlns:a16="http://schemas.microsoft.com/office/drawing/2014/main" id="{E9B8079F-794F-AEEA-1F4A-658502B74FB4}"/>
              </a:ext>
            </a:extLst>
          </p:cNvPr>
          <p:cNvGrpSpPr/>
          <p:nvPr/>
        </p:nvGrpSpPr>
        <p:grpSpPr>
          <a:xfrm>
            <a:off x="1818541" y="1626117"/>
            <a:ext cx="2110702" cy="1162348"/>
            <a:chOff x="7515441" y="3231329"/>
            <a:chExt cx="2110698" cy="1162348"/>
          </a:xfrm>
        </p:grpSpPr>
        <p:grpSp>
          <p:nvGrpSpPr>
            <p:cNvPr id="22" name="Group 21">
              <a:extLst>
                <a:ext uri="{FF2B5EF4-FFF2-40B4-BE49-F238E27FC236}">
                  <a16:creationId xmlns:a16="http://schemas.microsoft.com/office/drawing/2014/main" id="{5E447F46-9727-9668-98DD-05388AC6660A}"/>
                </a:ext>
              </a:extLst>
            </p:cNvPr>
            <p:cNvGrpSpPr/>
            <p:nvPr/>
          </p:nvGrpSpPr>
          <p:grpSpPr>
            <a:xfrm>
              <a:off x="7515441" y="3234896"/>
              <a:ext cx="1491913" cy="1158781"/>
              <a:chOff x="7143322" y="3856309"/>
              <a:chExt cx="1491913" cy="1158781"/>
            </a:xfrm>
          </p:grpSpPr>
          <p:sp>
            <p:nvSpPr>
              <p:cNvPr id="26" name="TextBox 25">
                <a:extLst>
                  <a:ext uri="{FF2B5EF4-FFF2-40B4-BE49-F238E27FC236}">
                    <a16:creationId xmlns:a16="http://schemas.microsoft.com/office/drawing/2014/main" id="{4188358C-833B-3CD9-6F62-C2DBCFCB1C9E}"/>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7" name="TextBox 26">
                <a:extLst>
                  <a:ext uri="{FF2B5EF4-FFF2-40B4-BE49-F238E27FC236}">
                    <a16:creationId xmlns:a16="http://schemas.microsoft.com/office/drawing/2014/main" id="{6DDE7E74-A220-A820-029D-787B9D69E7B0}"/>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32" name="Straight Arrow Connector 31">
                <a:extLst>
                  <a:ext uri="{FF2B5EF4-FFF2-40B4-BE49-F238E27FC236}">
                    <a16:creationId xmlns:a16="http://schemas.microsoft.com/office/drawing/2014/main" id="{6F0FD38E-9D29-B753-F040-124930658272}"/>
                  </a:ext>
                </a:extLst>
              </p:cNvPr>
              <p:cNvCxnSpPr>
                <a:cxnSpLocks/>
                <a:stCxn id="27" idx="0"/>
                <a:endCxn id="26"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63C591-E9C6-95D7-F194-1972A1BB388A}"/>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23" name="TextBox 22">
              <a:extLst>
                <a:ext uri="{FF2B5EF4-FFF2-40B4-BE49-F238E27FC236}">
                  <a16:creationId xmlns:a16="http://schemas.microsoft.com/office/drawing/2014/main" id="{59C1D765-5423-812C-AD42-C5A83E08F28E}"/>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24" name="Straight Arrow Connector 23">
              <a:extLst>
                <a:ext uri="{FF2B5EF4-FFF2-40B4-BE49-F238E27FC236}">
                  <a16:creationId xmlns:a16="http://schemas.microsoft.com/office/drawing/2014/main" id="{8BA2ABE9-6012-9582-CF77-E34864AAB9BF}"/>
                </a:ext>
              </a:extLst>
            </p:cNvPr>
            <p:cNvCxnSpPr>
              <a:cxnSpLocks/>
              <a:stCxn id="27" idx="0"/>
              <a:endCxn id="23"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A57A52-ECDA-D1F9-5877-9471378A2E9A}"/>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34" name="TextBox 33">
            <a:extLst>
              <a:ext uri="{FF2B5EF4-FFF2-40B4-BE49-F238E27FC236}">
                <a16:creationId xmlns:a16="http://schemas.microsoft.com/office/drawing/2014/main" id="{BC179804-9C18-2957-2DFB-564461A24A05}"/>
              </a:ext>
            </a:extLst>
          </p:cNvPr>
          <p:cNvSpPr txBox="1"/>
          <p:nvPr/>
        </p:nvSpPr>
        <p:spPr>
          <a:xfrm>
            <a:off x="6345712" y="4379915"/>
            <a:ext cx="3240168" cy="369332"/>
          </a:xfrm>
          <a:prstGeom prst="rect">
            <a:avLst/>
          </a:prstGeom>
          <a:noFill/>
        </p:spPr>
        <p:txBody>
          <a:bodyPr wrap="square" rtlCol="0">
            <a:spAutoFit/>
          </a:bodyPr>
          <a:lstStyle/>
          <a:p>
            <a:r>
              <a:rPr lang="en-US" dirty="0"/>
              <a:t>Schema registration Order:</a:t>
            </a:r>
          </a:p>
        </p:txBody>
      </p:sp>
      <p:grpSp>
        <p:nvGrpSpPr>
          <p:cNvPr id="40" name="Group 39">
            <a:extLst>
              <a:ext uri="{FF2B5EF4-FFF2-40B4-BE49-F238E27FC236}">
                <a16:creationId xmlns:a16="http://schemas.microsoft.com/office/drawing/2014/main" id="{871BAAD8-94C8-DCC4-7B20-B99BCF37DD7F}"/>
              </a:ext>
            </a:extLst>
          </p:cNvPr>
          <p:cNvGrpSpPr/>
          <p:nvPr/>
        </p:nvGrpSpPr>
        <p:grpSpPr>
          <a:xfrm>
            <a:off x="6490902" y="4832053"/>
            <a:ext cx="3158607" cy="1426800"/>
            <a:chOff x="7505315" y="5289267"/>
            <a:chExt cx="3158607" cy="1426800"/>
          </a:xfrm>
        </p:grpSpPr>
        <p:sp>
          <p:nvSpPr>
            <p:cNvPr id="35" name="TextBox 34">
              <a:extLst>
                <a:ext uri="{FF2B5EF4-FFF2-40B4-BE49-F238E27FC236}">
                  <a16:creationId xmlns:a16="http://schemas.microsoft.com/office/drawing/2014/main" id="{A695A56C-7FD1-8750-9B5B-5F3494D24581}"/>
                </a:ext>
              </a:extLst>
            </p:cNvPr>
            <p:cNvSpPr txBox="1"/>
            <p:nvPr/>
          </p:nvSpPr>
          <p:spPr>
            <a:xfrm>
              <a:off x="7505316" y="5289267"/>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a:t>
              </a:r>
            </a:p>
          </p:txBody>
        </p:sp>
        <p:sp>
          <p:nvSpPr>
            <p:cNvPr id="36" name="TextBox 35">
              <a:extLst>
                <a:ext uri="{FF2B5EF4-FFF2-40B4-BE49-F238E27FC236}">
                  <a16:creationId xmlns:a16="http://schemas.microsoft.com/office/drawing/2014/main" id="{BD42E013-4603-B1FC-44FA-8F170B6586D0}"/>
                </a:ext>
              </a:extLst>
            </p:cNvPr>
            <p:cNvSpPr txBox="1"/>
            <p:nvPr/>
          </p:nvSpPr>
          <p:spPr>
            <a:xfrm>
              <a:off x="7505315" y="5672534"/>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 reference{}</a:t>
              </a:r>
            </a:p>
          </p:txBody>
        </p:sp>
        <p:sp>
          <p:nvSpPr>
            <p:cNvPr id="37" name="TextBox 36">
              <a:extLst>
                <a:ext uri="{FF2B5EF4-FFF2-40B4-BE49-F238E27FC236}">
                  <a16:creationId xmlns:a16="http://schemas.microsoft.com/office/drawing/2014/main" id="{BF39ED17-7BE4-964F-4ED9-4620B6F4FF48}"/>
                </a:ext>
              </a:extLst>
            </p:cNvPr>
            <p:cNvSpPr txBox="1"/>
            <p:nvPr/>
          </p:nvSpPr>
          <p:spPr>
            <a:xfrm>
              <a:off x="7505315" y="6055801"/>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 reference{e-module, a-module}</a:t>
              </a:r>
            </a:p>
          </p:txBody>
        </p:sp>
        <p:sp>
          <p:nvSpPr>
            <p:cNvPr id="38" name="TextBox 37">
              <a:extLst>
                <a:ext uri="{FF2B5EF4-FFF2-40B4-BE49-F238E27FC236}">
                  <a16:creationId xmlns:a16="http://schemas.microsoft.com/office/drawing/2014/main" id="{45C65C19-2157-2ADC-7152-974D69FFC5E0}"/>
                </a:ext>
              </a:extLst>
            </p:cNvPr>
            <p:cNvSpPr txBox="1"/>
            <p:nvPr/>
          </p:nvSpPr>
          <p:spPr>
            <a:xfrm>
              <a:off x="7505315" y="6439068"/>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reference{d-module, e-module}</a:t>
              </a:r>
            </a:p>
          </p:txBody>
        </p:sp>
      </p:grpSp>
      <p:sp>
        <p:nvSpPr>
          <p:cNvPr id="39" name="TextBox 38">
            <a:extLst>
              <a:ext uri="{FF2B5EF4-FFF2-40B4-BE49-F238E27FC236}">
                <a16:creationId xmlns:a16="http://schemas.microsoft.com/office/drawing/2014/main" id="{79B72DA6-5904-E425-1219-544E713DEE18}"/>
              </a:ext>
            </a:extLst>
          </p:cNvPr>
          <p:cNvSpPr txBox="1"/>
          <p:nvPr/>
        </p:nvSpPr>
        <p:spPr>
          <a:xfrm>
            <a:off x="700762" y="330269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344201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5469467"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6" name="TextBox 15">
            <a:extLst>
              <a:ext uri="{FF2B5EF4-FFF2-40B4-BE49-F238E27FC236}">
                <a16:creationId xmlns:a16="http://schemas.microsoft.com/office/drawing/2014/main" id="{CFEF4681-07C6-35AE-257F-2FA650865C97}"/>
              </a:ext>
            </a:extLst>
          </p:cNvPr>
          <p:cNvSpPr txBox="1"/>
          <p:nvPr/>
        </p:nvSpPr>
        <p:spPr>
          <a:xfrm>
            <a:off x="986365" y="2270335"/>
            <a:ext cx="3487165"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  Introduction</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Motivation</a:t>
            </a:r>
          </a:p>
          <a:p>
            <a:pPr marL="342900" indent="-342900">
              <a:buFont typeface="Arial" panose="020B0604020202020204" pitchFamily="34" charset="0"/>
              <a:buChar char="•"/>
            </a:pPr>
            <a:r>
              <a:rPr lang="en-CH" sz="2400" dirty="0">
                <a:solidFill>
                  <a:schemeClr val="tx1">
                    <a:lumMod val="65000"/>
                    <a:lumOff val="35000"/>
                  </a:schemeClr>
                </a:solidFill>
              </a:rPr>
              <a:t>Overview</a:t>
            </a: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chemeClr val="tx1">
                    <a:lumMod val="65000"/>
                    <a:lumOff val="35000"/>
                  </a:schemeClr>
                </a:solidFill>
              </a:rPr>
              <a:t>Augmenting the </a:t>
            </a:r>
            <a:r>
              <a:rPr lang="en-GB" sz="2400" b="1" i="1" dirty="0" err="1">
                <a:solidFill>
                  <a:schemeClr val="tx1">
                    <a:lumMod val="65000"/>
                    <a:lumOff val="35000"/>
                  </a:schemeClr>
                </a:solidFill>
              </a:rPr>
              <a:t>ietf</a:t>
            </a:r>
            <a:r>
              <a:rPr lang="en-GB" sz="2400" b="1" i="1" dirty="0">
                <a:solidFill>
                  <a:schemeClr val="tx1">
                    <a:lumMod val="65000"/>
                    <a:lumOff val="35000"/>
                  </a:schemeClr>
                </a:solidFill>
              </a:rPr>
              <a:t>-yang-library</a:t>
            </a:r>
            <a:endParaRPr lang="en-CH" sz="2400" b="1"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14</a:t>
            </a:fld>
            <a:endParaRPr lang="en-CH"/>
          </a:p>
        </p:txBody>
      </p:sp>
      <p:sp>
        <p:nvSpPr>
          <p:cNvPr id="3" name="TextBox 2">
            <a:extLst>
              <a:ext uri="{FF2B5EF4-FFF2-40B4-BE49-F238E27FC236}">
                <a16:creationId xmlns:a16="http://schemas.microsoft.com/office/drawing/2014/main" id="{2BEFBE72-F983-6DDA-1C45-790D25F3CB83}"/>
              </a:ext>
            </a:extLst>
          </p:cNvPr>
          <p:cNvSpPr txBox="1"/>
          <p:nvPr/>
        </p:nvSpPr>
        <p:spPr>
          <a:xfrm>
            <a:off x="4666094" y="2270335"/>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
        <p:nvSpPr>
          <p:cNvPr id="4" name="TextBox 3">
            <a:extLst>
              <a:ext uri="{FF2B5EF4-FFF2-40B4-BE49-F238E27FC236}">
                <a16:creationId xmlns:a16="http://schemas.microsoft.com/office/drawing/2014/main" id="{624BB7E8-C872-EDE6-0F8B-16BE87378CCF}"/>
              </a:ext>
            </a:extLst>
          </p:cNvPr>
          <p:cNvSpPr txBox="1"/>
          <p:nvPr/>
        </p:nvSpPr>
        <p:spPr>
          <a:xfrm>
            <a:off x="4649766" y="3075673"/>
            <a:ext cx="3464711" cy="1938992"/>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dirty="0">
                <a:solidFill>
                  <a:schemeClr val="tx1">
                    <a:lumMod val="65000"/>
                    <a:lumOff val="35000"/>
                  </a:schemeClr>
                </a:solidFill>
              </a:rPr>
              <a:t>Chosen solution</a:t>
            </a:r>
            <a:endParaRPr lang="en-US" sz="2400"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p:txBody>
      </p:sp>
    </p:spTree>
    <p:extLst>
      <p:ext uri="{BB962C8B-B14F-4D97-AF65-F5344CB8AC3E}">
        <p14:creationId xmlns:p14="http://schemas.microsoft.com/office/powerpoint/2010/main" val="138613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703734"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III. Proposal: Augmenting YANG model </a:t>
            </a:r>
          </a:p>
          <a:p>
            <a:r>
              <a:rPr lang="en-CH" sz="2800" b="1" i="1" dirty="0">
                <a:solidFill>
                  <a:schemeClr val="accent1">
                    <a:lumMod val="50000"/>
                  </a:schemeClr>
                </a:solidFill>
                <a:latin typeface="Arial" panose="020B0604020202020204" pitchFamily="34" charset="0"/>
                <a:cs typeface="Arial" panose="020B0604020202020204" pitchFamily="34" charset="0"/>
              </a:rPr>
              <a:t>ietf-yang-library</a:t>
            </a: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15</a:t>
            </a:fld>
            <a:endParaRPr lang="en-CH"/>
          </a:p>
        </p:txBody>
      </p:sp>
      <p:pic>
        <p:nvPicPr>
          <p:cNvPr id="7" name="Picture 6">
            <a:extLst>
              <a:ext uri="{FF2B5EF4-FFF2-40B4-BE49-F238E27FC236}">
                <a16:creationId xmlns:a16="http://schemas.microsoft.com/office/drawing/2014/main" id="{8D0673D6-960D-7021-0D96-F99439D203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945A302F-F27C-AA52-2C72-3D778ABA026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3FF531C-82E2-75B3-BF28-EE413F32688E}"/>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4" name="Picture 13" descr="A computer screen shot of white text&#10;&#10;Description automatically generated">
            <a:extLst>
              <a:ext uri="{FF2B5EF4-FFF2-40B4-BE49-F238E27FC236}">
                <a16:creationId xmlns:a16="http://schemas.microsoft.com/office/drawing/2014/main" id="{F2787D43-D7D1-F03D-8FF6-0C3263071CCC}"/>
              </a:ext>
            </a:extLst>
          </p:cNvPr>
          <p:cNvPicPr>
            <a:picLocks noChangeAspect="1"/>
          </p:cNvPicPr>
          <p:nvPr/>
        </p:nvPicPr>
        <p:blipFill>
          <a:blip r:embed="rId4"/>
          <a:stretch>
            <a:fillRect/>
          </a:stretch>
        </p:blipFill>
        <p:spPr>
          <a:xfrm>
            <a:off x="6021249" y="975244"/>
            <a:ext cx="4749800" cy="2679700"/>
          </a:xfrm>
          <a:prstGeom prst="rect">
            <a:avLst/>
          </a:prstGeom>
        </p:spPr>
      </p:pic>
      <p:sp>
        <p:nvSpPr>
          <p:cNvPr id="15" name="TextBox 14">
            <a:extLst>
              <a:ext uri="{FF2B5EF4-FFF2-40B4-BE49-F238E27FC236}">
                <a16:creationId xmlns:a16="http://schemas.microsoft.com/office/drawing/2014/main" id="{7662A1A8-9948-EB83-6A69-FB9458759E9E}"/>
              </a:ext>
            </a:extLst>
          </p:cNvPr>
          <p:cNvSpPr txBox="1"/>
          <p:nvPr/>
        </p:nvSpPr>
        <p:spPr>
          <a:xfrm>
            <a:off x="372532" y="1575209"/>
            <a:ext cx="5485343" cy="4632037"/>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Problem 3: </a:t>
            </a:r>
          </a:p>
          <a:p>
            <a:pPr>
              <a:spcAft>
                <a:spcPts val="600"/>
              </a:spcAft>
            </a:pPr>
            <a:r>
              <a:rPr lang="en-GB" dirty="0">
                <a:solidFill>
                  <a:schemeClr val="tx1">
                    <a:lumMod val="65000"/>
                    <a:lumOff val="35000"/>
                  </a:schemeClr>
                </a:solidFill>
              </a:rPr>
              <a:t>How to obtain the YANG model and its dependencies?</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Explanation:</a:t>
            </a:r>
          </a:p>
          <a:p>
            <a:pPr>
              <a:spcAft>
                <a:spcPts val="600"/>
              </a:spcAft>
            </a:pPr>
            <a:r>
              <a:rPr lang="en-GB" dirty="0">
                <a:solidFill>
                  <a:schemeClr val="tx1">
                    <a:lumMod val="65000"/>
                    <a:lumOff val="35000"/>
                  </a:schemeClr>
                </a:solidFill>
              </a:rPr>
              <a:t>As for the current chosen solution, we cannot invalidate the model stored in disk when they have been updated in the device. As a way to get the most up-to-date reverse dependency model, the on-demand downloading only support checking for deviations currently. However, it is reasonable to augment to make the </a:t>
            </a:r>
            <a:r>
              <a:rPr lang="en-GB" dirty="0" err="1">
                <a:solidFill>
                  <a:schemeClr val="tx1">
                    <a:lumMod val="65000"/>
                    <a:lumOff val="35000"/>
                  </a:schemeClr>
                </a:solidFill>
              </a:rPr>
              <a:t>ietf</a:t>
            </a:r>
            <a:r>
              <a:rPr lang="en-GB" dirty="0">
                <a:solidFill>
                  <a:schemeClr val="tx1">
                    <a:lumMod val="65000"/>
                    <a:lumOff val="35000"/>
                  </a:schemeClr>
                </a:solidFill>
              </a:rPr>
              <a:t>-yang-library to also support storing the augmentations.</a:t>
            </a:r>
          </a:p>
          <a:p>
            <a:pPr>
              <a:spcAft>
                <a:spcPts val="600"/>
              </a:spcAft>
            </a:pPr>
            <a:r>
              <a:rPr lang="en-GB" dirty="0">
                <a:solidFill>
                  <a:schemeClr val="tx1">
                    <a:lumMod val="65000"/>
                    <a:lumOff val="35000"/>
                  </a:schemeClr>
                </a:solidFill>
              </a:rPr>
              <a:t>In this way, we can get rid of having to use the get-all-schemas solution, while we can also handle the reverse dependencies easily.</a:t>
            </a:r>
          </a:p>
        </p:txBody>
      </p:sp>
      <p:pic>
        <p:nvPicPr>
          <p:cNvPr id="4" name="Picture 3">
            <a:extLst>
              <a:ext uri="{FF2B5EF4-FFF2-40B4-BE49-F238E27FC236}">
                <a16:creationId xmlns:a16="http://schemas.microsoft.com/office/drawing/2014/main" id="{ADB2DAEB-4CC6-AF9B-ECAA-086EF46ED80F}"/>
              </a:ext>
            </a:extLst>
          </p:cNvPr>
          <p:cNvPicPr>
            <a:picLocks noChangeAspect="1"/>
          </p:cNvPicPr>
          <p:nvPr/>
        </p:nvPicPr>
        <p:blipFill>
          <a:blip r:embed="rId5"/>
          <a:stretch>
            <a:fillRect/>
          </a:stretch>
        </p:blipFill>
        <p:spPr>
          <a:xfrm>
            <a:off x="6021249" y="3891226"/>
            <a:ext cx="4749800" cy="2764809"/>
          </a:xfrm>
          <a:prstGeom prst="rect">
            <a:avLst/>
          </a:prstGeom>
        </p:spPr>
      </p:pic>
    </p:spTree>
    <p:extLst>
      <p:ext uri="{BB962C8B-B14F-4D97-AF65-F5344CB8AC3E}">
        <p14:creationId xmlns:p14="http://schemas.microsoft.com/office/powerpoint/2010/main" val="33065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V</a:t>
            </a:r>
            <a:r>
              <a:rPr lang="en-CH" sz="2800" b="1" dirty="0">
                <a:solidFill>
                  <a:schemeClr val="accent1">
                    <a:lumMod val="50000"/>
                  </a:schemeClr>
                </a:solidFill>
                <a:latin typeface="Arial" panose="020B0604020202020204" pitchFamily="34" charset="0"/>
                <a:cs typeface="Arial" panose="020B0604020202020204" pitchFamily="34" charset="0"/>
              </a:rPr>
              <a:t>. </a:t>
            </a:r>
            <a:r>
              <a:rPr lang="en-US" sz="2800" b="1" dirty="0">
                <a:solidFill>
                  <a:schemeClr val="accent1">
                    <a:lumMod val="50000"/>
                  </a:schemeClr>
                </a:solidFill>
                <a:latin typeface="Arial" panose="020B0604020202020204" pitchFamily="34" charset="0"/>
                <a:cs typeface="Arial" panose="020B0604020202020204" pitchFamily="34" charset="0"/>
              </a:rPr>
              <a:t>Conclusion &amp; Future Work</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16</a:t>
            </a:fld>
            <a:endParaRPr lang="en-CH"/>
          </a:p>
        </p:txBody>
      </p:sp>
      <p:pic>
        <p:nvPicPr>
          <p:cNvPr id="7" name="Picture 6">
            <a:extLst>
              <a:ext uri="{FF2B5EF4-FFF2-40B4-BE49-F238E27FC236}">
                <a16:creationId xmlns:a16="http://schemas.microsoft.com/office/drawing/2014/main" id="{8D0673D6-960D-7021-0D96-F99439D203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945A302F-F27C-AA52-2C72-3D778ABA026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3FF531C-82E2-75B3-BF28-EE413F32688E}"/>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TextBox 1">
            <a:extLst>
              <a:ext uri="{FF2B5EF4-FFF2-40B4-BE49-F238E27FC236}">
                <a16:creationId xmlns:a16="http://schemas.microsoft.com/office/drawing/2014/main" id="{FAB274B1-2051-2B58-9B24-6C16FC06112C}"/>
              </a:ext>
            </a:extLst>
          </p:cNvPr>
          <p:cNvSpPr txBox="1"/>
          <p:nvPr/>
        </p:nvSpPr>
        <p:spPr>
          <a:xfrm>
            <a:off x="372534" y="1834585"/>
            <a:ext cx="4906832" cy="2539157"/>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Demo is presented during </a:t>
            </a:r>
            <a:r>
              <a:rPr lang="en-GB" b="1" dirty="0">
                <a:solidFill>
                  <a:schemeClr val="tx1">
                    <a:lumMod val="65000"/>
                    <a:lumOff val="35000"/>
                  </a:schemeClr>
                </a:solidFill>
              </a:rPr>
              <a:t>IETF117 Hackathon</a:t>
            </a:r>
            <a:r>
              <a:rPr lang="en-GB" dirty="0">
                <a:solidFill>
                  <a:schemeClr val="tx1">
                    <a:lumMod val="65000"/>
                    <a:lumOff val="35000"/>
                  </a:schemeClr>
                </a:solidFill>
              </a:rPr>
              <a:t>: </a:t>
            </a:r>
            <a:r>
              <a:rPr lang="en-GB" dirty="0">
                <a:solidFill>
                  <a:schemeClr val="tx1">
                    <a:lumMod val="65000"/>
                    <a:lumOff val="35000"/>
                  </a:schemeClr>
                </a:solidFill>
                <a:hlinkClick r:id="rId4"/>
              </a:rPr>
              <a:t>https://wiki.ietf.org/en/meeting/117/hackathon#network-telemetry-yang-push-integration-into-apache-kafka</a:t>
            </a:r>
            <a:endParaRPr lang="en-GB" dirty="0">
              <a:solidFill>
                <a:schemeClr val="tx1">
                  <a:lumMod val="65000"/>
                  <a:lumOff val="35000"/>
                </a:schemeClr>
              </a:solidFill>
            </a:endParaRPr>
          </a:p>
          <a:p>
            <a:pPr>
              <a:spcAft>
                <a:spcPts val="600"/>
              </a:spcAft>
            </a:pPr>
            <a:r>
              <a:rPr lang="en-GB" dirty="0">
                <a:solidFill>
                  <a:schemeClr val="tx1">
                    <a:lumMod val="65000"/>
                    <a:lumOff val="35000"/>
                  </a:schemeClr>
                </a:solidFill>
              </a:rPr>
              <a:t>Demonstrate the interaction with a working YANG schema registry during the demo</a:t>
            </a:r>
          </a:p>
          <a:p>
            <a:pPr>
              <a:spcAft>
                <a:spcPts val="600"/>
              </a:spcAft>
            </a:pPr>
            <a:r>
              <a:rPr lang="en-GB" b="1" dirty="0" err="1">
                <a:solidFill>
                  <a:schemeClr val="tx1">
                    <a:lumMod val="65000"/>
                    <a:lumOff val="35000"/>
                  </a:schemeClr>
                </a:solidFill>
              </a:rPr>
              <a:t>Github</a:t>
            </a:r>
            <a:r>
              <a:rPr lang="en-GB" b="1" dirty="0">
                <a:solidFill>
                  <a:schemeClr val="tx1">
                    <a:lumMod val="65000"/>
                    <a:lumOff val="35000"/>
                  </a:schemeClr>
                </a:solidFill>
              </a:rPr>
              <a:t> repository </a:t>
            </a:r>
            <a:r>
              <a:rPr lang="en-GB" dirty="0">
                <a:solidFill>
                  <a:schemeClr val="tx1">
                    <a:lumMod val="65000"/>
                    <a:lumOff val="35000"/>
                  </a:schemeClr>
                </a:solidFill>
              </a:rPr>
              <a:t>for </a:t>
            </a:r>
            <a:r>
              <a:rPr lang="en-GB" b="1" dirty="0" err="1">
                <a:solidFill>
                  <a:schemeClr val="tx1">
                    <a:lumMod val="65000"/>
                    <a:lumOff val="35000"/>
                  </a:schemeClr>
                </a:solidFill>
              </a:rPr>
              <a:t>libyangpush</a:t>
            </a:r>
            <a:r>
              <a:rPr lang="en-GB" b="1" dirty="0">
                <a:solidFill>
                  <a:schemeClr val="tx1">
                    <a:lumMod val="65000"/>
                    <a:lumOff val="35000"/>
                  </a:schemeClr>
                </a:solidFill>
              </a:rPr>
              <a:t>:</a:t>
            </a:r>
          </a:p>
          <a:p>
            <a:pPr>
              <a:spcAft>
                <a:spcPts val="600"/>
              </a:spcAft>
            </a:pPr>
            <a:r>
              <a:rPr lang="en-GB" b="1" dirty="0">
                <a:solidFill>
                  <a:srgbClr val="FF0000"/>
                </a:solidFill>
              </a:rPr>
              <a:t>[</a:t>
            </a:r>
            <a:r>
              <a:rPr lang="en-GB" b="1" dirty="0" err="1">
                <a:solidFill>
                  <a:srgbClr val="FF0000"/>
                </a:solidFill>
              </a:rPr>
              <a:t>github</a:t>
            </a:r>
            <a:r>
              <a:rPr lang="en-GB" b="1" dirty="0">
                <a:solidFill>
                  <a:srgbClr val="FF0000"/>
                </a:solidFill>
              </a:rPr>
              <a:t> link will be put here]</a:t>
            </a:r>
            <a:endParaRPr lang="en-GB" dirty="0">
              <a:solidFill>
                <a:srgbClr val="FF0000"/>
              </a:solidFill>
            </a:endParaRPr>
          </a:p>
        </p:txBody>
      </p:sp>
      <p:sp>
        <p:nvSpPr>
          <p:cNvPr id="4" name="TextBox 3">
            <a:extLst>
              <a:ext uri="{FF2B5EF4-FFF2-40B4-BE49-F238E27FC236}">
                <a16:creationId xmlns:a16="http://schemas.microsoft.com/office/drawing/2014/main" id="{D9820121-E42E-1AE1-2796-F96D1A69DFD9}"/>
              </a:ext>
            </a:extLst>
          </p:cNvPr>
          <p:cNvSpPr txBox="1"/>
          <p:nvPr/>
        </p:nvSpPr>
        <p:spPr>
          <a:xfrm>
            <a:off x="372533" y="1196278"/>
            <a:ext cx="549123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Outcomes</a:t>
            </a:r>
          </a:p>
        </p:txBody>
      </p:sp>
      <p:sp>
        <p:nvSpPr>
          <p:cNvPr id="6" name="TextBox 5">
            <a:extLst>
              <a:ext uri="{FF2B5EF4-FFF2-40B4-BE49-F238E27FC236}">
                <a16:creationId xmlns:a16="http://schemas.microsoft.com/office/drawing/2014/main" id="{53B5DB14-CF38-ADE5-53BB-578B5F741195}"/>
              </a:ext>
            </a:extLst>
          </p:cNvPr>
          <p:cNvSpPr txBox="1"/>
          <p:nvPr/>
        </p:nvSpPr>
        <p:spPr>
          <a:xfrm>
            <a:off x="372533" y="5429957"/>
            <a:ext cx="4665632"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solidFill>
                  <a:schemeClr val="tx1">
                    <a:lumMod val="65000"/>
                    <a:lumOff val="35000"/>
                  </a:schemeClr>
                </a:solidFill>
              </a:rPr>
              <a:t>Deploy the functionalities into Swisscom lab.</a:t>
            </a:r>
          </a:p>
        </p:txBody>
      </p:sp>
      <p:sp>
        <p:nvSpPr>
          <p:cNvPr id="8" name="TextBox 7">
            <a:extLst>
              <a:ext uri="{FF2B5EF4-FFF2-40B4-BE49-F238E27FC236}">
                <a16:creationId xmlns:a16="http://schemas.microsoft.com/office/drawing/2014/main" id="{DB345543-A27F-753B-7FB5-433A170DE71A}"/>
              </a:ext>
            </a:extLst>
          </p:cNvPr>
          <p:cNvSpPr txBox="1"/>
          <p:nvPr/>
        </p:nvSpPr>
        <p:spPr>
          <a:xfrm>
            <a:off x="372532" y="4791650"/>
            <a:ext cx="400134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GB" sz="2000" b="1" dirty="0">
                <a:solidFill>
                  <a:schemeClr val="accent2"/>
                </a:solidFill>
                <a:latin typeface="Times" pitchFamily="2" charset="0"/>
                <a:cs typeface="Arial" panose="020B0604020202020204" pitchFamily="34" charset="0"/>
              </a:rPr>
              <a:t>F</a:t>
            </a:r>
            <a:r>
              <a:rPr lang="en-CH" sz="2000" b="1" dirty="0">
                <a:solidFill>
                  <a:schemeClr val="accent2"/>
                </a:solidFill>
                <a:latin typeface="Times" pitchFamily="2" charset="0"/>
                <a:cs typeface="Arial" panose="020B0604020202020204" pitchFamily="34" charset="0"/>
              </a:rPr>
              <a:t>uture Work</a:t>
            </a:r>
          </a:p>
        </p:txBody>
      </p:sp>
      <p:sp>
        <p:nvSpPr>
          <p:cNvPr id="11" name="TextBox 10">
            <a:extLst>
              <a:ext uri="{FF2B5EF4-FFF2-40B4-BE49-F238E27FC236}">
                <a16:creationId xmlns:a16="http://schemas.microsoft.com/office/drawing/2014/main" id="{4AE88932-34FE-719D-3C9E-1B1788AAEE2D}"/>
              </a:ext>
            </a:extLst>
          </p:cNvPr>
          <p:cNvSpPr txBox="1"/>
          <p:nvPr/>
        </p:nvSpPr>
        <p:spPr>
          <a:xfrm>
            <a:off x="5863772" y="1834663"/>
            <a:ext cx="4665632"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solidFill>
                  <a:schemeClr val="tx1">
                    <a:lumMod val="65000"/>
                    <a:lumOff val="35000"/>
                  </a:schemeClr>
                </a:solidFill>
              </a:rPr>
              <a:t>Integration with </a:t>
            </a:r>
            <a:r>
              <a:rPr lang="en-GB" dirty="0" err="1">
                <a:solidFill>
                  <a:schemeClr val="tx1">
                    <a:lumMod val="65000"/>
                    <a:lumOff val="35000"/>
                  </a:schemeClr>
                </a:solidFill>
              </a:rPr>
              <a:t>pmacct</a:t>
            </a:r>
            <a:endParaRPr lang="en-GB" dirty="0">
              <a:solidFill>
                <a:schemeClr val="tx1">
                  <a:lumMod val="65000"/>
                  <a:lumOff val="35000"/>
                </a:schemeClr>
              </a:solidFill>
            </a:endParaRPr>
          </a:p>
          <a:p>
            <a:pPr marL="285750" indent="-285750">
              <a:spcAft>
                <a:spcPts val="600"/>
              </a:spcAft>
              <a:buFont typeface="Arial" panose="020B0604020202020204" pitchFamily="34" charset="0"/>
              <a:buChar char="•"/>
            </a:pPr>
            <a:r>
              <a:rPr lang="en-GB" dirty="0">
                <a:solidFill>
                  <a:schemeClr val="tx1">
                    <a:lumMod val="65000"/>
                    <a:lumOff val="35000"/>
                  </a:schemeClr>
                </a:solidFill>
              </a:rPr>
              <a:t>Test with device as YANG push becomes better supported</a:t>
            </a:r>
          </a:p>
          <a:p>
            <a:pPr marL="285750" indent="-285750">
              <a:spcAft>
                <a:spcPts val="600"/>
              </a:spcAft>
              <a:buFont typeface="Arial" panose="020B0604020202020204" pitchFamily="34" charset="0"/>
              <a:buChar char="•"/>
            </a:pPr>
            <a:r>
              <a:rPr lang="en-GB" dirty="0">
                <a:solidFill>
                  <a:srgbClr val="FF0000"/>
                </a:solidFill>
              </a:rPr>
              <a:t>Augment YANG model </a:t>
            </a:r>
            <a:r>
              <a:rPr lang="en-GB" b="1" i="1" dirty="0" err="1">
                <a:solidFill>
                  <a:srgbClr val="FF0000"/>
                </a:solidFill>
              </a:rPr>
              <a:t>ietf</a:t>
            </a:r>
            <a:r>
              <a:rPr lang="en-GB" b="1" i="1" dirty="0">
                <a:solidFill>
                  <a:srgbClr val="FF0000"/>
                </a:solidFill>
              </a:rPr>
              <a:t>-yang-library</a:t>
            </a:r>
            <a:r>
              <a:rPr lang="en-GB" dirty="0">
                <a:solidFill>
                  <a:srgbClr val="FF0000"/>
                </a:solidFill>
              </a:rPr>
              <a:t> to support the record of augmentations</a:t>
            </a:r>
            <a:r>
              <a:rPr lang="en-US" dirty="0">
                <a:solidFill>
                  <a:srgbClr val="FF0000"/>
                </a:solidFill>
              </a:rPr>
              <a:t>(to support the on-demand downloading)</a:t>
            </a:r>
            <a:endParaRPr lang="en-GB" dirty="0">
              <a:solidFill>
                <a:srgbClr val="FF0000"/>
              </a:solidFill>
            </a:endParaRPr>
          </a:p>
        </p:txBody>
      </p:sp>
      <p:sp>
        <p:nvSpPr>
          <p:cNvPr id="12" name="TextBox 11">
            <a:extLst>
              <a:ext uri="{FF2B5EF4-FFF2-40B4-BE49-F238E27FC236}">
                <a16:creationId xmlns:a16="http://schemas.microsoft.com/office/drawing/2014/main" id="{3847084F-A202-0D5A-72EA-48E21B58BCFF}"/>
              </a:ext>
            </a:extLst>
          </p:cNvPr>
          <p:cNvSpPr txBox="1"/>
          <p:nvPr/>
        </p:nvSpPr>
        <p:spPr>
          <a:xfrm>
            <a:off x="5863771" y="1196356"/>
            <a:ext cx="4057469"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GB" sz="2000" b="1" dirty="0">
                <a:solidFill>
                  <a:schemeClr val="accent2"/>
                </a:solidFill>
                <a:latin typeface="Times" pitchFamily="2" charset="0"/>
                <a:cs typeface="Arial" panose="020B0604020202020204" pitchFamily="34" charset="0"/>
              </a:rPr>
              <a:t>Gaps to fill</a:t>
            </a:r>
            <a:endParaRPr lang="en-CH" sz="2000" b="1" dirty="0">
              <a:solidFill>
                <a:schemeClr val="accent2"/>
              </a:solidFill>
              <a:latin typeface="Times" pitchFamily="2" charset="0"/>
              <a:cs typeface="Arial" panose="020B0604020202020204" pitchFamily="34" charset="0"/>
            </a:endParaRPr>
          </a:p>
        </p:txBody>
      </p:sp>
      <p:sp>
        <p:nvSpPr>
          <p:cNvPr id="14" name="TextBox 13">
            <a:extLst>
              <a:ext uri="{FF2B5EF4-FFF2-40B4-BE49-F238E27FC236}">
                <a16:creationId xmlns:a16="http://schemas.microsoft.com/office/drawing/2014/main" id="{B57CEFB0-F1B7-1A6E-7379-B0E37B67FBA5}"/>
              </a:ext>
            </a:extLst>
          </p:cNvPr>
          <p:cNvSpPr txBox="1"/>
          <p:nvPr/>
        </p:nvSpPr>
        <p:spPr>
          <a:xfrm>
            <a:off x="5078311" y="4681829"/>
            <a:ext cx="7113689" cy="1384995"/>
          </a:xfrm>
          <a:prstGeom prst="rect">
            <a:avLst/>
          </a:prstGeom>
          <a:noFill/>
        </p:spPr>
        <p:txBody>
          <a:bodyPr wrap="square" rtlCol="0">
            <a:spAutoFit/>
          </a:bodyPr>
          <a:lstStyle/>
          <a:p>
            <a:r>
              <a:rPr lang="en-GB" sz="1400" b="1" u="sng" dirty="0">
                <a:solidFill>
                  <a:schemeClr val="tx1">
                    <a:lumMod val="65000"/>
                    <a:lumOff val="35000"/>
                  </a:schemeClr>
                </a:solidFill>
                <a:hlinkClick r:id="rId5">
                  <a:extLst>
                    <a:ext uri="{A12FA001-AC4F-418D-AE19-62706E023703}">
                      <ahyp:hlinkClr xmlns:ahyp="http://schemas.microsoft.com/office/drawing/2018/hyperlinkcolor" val="tx"/>
                    </a:ext>
                  </a:extLst>
                </a:hlinkClick>
              </a:rPr>
              <a:t>Industry Post:</a:t>
            </a:r>
          </a:p>
          <a:p>
            <a:r>
              <a:rPr lang="en-GB" sz="14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https://github.com/graf3net/draft-daisy-kafka-yang-integration/blob/main/draft-daisy-kafka-yang-integration-05.md</a:t>
            </a:r>
            <a:br>
              <a:rPr lang="en-GB" sz="1400" dirty="0">
                <a:solidFill>
                  <a:schemeClr val="tx1">
                    <a:lumMod val="65000"/>
                    <a:lumOff val="35000"/>
                  </a:schemeClr>
                </a:solidFill>
              </a:rPr>
            </a:br>
            <a:r>
              <a:rPr lang="en-GB" sz="1400"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https://www.linkedin.com/pulse/network-analytics-ietf-115-london-thomas-graf/</a:t>
            </a:r>
            <a:br>
              <a:rPr lang="en-GB" sz="1400" dirty="0">
                <a:solidFill>
                  <a:schemeClr val="tx1">
                    <a:lumMod val="65000"/>
                    <a:lumOff val="35000"/>
                  </a:schemeClr>
                </a:solidFill>
              </a:rPr>
            </a:br>
            <a:r>
              <a:rPr lang="en-GB" sz="1400" dirty="0">
                <a:solidFill>
                  <a:schemeClr val="tx1">
                    <a:lumMod val="65000"/>
                    <a:lumOff val="35000"/>
                  </a:schemeClr>
                </a:solidFill>
                <a:hlinkClick r:id="rId8">
                  <a:extLst>
                    <a:ext uri="{A12FA001-AC4F-418D-AE19-62706E023703}">
                      <ahyp:hlinkClr xmlns:ahyp="http://schemas.microsoft.com/office/drawing/2018/hyperlinkcolor" val="tx"/>
                    </a:ext>
                  </a:extLst>
                </a:hlinkClick>
              </a:rPr>
              <a:t>https://www.linkedin.com/pulse/network-analytics-ietf-116-yokohama-thomas-graf/</a:t>
            </a:r>
            <a:br>
              <a:rPr lang="en-GB" sz="1400" dirty="0">
                <a:solidFill>
                  <a:schemeClr val="tx1">
                    <a:lumMod val="65000"/>
                    <a:lumOff val="35000"/>
                  </a:schemeClr>
                </a:solidFill>
              </a:rPr>
            </a:br>
            <a:r>
              <a:rPr lang="en-GB" sz="1400" dirty="0">
                <a:solidFill>
                  <a:schemeClr val="tx1">
                    <a:lumMod val="65000"/>
                    <a:lumOff val="35000"/>
                  </a:schemeClr>
                </a:solidFill>
                <a:hlinkClick r:id="rId9">
                  <a:extLst>
                    <a:ext uri="{A12FA001-AC4F-418D-AE19-62706E023703}">
                      <ahyp:hlinkClr xmlns:ahyp="http://schemas.microsoft.com/office/drawing/2018/hyperlinkcolor" val="tx"/>
                    </a:ext>
                  </a:extLst>
                </a:hlinkClick>
              </a:rPr>
              <a:t>https://www.linkedin.com/pulse/network-analytics-ietf-117-san-francisco-thomas-graf/</a:t>
            </a:r>
            <a:endParaRPr lang="en-CH" sz="1400" dirty="0">
              <a:solidFill>
                <a:schemeClr val="tx1">
                  <a:lumMod val="65000"/>
                  <a:lumOff val="35000"/>
                </a:schemeClr>
              </a:solidFill>
            </a:endParaRPr>
          </a:p>
        </p:txBody>
      </p:sp>
    </p:spTree>
    <p:extLst>
      <p:ext uri="{BB962C8B-B14F-4D97-AF65-F5344CB8AC3E}">
        <p14:creationId xmlns:p14="http://schemas.microsoft.com/office/powerpoint/2010/main" val="10737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8" grpId="0" animBg="1"/>
      <p:bldP spid="11" grpId="0"/>
      <p:bldP spid="12"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3967455"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6" name="TextBox 15">
            <a:extLst>
              <a:ext uri="{FF2B5EF4-FFF2-40B4-BE49-F238E27FC236}">
                <a16:creationId xmlns:a16="http://schemas.microsoft.com/office/drawing/2014/main" id="{CFEF4681-07C6-35AE-257F-2FA650865C97}"/>
              </a:ext>
            </a:extLst>
          </p:cNvPr>
          <p:cNvSpPr txBox="1"/>
          <p:nvPr/>
        </p:nvSpPr>
        <p:spPr>
          <a:xfrm>
            <a:off x="986365" y="2270335"/>
            <a:ext cx="3487165"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  Introduction</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b="1" dirty="0">
                <a:solidFill>
                  <a:schemeClr val="tx1">
                    <a:lumMod val="65000"/>
                    <a:lumOff val="35000"/>
                  </a:schemeClr>
                </a:solidFill>
              </a:rPr>
              <a:t>Motivation</a:t>
            </a:r>
          </a:p>
          <a:p>
            <a:pPr marL="342900" indent="-342900">
              <a:buFont typeface="Arial" panose="020B0604020202020204" pitchFamily="34" charset="0"/>
              <a:buChar char="•"/>
            </a:pPr>
            <a:r>
              <a:rPr lang="en-CH" sz="2400" b="1" dirty="0">
                <a:solidFill>
                  <a:schemeClr val="tx1">
                    <a:lumMod val="65000"/>
                    <a:lumOff val="35000"/>
                  </a:schemeClr>
                </a:solidFill>
              </a:rPr>
              <a:t>Overview</a:t>
            </a:r>
          </a:p>
        </p:txBody>
      </p:sp>
      <p:sp>
        <p:nvSpPr>
          <p:cNvPr id="20" name="TextBox 19">
            <a:extLst>
              <a:ext uri="{FF2B5EF4-FFF2-40B4-BE49-F238E27FC236}">
                <a16:creationId xmlns:a16="http://schemas.microsoft.com/office/drawing/2014/main" id="{9C8A915F-6280-83D8-F113-0E84BCA36424}"/>
              </a:ext>
            </a:extLst>
          </p:cNvPr>
          <p:cNvSpPr txBox="1"/>
          <p:nvPr/>
        </p:nvSpPr>
        <p:spPr>
          <a:xfrm>
            <a:off x="4666094" y="2270335"/>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
        <p:nvSpPr>
          <p:cNvPr id="21" name="TextBox 20">
            <a:extLst>
              <a:ext uri="{FF2B5EF4-FFF2-40B4-BE49-F238E27FC236}">
                <a16:creationId xmlns:a16="http://schemas.microsoft.com/office/drawing/2014/main" id="{A0C9D96F-FAF9-4DC6-C5FA-4992E530B01B}"/>
              </a:ext>
            </a:extLst>
          </p:cNvPr>
          <p:cNvSpPr txBox="1"/>
          <p:nvPr/>
        </p:nvSpPr>
        <p:spPr>
          <a:xfrm>
            <a:off x="4649766" y="3075673"/>
            <a:ext cx="3464711" cy="1938992"/>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dirty="0">
                <a:solidFill>
                  <a:schemeClr val="tx1">
                    <a:lumMod val="65000"/>
                    <a:lumOff val="35000"/>
                  </a:schemeClr>
                </a:solidFill>
              </a:rPr>
              <a:t>Chosen solution</a:t>
            </a:r>
            <a:endParaRPr lang="en-US" sz="2400"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tx1">
                    <a:lumMod val="65000"/>
                    <a:lumOff val="35000"/>
                  </a:schemeClr>
                </a:solidFill>
              </a:rPr>
              <a:t>Augmenting the </a:t>
            </a:r>
            <a:r>
              <a:rPr lang="en-GB" sz="2400" i="1" dirty="0" err="1">
                <a:solidFill>
                  <a:schemeClr val="tx1">
                    <a:lumMod val="65000"/>
                    <a:lumOff val="35000"/>
                  </a:schemeClr>
                </a:solidFill>
              </a:rPr>
              <a:t>ietf</a:t>
            </a:r>
            <a:r>
              <a:rPr lang="en-GB" sz="2400" i="1" dirty="0">
                <a:solidFill>
                  <a:schemeClr val="tx1">
                    <a:lumMod val="65000"/>
                    <a:lumOff val="35000"/>
                  </a:schemeClr>
                </a:solidFill>
              </a:rPr>
              <a:t>-yang-library</a:t>
            </a:r>
            <a:endParaRPr lang="en-CH" sz="2400"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2</a:t>
            </a:fld>
            <a:endParaRPr lang="en-CH"/>
          </a:p>
        </p:txBody>
      </p:sp>
    </p:spTree>
    <p:extLst>
      <p:ext uri="{BB962C8B-B14F-4D97-AF65-F5344CB8AC3E}">
        <p14:creationId xmlns:p14="http://schemas.microsoft.com/office/powerpoint/2010/main" val="278457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23233C-A8F5-9F95-50F9-AD6B08818F26}"/>
              </a:ext>
            </a:extLst>
          </p:cNvPr>
          <p:cNvSpPr txBox="1"/>
          <p:nvPr/>
        </p:nvSpPr>
        <p:spPr>
          <a:xfrm>
            <a:off x="372533" y="357810"/>
            <a:ext cx="5591539"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Motivation</a:t>
            </a:r>
          </a:p>
        </p:txBody>
      </p:sp>
      <p:sp>
        <p:nvSpPr>
          <p:cNvPr id="8" name="TextBox 7">
            <a:extLst>
              <a:ext uri="{FF2B5EF4-FFF2-40B4-BE49-F238E27FC236}">
                <a16:creationId xmlns:a16="http://schemas.microsoft.com/office/drawing/2014/main" id="{02002DB6-BF1F-6F7F-0FCC-758DA3713828}"/>
              </a:ext>
            </a:extLst>
          </p:cNvPr>
          <p:cNvSpPr txBox="1"/>
          <p:nvPr/>
        </p:nvSpPr>
        <p:spPr>
          <a:xfrm>
            <a:off x="461433" y="1457531"/>
            <a:ext cx="5133032"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US" sz="2400" b="1" dirty="0">
                <a:solidFill>
                  <a:schemeClr val="accent2"/>
                </a:solidFill>
                <a:latin typeface="Times" pitchFamily="2" charset="0"/>
                <a:cs typeface="Arial" panose="020B0604020202020204" pitchFamily="34" charset="0"/>
              </a:rPr>
              <a:t>Challenge of Network Management</a:t>
            </a:r>
            <a:endParaRPr lang="en-CH" sz="2400" b="1" dirty="0">
              <a:solidFill>
                <a:schemeClr val="accent2"/>
              </a:solidFill>
              <a:latin typeface="Times" pitchFamily="2" charset="0"/>
              <a:cs typeface="Arial" panose="020B0604020202020204" pitchFamily="34" charset="0"/>
            </a:endParaRPr>
          </a:p>
        </p:txBody>
      </p:sp>
      <p:sp>
        <p:nvSpPr>
          <p:cNvPr id="9" name="TextBox 8">
            <a:extLst>
              <a:ext uri="{FF2B5EF4-FFF2-40B4-BE49-F238E27FC236}">
                <a16:creationId xmlns:a16="http://schemas.microsoft.com/office/drawing/2014/main" id="{278AF6F2-8CA7-9924-74BD-0B6BF5B859AB}"/>
              </a:ext>
            </a:extLst>
          </p:cNvPr>
          <p:cNvSpPr txBox="1"/>
          <p:nvPr/>
        </p:nvSpPr>
        <p:spPr>
          <a:xfrm>
            <a:off x="461433" y="2195137"/>
            <a:ext cx="9126052" cy="4801314"/>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Networks are growing and being more and more complex to manage. </a:t>
            </a:r>
          </a:p>
          <a:p>
            <a:pPr>
              <a:spcAft>
                <a:spcPts val="1200"/>
              </a:spcAft>
            </a:pPr>
            <a:r>
              <a:rPr lang="en-GB" dirty="0">
                <a:solidFill>
                  <a:schemeClr val="tx1">
                    <a:lumMod val="65000"/>
                    <a:lumOff val="35000"/>
                  </a:schemeClr>
                </a:solidFill>
              </a:rPr>
              <a:t>A costly task for network operators is to identify and correct network issues. </a:t>
            </a:r>
          </a:p>
          <a:p>
            <a:pPr>
              <a:spcAft>
                <a:spcPts val="1200"/>
              </a:spcAft>
            </a:pPr>
            <a:r>
              <a:rPr lang="en-GB" dirty="0">
                <a:solidFill>
                  <a:schemeClr val="tx1">
                    <a:lumMod val="65000"/>
                    <a:lumOff val="35000"/>
                  </a:schemeClr>
                </a:solidFill>
              </a:rPr>
              <a:t>This involves three steps: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Detect</a:t>
            </a:r>
            <a:r>
              <a:rPr lang="en-GB" dirty="0">
                <a:solidFill>
                  <a:schemeClr val="tx1">
                    <a:lumMod val="65000"/>
                    <a:lumOff val="35000"/>
                  </a:schemeClr>
                </a:solidFill>
              </a:rPr>
              <a:t> that there is an issue,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Identify</a:t>
            </a:r>
            <a:r>
              <a:rPr lang="en-GB" dirty="0">
                <a:solidFill>
                  <a:schemeClr val="tx1">
                    <a:lumMod val="65000"/>
                    <a:lumOff val="35000"/>
                  </a:schemeClr>
                </a:solidFill>
              </a:rPr>
              <a:t> the cause of issue,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Correct</a:t>
            </a:r>
            <a:r>
              <a:rPr lang="en-GB" dirty="0">
                <a:solidFill>
                  <a:schemeClr val="tx1">
                    <a:lumMod val="65000"/>
                    <a:lumOff val="35000"/>
                  </a:schemeClr>
                </a:solidFill>
              </a:rPr>
              <a:t> the issue</a:t>
            </a:r>
          </a:p>
          <a:p>
            <a:pPr>
              <a:spcAft>
                <a:spcPts val="1200"/>
              </a:spcAft>
            </a:pPr>
            <a:r>
              <a:rPr lang="en-GB" dirty="0">
                <a:solidFill>
                  <a:schemeClr val="tx1">
                    <a:lumMod val="65000"/>
                    <a:lumOff val="35000"/>
                  </a:schemeClr>
                </a:solidFill>
              </a:rPr>
              <a:t>Today, it is often the customer that notifies the operator about an issue.       </a:t>
            </a:r>
            <a:br>
              <a:rPr lang="en-GB" dirty="0">
                <a:solidFill>
                  <a:schemeClr val="tx1">
                    <a:lumMod val="65000"/>
                    <a:lumOff val="35000"/>
                  </a:schemeClr>
                </a:solidFill>
              </a:rPr>
            </a:br>
            <a:r>
              <a:rPr lang="en-GB" dirty="0">
                <a:solidFill>
                  <a:schemeClr val="tx1">
                    <a:lumMod val="65000"/>
                    <a:lumOff val="35000"/>
                  </a:schemeClr>
                </a:solidFill>
              </a:rPr>
              <a:t>Then the cause detection and correction of an issue is done by expert engineers. </a:t>
            </a:r>
          </a:p>
          <a:p>
            <a:pPr>
              <a:spcAft>
                <a:spcPts val="1200"/>
              </a:spcAft>
            </a:pPr>
            <a:r>
              <a:rPr lang="en-GB" b="1" dirty="0">
                <a:solidFill>
                  <a:schemeClr val="tx1">
                    <a:lumMod val="65000"/>
                    <a:lumOff val="35000"/>
                  </a:schemeClr>
                </a:solidFill>
              </a:rPr>
              <a:t>The challenge of the network management industry today, is to automate the detection, identification and correction of the problem</a:t>
            </a:r>
            <a:r>
              <a:rPr lang="en-GB" dirty="0">
                <a:solidFill>
                  <a:schemeClr val="tx1">
                    <a:lumMod val="65000"/>
                    <a:lumOff val="35000"/>
                  </a:schemeClr>
                </a:solidFill>
              </a:rPr>
              <a:t>, which is the frame we are trying to achieved.</a:t>
            </a:r>
          </a:p>
          <a:p>
            <a:pPr>
              <a:spcAft>
                <a:spcPts val="1200"/>
              </a:spcAft>
            </a:pPr>
            <a:r>
              <a:rPr lang="en-GB" dirty="0">
                <a:solidFill>
                  <a:schemeClr val="tx1">
                    <a:lumMod val="65000"/>
                    <a:lumOff val="35000"/>
                  </a:schemeClr>
                </a:solidFill>
              </a:rPr>
              <a:t>The project will be </a:t>
            </a:r>
            <a:r>
              <a:rPr lang="en-GB" b="1" dirty="0">
                <a:solidFill>
                  <a:schemeClr val="tx1">
                    <a:lumMod val="65000"/>
                    <a:lumOff val="35000"/>
                  </a:schemeClr>
                </a:solidFill>
              </a:rPr>
              <a:t>deployed into production </a:t>
            </a:r>
            <a:r>
              <a:rPr lang="en-GB" dirty="0">
                <a:solidFill>
                  <a:schemeClr val="tx1">
                    <a:lumMod val="65000"/>
                    <a:lumOff val="35000"/>
                  </a:schemeClr>
                </a:solidFill>
              </a:rPr>
              <a:t>at the end.</a:t>
            </a:r>
          </a:p>
          <a:p>
            <a:pPr>
              <a:spcAft>
                <a:spcPts val="1200"/>
              </a:spcAft>
            </a:pPr>
            <a:endParaRPr lang="en-GB"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B28B98B9-62FF-5FED-12F3-8BF4F454EE1E}"/>
              </a:ext>
            </a:extLst>
          </p:cNvPr>
          <p:cNvSpPr>
            <a:spLocks noGrp="1"/>
          </p:cNvSpPr>
          <p:nvPr>
            <p:ph type="sldNum" sz="quarter" idx="12"/>
          </p:nvPr>
        </p:nvSpPr>
        <p:spPr/>
        <p:txBody>
          <a:bodyPr/>
          <a:lstStyle/>
          <a:p>
            <a:fld id="{E4F03CE1-D8FA-8C41-AA72-5C532CA68BC1}" type="slidenum">
              <a:rPr lang="en-CH" smtClean="0"/>
              <a:t>3</a:t>
            </a:fld>
            <a:endParaRPr lang="en-CH"/>
          </a:p>
        </p:txBody>
      </p:sp>
      <p:pic>
        <p:nvPicPr>
          <p:cNvPr id="12" name="Picture 11">
            <a:extLst>
              <a:ext uri="{FF2B5EF4-FFF2-40B4-BE49-F238E27FC236}">
                <a16:creationId xmlns:a16="http://schemas.microsoft.com/office/drawing/2014/main" id="{78286E75-F630-B0BD-C045-8756C9930B13}"/>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13" name="Straight Connector 12">
            <a:extLst>
              <a:ext uri="{FF2B5EF4-FFF2-40B4-BE49-F238E27FC236}">
                <a16:creationId xmlns:a16="http://schemas.microsoft.com/office/drawing/2014/main" id="{066065EF-FBAE-1B19-B565-6A55D7B6490E}"/>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F9851A4-EE55-B644-6BB8-5E4BD3127563}"/>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Tree>
    <p:extLst>
      <p:ext uri="{BB962C8B-B14F-4D97-AF65-F5344CB8AC3E}">
        <p14:creationId xmlns:p14="http://schemas.microsoft.com/office/powerpoint/2010/main" val="33858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23233C-A8F5-9F95-50F9-AD6B08818F26}"/>
              </a:ext>
            </a:extLst>
          </p:cNvPr>
          <p:cNvSpPr txBox="1"/>
          <p:nvPr/>
        </p:nvSpPr>
        <p:spPr>
          <a:xfrm>
            <a:off x="372533" y="357810"/>
            <a:ext cx="5723467"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Motivation</a:t>
            </a:r>
          </a:p>
        </p:txBody>
      </p:sp>
      <p:sp>
        <p:nvSpPr>
          <p:cNvPr id="8" name="TextBox 7">
            <a:extLst>
              <a:ext uri="{FF2B5EF4-FFF2-40B4-BE49-F238E27FC236}">
                <a16:creationId xmlns:a16="http://schemas.microsoft.com/office/drawing/2014/main" id="{02002DB6-BF1F-6F7F-0FCC-758DA3713828}"/>
              </a:ext>
            </a:extLst>
          </p:cNvPr>
          <p:cNvSpPr txBox="1"/>
          <p:nvPr/>
        </p:nvSpPr>
        <p:spPr>
          <a:xfrm>
            <a:off x="461433" y="1457531"/>
            <a:ext cx="2857502"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Network Analytics</a:t>
            </a:r>
          </a:p>
        </p:txBody>
      </p:sp>
      <p:sp>
        <p:nvSpPr>
          <p:cNvPr id="9" name="TextBox 8">
            <a:extLst>
              <a:ext uri="{FF2B5EF4-FFF2-40B4-BE49-F238E27FC236}">
                <a16:creationId xmlns:a16="http://schemas.microsoft.com/office/drawing/2014/main" id="{278AF6F2-8CA7-9924-74BD-0B6BF5B859AB}"/>
              </a:ext>
            </a:extLst>
          </p:cNvPr>
          <p:cNvSpPr txBox="1"/>
          <p:nvPr/>
        </p:nvSpPr>
        <p:spPr>
          <a:xfrm>
            <a:off x="461434" y="2195137"/>
            <a:ext cx="3077633" cy="3724096"/>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Nowadays Network Analytics requires to correlate metrics from various sources to make </a:t>
            </a:r>
            <a:r>
              <a:rPr lang="en-GB" b="1" dirty="0">
                <a:solidFill>
                  <a:schemeClr val="tx1">
                    <a:lumMod val="65000"/>
                    <a:lumOff val="35000"/>
                  </a:schemeClr>
                </a:solidFill>
              </a:rPr>
              <a:t>accurate detection/prediction</a:t>
            </a:r>
            <a:r>
              <a:rPr lang="en-GB" dirty="0">
                <a:solidFill>
                  <a:schemeClr val="tx1">
                    <a:lumMod val="65000"/>
                    <a:lumOff val="35000"/>
                  </a:schemeClr>
                </a:solidFill>
              </a:rPr>
              <a:t>. </a:t>
            </a:r>
          </a:p>
          <a:p>
            <a:pPr>
              <a:spcAft>
                <a:spcPts val="1200"/>
              </a:spcAft>
            </a:pPr>
            <a:r>
              <a:rPr lang="en-GB" dirty="0">
                <a:solidFill>
                  <a:schemeClr val="tx1">
                    <a:lumMod val="65000"/>
                    <a:lumOff val="35000"/>
                  </a:schemeClr>
                </a:solidFill>
              </a:rPr>
              <a:t>There are different sources and protocols to collect metrics. Here we focus on the </a:t>
            </a:r>
            <a:r>
              <a:rPr lang="en-GB" b="1" dirty="0">
                <a:solidFill>
                  <a:schemeClr val="tx1">
                    <a:lumMod val="65000"/>
                    <a:lumOff val="35000"/>
                  </a:schemeClr>
                </a:solidFill>
              </a:rPr>
              <a:t>YANG push protocol</a:t>
            </a:r>
            <a:r>
              <a:rPr lang="en-GB" dirty="0">
                <a:solidFill>
                  <a:schemeClr val="tx1">
                    <a:lumMod val="65000"/>
                    <a:lumOff val="35000"/>
                  </a:schemeClr>
                </a:solidFill>
              </a:rPr>
              <a:t>.</a:t>
            </a:r>
          </a:p>
          <a:p>
            <a:pPr>
              <a:spcAft>
                <a:spcPts val="1200"/>
              </a:spcAft>
            </a:pPr>
            <a:r>
              <a:rPr lang="en-GB" dirty="0">
                <a:solidFill>
                  <a:schemeClr val="tx1">
                    <a:lumMod val="65000"/>
                    <a:lumOff val="35000"/>
                  </a:schemeClr>
                </a:solidFill>
              </a:rPr>
              <a:t>The metrics are the foundation to network analytics. We must have </a:t>
            </a:r>
            <a:r>
              <a:rPr lang="en-GB" b="1" dirty="0">
                <a:solidFill>
                  <a:schemeClr val="tx1">
                    <a:lumMod val="65000"/>
                    <a:lumOff val="35000"/>
                  </a:schemeClr>
                </a:solidFill>
              </a:rPr>
              <a:t>reliable and meaningful data collection.</a:t>
            </a:r>
          </a:p>
        </p:txBody>
      </p:sp>
      <p:sp>
        <p:nvSpPr>
          <p:cNvPr id="35" name="TextBox 34">
            <a:extLst>
              <a:ext uri="{FF2B5EF4-FFF2-40B4-BE49-F238E27FC236}">
                <a16:creationId xmlns:a16="http://schemas.microsoft.com/office/drawing/2014/main" id="{08E93D18-C7F7-4210-FBB2-38FA4A175ABA}"/>
              </a:ext>
            </a:extLst>
          </p:cNvPr>
          <p:cNvSpPr txBox="1"/>
          <p:nvPr/>
        </p:nvSpPr>
        <p:spPr>
          <a:xfrm>
            <a:off x="8011967" y="3751127"/>
            <a:ext cx="3461136"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Data Mesh</a:t>
            </a:r>
          </a:p>
        </p:txBody>
      </p:sp>
      <p:sp>
        <p:nvSpPr>
          <p:cNvPr id="36" name="TextBox 35">
            <a:extLst>
              <a:ext uri="{FF2B5EF4-FFF2-40B4-BE49-F238E27FC236}">
                <a16:creationId xmlns:a16="http://schemas.microsoft.com/office/drawing/2014/main" id="{FDFD15DA-1900-7B48-7D29-120B76883B4A}"/>
              </a:ext>
            </a:extLst>
          </p:cNvPr>
          <p:cNvSpPr txBox="1"/>
          <p:nvPr/>
        </p:nvSpPr>
        <p:spPr>
          <a:xfrm>
            <a:off x="8011967" y="4488734"/>
            <a:ext cx="3341833" cy="2185214"/>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The principle of Data Mesh is to present the data as a product.  The quality of the data is guarantee by the team preparing the data.</a:t>
            </a:r>
          </a:p>
          <a:p>
            <a:pPr>
              <a:spcAft>
                <a:spcPts val="1200"/>
              </a:spcAft>
            </a:pPr>
            <a:r>
              <a:rPr lang="en-GB" dirty="0">
                <a:solidFill>
                  <a:schemeClr val="tx1">
                    <a:lumMod val="65000"/>
                    <a:lumOff val="35000"/>
                  </a:schemeClr>
                </a:solidFill>
              </a:rPr>
              <a:t>In our case, the collected data comes with the YANG model.</a:t>
            </a:r>
            <a:endParaRPr lang="en-CH"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B28B98B9-62FF-5FED-12F3-8BF4F454EE1E}"/>
              </a:ext>
            </a:extLst>
          </p:cNvPr>
          <p:cNvSpPr>
            <a:spLocks noGrp="1"/>
          </p:cNvSpPr>
          <p:nvPr>
            <p:ph type="sldNum" sz="quarter" idx="12"/>
          </p:nvPr>
        </p:nvSpPr>
        <p:spPr/>
        <p:txBody>
          <a:bodyPr/>
          <a:lstStyle/>
          <a:p>
            <a:fld id="{E4F03CE1-D8FA-8C41-AA72-5C532CA68BC1}" type="slidenum">
              <a:rPr lang="en-CH" smtClean="0"/>
              <a:t>4</a:t>
            </a:fld>
            <a:endParaRPr lang="en-CH" dirty="0"/>
          </a:p>
        </p:txBody>
      </p:sp>
      <p:pic>
        <p:nvPicPr>
          <p:cNvPr id="12" name="Picture 11">
            <a:extLst>
              <a:ext uri="{FF2B5EF4-FFF2-40B4-BE49-F238E27FC236}">
                <a16:creationId xmlns:a16="http://schemas.microsoft.com/office/drawing/2014/main" id="{78286E75-F630-B0BD-C045-8756C9930B13}"/>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13" name="Straight Connector 12">
            <a:extLst>
              <a:ext uri="{FF2B5EF4-FFF2-40B4-BE49-F238E27FC236}">
                <a16:creationId xmlns:a16="http://schemas.microsoft.com/office/drawing/2014/main" id="{066065EF-FBAE-1B19-B565-6A55D7B6490E}"/>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F9851A4-EE55-B644-6BB8-5E4BD3127563}"/>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6" name="Picture 15" descr="&#10;">
            <a:extLst>
              <a:ext uri="{FF2B5EF4-FFF2-40B4-BE49-F238E27FC236}">
                <a16:creationId xmlns:a16="http://schemas.microsoft.com/office/drawing/2014/main" id="{5C2818B7-2F37-F010-CE40-8A0AB89DA518}"/>
              </a:ext>
            </a:extLst>
          </p:cNvPr>
          <p:cNvPicPr>
            <a:picLocks noChangeAspect="1"/>
          </p:cNvPicPr>
          <p:nvPr/>
        </p:nvPicPr>
        <p:blipFill>
          <a:blip r:embed="rId4"/>
          <a:stretch>
            <a:fillRect/>
          </a:stretch>
        </p:blipFill>
        <p:spPr>
          <a:xfrm>
            <a:off x="3910116" y="1295869"/>
            <a:ext cx="3460940" cy="5023474"/>
          </a:xfrm>
          <a:prstGeom prst="rect">
            <a:avLst/>
          </a:prstGeom>
        </p:spPr>
      </p:pic>
      <p:sp>
        <p:nvSpPr>
          <p:cNvPr id="3" name="TextBox 2">
            <a:extLst>
              <a:ext uri="{FF2B5EF4-FFF2-40B4-BE49-F238E27FC236}">
                <a16:creationId xmlns:a16="http://schemas.microsoft.com/office/drawing/2014/main" id="{C30857E6-C99C-454C-0EA8-C49082AA3D25}"/>
              </a:ext>
            </a:extLst>
          </p:cNvPr>
          <p:cNvSpPr txBox="1"/>
          <p:nvPr/>
        </p:nvSpPr>
        <p:spPr>
          <a:xfrm>
            <a:off x="8008681" y="1457531"/>
            <a:ext cx="2858560"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Missing Semantics</a:t>
            </a:r>
          </a:p>
        </p:txBody>
      </p:sp>
      <p:sp>
        <p:nvSpPr>
          <p:cNvPr id="4" name="TextBox 3">
            <a:extLst>
              <a:ext uri="{FF2B5EF4-FFF2-40B4-BE49-F238E27FC236}">
                <a16:creationId xmlns:a16="http://schemas.microsoft.com/office/drawing/2014/main" id="{CC0FE7C4-5630-9D80-851B-AA9D86E05807}"/>
              </a:ext>
            </a:extLst>
          </p:cNvPr>
          <p:cNvSpPr txBox="1"/>
          <p:nvPr/>
        </p:nvSpPr>
        <p:spPr>
          <a:xfrm>
            <a:off x="8008682" y="2195137"/>
            <a:ext cx="3345118" cy="1354217"/>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In the TSDB, YANG model semantics might be lost. It is not clear how to interpret the data.</a:t>
            </a:r>
          </a:p>
          <a:p>
            <a:pPr>
              <a:spcAft>
                <a:spcPts val="1200"/>
              </a:spcAft>
            </a:pPr>
            <a:r>
              <a:rPr lang="en-GB" b="1" dirty="0">
                <a:solidFill>
                  <a:schemeClr val="tx1">
                    <a:lumMod val="65000"/>
                    <a:lumOff val="35000"/>
                  </a:schemeClr>
                </a:solidFill>
              </a:rPr>
              <a:t>An example</a:t>
            </a:r>
            <a:r>
              <a:rPr lang="en-GB" dirty="0">
                <a:solidFill>
                  <a:schemeClr val="tx1">
                    <a:lumMod val="65000"/>
                    <a:lumOff val="35000"/>
                  </a:schemeClr>
                </a:solidFill>
              </a:rPr>
              <a:t>: Temperature</a:t>
            </a:r>
          </a:p>
        </p:txBody>
      </p:sp>
    </p:spTree>
    <p:extLst>
      <p:ext uri="{BB962C8B-B14F-4D97-AF65-F5344CB8AC3E}">
        <p14:creationId xmlns:p14="http://schemas.microsoft.com/office/powerpoint/2010/main" val="4721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5" grpId="0" animBg="1"/>
      <p:bldP spid="36"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002DB6-BF1F-6F7F-0FCC-758DA3713828}"/>
              </a:ext>
            </a:extLst>
          </p:cNvPr>
          <p:cNvSpPr txBox="1"/>
          <p:nvPr/>
        </p:nvSpPr>
        <p:spPr>
          <a:xfrm>
            <a:off x="414588" y="3914727"/>
            <a:ext cx="2857502"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YANG push</a:t>
            </a:r>
            <a:r>
              <a:rPr lang="en-US" sz="2000" b="1" dirty="0">
                <a:solidFill>
                  <a:schemeClr val="accent2"/>
                </a:solidFill>
                <a:latin typeface="Times" pitchFamily="2" charset="0"/>
                <a:cs typeface="Arial" panose="020B0604020202020204" pitchFamily="34" charset="0"/>
              </a:rPr>
              <a:t> Receiver</a:t>
            </a:r>
            <a:endParaRPr lang="en-CH" sz="2000" b="1" dirty="0">
              <a:solidFill>
                <a:schemeClr val="accent2"/>
              </a:solidFill>
              <a:latin typeface="Times" pitchFamily="2" charset="0"/>
              <a:cs typeface="Arial" panose="020B0604020202020204" pitchFamily="34" charset="0"/>
            </a:endParaRPr>
          </a:p>
        </p:txBody>
      </p:sp>
      <p:sp>
        <p:nvSpPr>
          <p:cNvPr id="9" name="TextBox 8">
            <a:extLst>
              <a:ext uri="{FF2B5EF4-FFF2-40B4-BE49-F238E27FC236}">
                <a16:creationId xmlns:a16="http://schemas.microsoft.com/office/drawing/2014/main" id="{278AF6F2-8CA7-9924-74BD-0B6BF5B859AB}"/>
              </a:ext>
            </a:extLst>
          </p:cNvPr>
          <p:cNvSpPr txBox="1"/>
          <p:nvPr/>
        </p:nvSpPr>
        <p:spPr>
          <a:xfrm>
            <a:off x="372533" y="4426974"/>
            <a:ext cx="3077633" cy="1554272"/>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Apart from collecting YANG data, the receiver needs to be extended to register schema for YANG subscription.</a:t>
            </a:r>
          </a:p>
          <a:p>
            <a:pPr>
              <a:spcAft>
                <a:spcPts val="600"/>
              </a:spcAft>
            </a:pPr>
            <a:r>
              <a:rPr lang="en-GB" dirty="0">
                <a:solidFill>
                  <a:schemeClr val="tx1">
                    <a:lumMod val="65000"/>
                    <a:lumOff val="35000"/>
                  </a:schemeClr>
                </a:solidFill>
              </a:rPr>
              <a:t>This is the goal of </a:t>
            </a:r>
            <a:r>
              <a:rPr lang="en-GB" b="1" dirty="0" err="1">
                <a:solidFill>
                  <a:schemeClr val="tx1">
                    <a:lumMod val="65000"/>
                    <a:lumOff val="35000"/>
                  </a:schemeClr>
                </a:solidFill>
              </a:rPr>
              <a:t>libyangpush</a:t>
            </a:r>
            <a:r>
              <a:rPr lang="en-GB" dirty="0">
                <a:solidFill>
                  <a:schemeClr val="tx1">
                    <a:lumMod val="65000"/>
                    <a:lumOff val="35000"/>
                  </a:schemeClr>
                </a:solidFill>
              </a:rPr>
              <a:t>.</a:t>
            </a:r>
          </a:p>
        </p:txBody>
      </p:sp>
      <p:sp>
        <p:nvSpPr>
          <p:cNvPr id="39" name="TextBox 38">
            <a:extLst>
              <a:ext uri="{FF2B5EF4-FFF2-40B4-BE49-F238E27FC236}">
                <a16:creationId xmlns:a16="http://schemas.microsoft.com/office/drawing/2014/main" id="{FEC56189-4C04-28F1-568A-34D8B175EBA5}"/>
              </a:ext>
            </a:extLst>
          </p:cNvPr>
          <p:cNvSpPr txBox="1"/>
          <p:nvPr/>
        </p:nvSpPr>
        <p:spPr>
          <a:xfrm>
            <a:off x="414588" y="1110803"/>
            <a:ext cx="2857502"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US" sz="2000" b="1" dirty="0">
                <a:solidFill>
                  <a:schemeClr val="accent2"/>
                </a:solidFill>
                <a:latin typeface="Times" pitchFamily="2" charset="0"/>
                <a:cs typeface="Arial" panose="020B0604020202020204" pitchFamily="34" charset="0"/>
              </a:rPr>
              <a:t>YANG Schema Registry</a:t>
            </a:r>
            <a:endParaRPr lang="en-CH" sz="2000" b="1" dirty="0">
              <a:solidFill>
                <a:schemeClr val="accent2"/>
              </a:solidFill>
              <a:latin typeface="Times" pitchFamily="2" charset="0"/>
              <a:cs typeface="Arial" panose="020B0604020202020204" pitchFamily="34" charset="0"/>
            </a:endParaRPr>
          </a:p>
        </p:txBody>
      </p:sp>
      <p:sp>
        <p:nvSpPr>
          <p:cNvPr id="10" name="Slide Number Placeholder 9">
            <a:extLst>
              <a:ext uri="{FF2B5EF4-FFF2-40B4-BE49-F238E27FC236}">
                <a16:creationId xmlns:a16="http://schemas.microsoft.com/office/drawing/2014/main" id="{A1160C89-4B3B-A4D5-5C5C-257EB9D7094C}"/>
              </a:ext>
            </a:extLst>
          </p:cNvPr>
          <p:cNvSpPr>
            <a:spLocks noGrp="1"/>
          </p:cNvSpPr>
          <p:nvPr>
            <p:ph type="sldNum" sz="quarter" idx="12"/>
          </p:nvPr>
        </p:nvSpPr>
        <p:spPr/>
        <p:txBody>
          <a:bodyPr/>
          <a:lstStyle/>
          <a:p>
            <a:fld id="{E4F03CE1-D8FA-8C41-AA72-5C532CA68BC1}" type="slidenum">
              <a:rPr lang="en-CH" smtClean="0"/>
              <a:t>5</a:t>
            </a:fld>
            <a:endParaRPr lang="en-CH"/>
          </a:p>
        </p:txBody>
      </p:sp>
      <p:cxnSp>
        <p:nvCxnSpPr>
          <p:cNvPr id="13" name="Straight Connector 12">
            <a:extLst>
              <a:ext uri="{FF2B5EF4-FFF2-40B4-BE49-F238E27FC236}">
                <a16:creationId xmlns:a16="http://schemas.microsoft.com/office/drawing/2014/main" id="{8ABDDCDF-CAFC-D464-ABEB-C1EC607E43CD}"/>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D5CFF2CC-F0A3-DC12-5945-C4A9F18C3A5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6" name="Picture 15" descr="A diagram of data flow&#10;&#10;Description automatically generated">
            <a:extLst>
              <a:ext uri="{FF2B5EF4-FFF2-40B4-BE49-F238E27FC236}">
                <a16:creationId xmlns:a16="http://schemas.microsoft.com/office/drawing/2014/main" id="{CBA75EB2-E4B7-565E-9C07-E8AA90E902A5}"/>
              </a:ext>
            </a:extLst>
          </p:cNvPr>
          <p:cNvPicPr>
            <a:picLocks noChangeAspect="1"/>
          </p:cNvPicPr>
          <p:nvPr/>
        </p:nvPicPr>
        <p:blipFill>
          <a:blip r:embed="rId3"/>
          <a:stretch>
            <a:fillRect/>
          </a:stretch>
        </p:blipFill>
        <p:spPr>
          <a:xfrm>
            <a:off x="3558981" y="1390844"/>
            <a:ext cx="8304412" cy="4936189"/>
          </a:xfrm>
          <a:prstGeom prst="rect">
            <a:avLst/>
          </a:prstGeom>
        </p:spPr>
      </p:pic>
      <p:pic>
        <p:nvPicPr>
          <p:cNvPr id="12" name="Picture 11">
            <a:extLst>
              <a:ext uri="{FF2B5EF4-FFF2-40B4-BE49-F238E27FC236}">
                <a16:creationId xmlns:a16="http://schemas.microsoft.com/office/drawing/2014/main" id="{5248B2B4-234D-5414-A81C-747C943994D2}"/>
              </a:ext>
            </a:extLst>
          </p:cNvPr>
          <p:cNvPicPr>
            <a:picLocks noChangeAspect="1"/>
          </p:cNvPicPr>
          <p:nvPr/>
        </p:nvPicPr>
        <p:blipFill>
          <a:blip r:embed="rId4">
            <a:alphaModFix amt="43000"/>
          </a:blip>
          <a:stretch>
            <a:fillRect/>
          </a:stretch>
        </p:blipFill>
        <p:spPr>
          <a:xfrm>
            <a:off x="10934423" y="767246"/>
            <a:ext cx="977900" cy="1308100"/>
          </a:xfrm>
          <a:prstGeom prst="rect">
            <a:avLst/>
          </a:prstGeom>
        </p:spPr>
      </p:pic>
      <p:sp>
        <p:nvSpPr>
          <p:cNvPr id="40" name="TextBox 39">
            <a:extLst>
              <a:ext uri="{FF2B5EF4-FFF2-40B4-BE49-F238E27FC236}">
                <a16:creationId xmlns:a16="http://schemas.microsoft.com/office/drawing/2014/main" id="{52D8472A-EB3A-9E74-AA0A-8BF2F4E4C3EA}"/>
              </a:ext>
            </a:extLst>
          </p:cNvPr>
          <p:cNvSpPr txBox="1"/>
          <p:nvPr/>
        </p:nvSpPr>
        <p:spPr>
          <a:xfrm>
            <a:off x="372534" y="1576685"/>
            <a:ext cx="3119265" cy="2108269"/>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A solution to keep the semantics is to have a schema registry. Each message in Kafka contains a schema id pointing to the original YANG model.</a:t>
            </a:r>
          </a:p>
          <a:p>
            <a:pPr>
              <a:spcAft>
                <a:spcPts val="600"/>
              </a:spcAft>
            </a:pPr>
            <a:r>
              <a:rPr lang="en-GB" dirty="0">
                <a:solidFill>
                  <a:schemeClr val="tx1">
                    <a:lumMod val="65000"/>
                    <a:lumOff val="35000"/>
                  </a:schemeClr>
                </a:solidFill>
              </a:rPr>
              <a:t>Schema will be used during serialization and </a:t>
            </a:r>
            <a:r>
              <a:rPr lang="en-GB" dirty="0" err="1">
                <a:solidFill>
                  <a:schemeClr val="tx1">
                    <a:lumMod val="65000"/>
                    <a:lumOff val="35000"/>
                  </a:schemeClr>
                </a:solidFill>
              </a:rPr>
              <a:t>deseralization</a:t>
            </a:r>
            <a:r>
              <a:rPr lang="en-GB" dirty="0">
                <a:solidFill>
                  <a:schemeClr val="tx1">
                    <a:lumMod val="65000"/>
                    <a:lumOff val="35000"/>
                  </a:schemeClr>
                </a:solidFill>
              </a:rPr>
              <a:t>.</a:t>
            </a:r>
          </a:p>
        </p:txBody>
      </p:sp>
      <p:sp>
        <p:nvSpPr>
          <p:cNvPr id="2" name="TextBox 1">
            <a:extLst>
              <a:ext uri="{FF2B5EF4-FFF2-40B4-BE49-F238E27FC236}">
                <a16:creationId xmlns:a16="http://schemas.microsoft.com/office/drawing/2014/main" id="{03B61E22-791C-11ED-2E5B-C868D4B0B447}"/>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a:t>
            </a:r>
            <a:r>
              <a:rPr lang="zh-CN" altLang="en-US" sz="2800" b="1" dirty="0">
                <a:solidFill>
                  <a:schemeClr val="accent1">
                    <a:lumMod val="50000"/>
                  </a:schemeClr>
                </a:solidFill>
                <a:latin typeface="Arial" panose="020B0604020202020204" pitchFamily="34" charset="0"/>
                <a:cs typeface="Arial" panose="020B0604020202020204" pitchFamily="34" charset="0"/>
              </a:rPr>
              <a:t> </a:t>
            </a:r>
            <a:r>
              <a:rPr lang="en-US" altLang="zh-CN" sz="2800" b="1" dirty="0">
                <a:solidFill>
                  <a:schemeClr val="accent1">
                    <a:lumMod val="50000"/>
                  </a:schemeClr>
                </a:solidFill>
                <a:latin typeface="Arial" panose="020B0604020202020204" pitchFamily="34" charset="0"/>
                <a:cs typeface="Arial" panose="020B0604020202020204" pitchFamily="34" charset="0"/>
              </a:rPr>
              <a:t>Overview</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0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dissolv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0" name="TextBox 9">
            <a:extLst>
              <a:ext uri="{FF2B5EF4-FFF2-40B4-BE49-F238E27FC236}">
                <a16:creationId xmlns:a16="http://schemas.microsoft.com/office/drawing/2014/main" id="{C11C12DD-B34B-AD53-1912-9E0CD3946BFE}"/>
              </a:ext>
            </a:extLst>
          </p:cNvPr>
          <p:cNvSpPr txBox="1"/>
          <p:nvPr/>
        </p:nvSpPr>
        <p:spPr>
          <a:xfrm>
            <a:off x="8106724" y="1421296"/>
            <a:ext cx="3077633" cy="5463034"/>
          </a:xfrm>
          <a:prstGeom prst="rect">
            <a:avLst/>
          </a:prstGeom>
          <a:noFill/>
        </p:spPr>
        <p:txBody>
          <a:bodyPr wrap="square" rtlCol="0">
            <a:spAutoFit/>
          </a:bodyPr>
          <a:lstStyle/>
          <a:p>
            <a:pPr>
              <a:spcAft>
                <a:spcPts val="600"/>
              </a:spcAft>
            </a:pPr>
            <a:r>
              <a:rPr lang="en-GB" b="1" dirty="0" err="1">
                <a:solidFill>
                  <a:schemeClr val="tx1">
                    <a:lumMod val="65000"/>
                    <a:lumOff val="35000"/>
                  </a:schemeClr>
                </a:solidFill>
              </a:rPr>
              <a:t>pmacct</a:t>
            </a:r>
            <a:r>
              <a:rPr lang="en-GB" dirty="0">
                <a:solidFill>
                  <a:schemeClr val="tx1">
                    <a:lumMod val="65000"/>
                    <a:lumOff val="35000"/>
                  </a:schemeClr>
                </a:solidFill>
              </a:rPr>
              <a:t>: A multi-purpose Network Monitoring tool(</a:t>
            </a:r>
            <a:r>
              <a:rPr lang="en-GB" dirty="0">
                <a:solidFill>
                  <a:schemeClr val="tx1">
                    <a:lumMod val="65000"/>
                    <a:lumOff val="35000"/>
                  </a:schemeClr>
                </a:solidFill>
                <a:hlinkClick r:id="rId3"/>
              </a:rPr>
              <a:t>https://github.com/pmacct/pmacct</a:t>
            </a:r>
            <a:r>
              <a:rPr lang="en-GB" dirty="0">
                <a:solidFill>
                  <a:schemeClr val="tx1">
                    <a:lumMod val="65000"/>
                    <a:lumOff val="35000"/>
                  </a:schemeClr>
                </a:solidFill>
              </a:rPr>
              <a:t>)</a:t>
            </a:r>
          </a:p>
          <a:p>
            <a:pPr>
              <a:spcAft>
                <a:spcPts val="600"/>
              </a:spcAft>
            </a:pPr>
            <a:r>
              <a:rPr lang="en-GB" b="1" dirty="0">
                <a:solidFill>
                  <a:schemeClr val="tx1">
                    <a:lumMod val="65000"/>
                    <a:lumOff val="35000"/>
                  </a:schemeClr>
                </a:solidFill>
              </a:rPr>
              <a:t>Schema registry</a:t>
            </a:r>
            <a:r>
              <a:rPr lang="en-GB" dirty="0">
                <a:solidFill>
                  <a:schemeClr val="tx1">
                    <a:lumMod val="65000"/>
                    <a:lumOff val="35000"/>
                  </a:schemeClr>
                </a:solidFill>
              </a:rPr>
              <a:t>: Confluent pluggable schema registry has been extended to natively support YANG.</a:t>
            </a:r>
          </a:p>
          <a:p>
            <a:pPr>
              <a:spcAft>
                <a:spcPts val="600"/>
              </a:spcAft>
            </a:pPr>
            <a:r>
              <a:rPr lang="en-GB" b="1" dirty="0">
                <a:solidFill>
                  <a:schemeClr val="tx1">
                    <a:lumMod val="65000"/>
                    <a:lumOff val="35000"/>
                  </a:schemeClr>
                </a:solidFill>
              </a:rPr>
              <a:t>YANG push</a:t>
            </a:r>
            <a:r>
              <a:rPr lang="en-GB" dirty="0">
                <a:solidFill>
                  <a:schemeClr val="tx1">
                    <a:lumMod val="65000"/>
                    <a:lumOff val="35000"/>
                  </a:schemeClr>
                </a:solidFill>
              </a:rPr>
              <a:t>: </a:t>
            </a:r>
          </a:p>
          <a:p>
            <a:pPr>
              <a:spcAft>
                <a:spcPts val="600"/>
              </a:spcAft>
            </a:pPr>
            <a:r>
              <a:rPr lang="en-GB" b="1" dirty="0">
                <a:solidFill>
                  <a:schemeClr val="tx1">
                    <a:lumMod val="65000"/>
                    <a:lumOff val="35000"/>
                  </a:schemeClr>
                </a:solidFill>
              </a:rPr>
              <a:t>1. </a:t>
            </a:r>
            <a:r>
              <a:rPr lang="en-GB" dirty="0">
                <a:solidFill>
                  <a:schemeClr val="tx1">
                    <a:lumMod val="65000"/>
                    <a:lumOff val="35000"/>
                  </a:schemeClr>
                </a:solidFill>
              </a:rPr>
              <a:t>Subscription to YANG Notifications for Datastore Updates - RFC 8641</a:t>
            </a:r>
            <a:br>
              <a:rPr lang="en-GB" dirty="0">
                <a:solidFill>
                  <a:schemeClr val="tx1">
                    <a:lumMod val="65000"/>
                    <a:lumOff val="35000"/>
                  </a:schemeClr>
                </a:solidFill>
              </a:rPr>
            </a:br>
            <a:r>
              <a:rPr lang="en-GB" b="1" dirty="0">
                <a:solidFill>
                  <a:schemeClr val="tx1">
                    <a:lumMod val="65000"/>
                    <a:lumOff val="35000"/>
                  </a:schemeClr>
                </a:solidFill>
              </a:rPr>
              <a:t>2. </a:t>
            </a:r>
            <a:r>
              <a:rPr lang="en-GB" dirty="0">
                <a:hlinkClick r:id="rId4"/>
              </a:rPr>
              <a:t>draft-ietf-netconf-udp-notif-11</a:t>
            </a:r>
            <a:br>
              <a:rPr lang="en-GB" dirty="0"/>
            </a:br>
            <a:r>
              <a:rPr lang="en-GB" dirty="0">
                <a:solidFill>
                  <a:schemeClr val="tx1">
                    <a:lumMod val="65000"/>
                    <a:lumOff val="35000"/>
                  </a:schemeClr>
                </a:solidFill>
              </a:rPr>
              <a:t>It is partially being supported in the device</a:t>
            </a:r>
          </a:p>
          <a:p>
            <a:pPr>
              <a:spcAft>
                <a:spcPts val="600"/>
              </a:spcAft>
            </a:pPr>
            <a:endParaRPr lang="en-GB" dirty="0">
              <a:solidFill>
                <a:schemeClr val="tx1">
                  <a:lumMod val="65000"/>
                  <a:lumOff val="35000"/>
                </a:schemeClr>
              </a:solidFill>
            </a:endParaRPr>
          </a:p>
          <a:p>
            <a:pPr>
              <a:spcAft>
                <a:spcPts val="600"/>
              </a:spcAft>
            </a:pPr>
            <a:endParaRPr lang="en-GB" dirty="0">
              <a:solidFill>
                <a:schemeClr val="tx1">
                  <a:lumMod val="65000"/>
                  <a:lumOff val="35000"/>
                </a:schemeClr>
              </a:solidFill>
            </a:endParaRPr>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5">
            <a:alphaModFix amt="43000"/>
          </a:blip>
          <a:stretch>
            <a:fillRect/>
          </a:stretch>
        </p:blipFill>
        <p:spPr>
          <a:xfrm>
            <a:off x="10934423" y="767246"/>
            <a:ext cx="977900" cy="1308100"/>
          </a:xfrm>
          <a:prstGeom prst="rect">
            <a:avLst/>
          </a:prstGeom>
        </p:spPr>
      </p:pic>
      <p:sp>
        <p:nvSpPr>
          <p:cNvPr id="8" name="TextBox 7">
            <a:extLst>
              <a:ext uri="{FF2B5EF4-FFF2-40B4-BE49-F238E27FC236}">
                <a16:creationId xmlns:a16="http://schemas.microsoft.com/office/drawing/2014/main" id="{398898A3-11CA-706A-63DF-51EC6903E1BB}"/>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Overview and Current State </a:t>
            </a:r>
          </a:p>
        </p:txBody>
      </p:sp>
      <p:pic>
        <p:nvPicPr>
          <p:cNvPr id="12" name="Picture 11" descr="A diagram of a network diagram&#10;&#10;Description automatically generated">
            <a:extLst>
              <a:ext uri="{FF2B5EF4-FFF2-40B4-BE49-F238E27FC236}">
                <a16:creationId xmlns:a16="http://schemas.microsoft.com/office/drawing/2014/main" id="{302E2D8F-7F00-BFF4-A71E-58A31D20D492}"/>
              </a:ext>
            </a:extLst>
          </p:cNvPr>
          <p:cNvPicPr>
            <a:picLocks noChangeAspect="1"/>
          </p:cNvPicPr>
          <p:nvPr/>
        </p:nvPicPr>
        <p:blipFill>
          <a:blip r:embed="rId6"/>
          <a:stretch>
            <a:fillRect/>
          </a:stretch>
        </p:blipFill>
        <p:spPr>
          <a:xfrm>
            <a:off x="279676" y="1478448"/>
            <a:ext cx="7759865" cy="4556250"/>
          </a:xfrm>
          <a:prstGeom prst="rect">
            <a:avLst/>
          </a:prstGeom>
        </p:spPr>
      </p:pic>
    </p:spTree>
    <p:extLst>
      <p:ext uri="{BB962C8B-B14F-4D97-AF65-F5344CB8AC3E}">
        <p14:creationId xmlns:p14="http://schemas.microsoft.com/office/powerpoint/2010/main" val="67463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3967455"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Motivation</a:t>
            </a:r>
          </a:p>
          <a:p>
            <a:pPr marL="342900" indent="-342900">
              <a:buFont typeface="Arial" panose="020B0604020202020204" pitchFamily="34" charset="0"/>
              <a:buChar char="•"/>
            </a:pPr>
            <a:r>
              <a:rPr lang="en-CH" sz="2400" dirty="0">
                <a:solidFill>
                  <a:schemeClr val="tx1">
                    <a:lumMod val="65000"/>
                    <a:lumOff val="35000"/>
                  </a:schemeClr>
                </a:solidFill>
              </a:rPr>
              <a:t>Overview</a:t>
            </a:r>
          </a:p>
        </p:txBody>
      </p:sp>
      <p:sp>
        <p:nvSpPr>
          <p:cNvPr id="20" name="TextBox 19">
            <a:extLst>
              <a:ext uri="{FF2B5EF4-FFF2-40B4-BE49-F238E27FC236}">
                <a16:creationId xmlns:a16="http://schemas.microsoft.com/office/drawing/2014/main" id="{9C8A915F-6280-83D8-F113-0E84BCA36424}"/>
              </a:ext>
            </a:extLst>
          </p:cNvPr>
          <p:cNvSpPr txBox="1"/>
          <p:nvPr/>
        </p:nvSpPr>
        <p:spPr>
          <a:xfrm>
            <a:off x="4666093" y="2270335"/>
            <a:ext cx="3046671"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II.  Problems</a:t>
            </a:r>
          </a:p>
        </p:txBody>
      </p:sp>
      <p:sp>
        <p:nvSpPr>
          <p:cNvPr id="21" name="TextBox 20">
            <a:extLst>
              <a:ext uri="{FF2B5EF4-FFF2-40B4-BE49-F238E27FC236}">
                <a16:creationId xmlns:a16="http://schemas.microsoft.com/office/drawing/2014/main" id="{A0C9D96F-FAF9-4DC6-C5FA-4992E530B01B}"/>
              </a:ext>
            </a:extLst>
          </p:cNvPr>
          <p:cNvSpPr txBox="1"/>
          <p:nvPr/>
        </p:nvSpPr>
        <p:spPr>
          <a:xfrm>
            <a:off x="4649766" y="3075673"/>
            <a:ext cx="3464711" cy="1200329"/>
          </a:xfrm>
          <a:prstGeom prst="rect">
            <a:avLst/>
          </a:prstGeom>
          <a:noFill/>
        </p:spPr>
        <p:txBody>
          <a:bodyPr wrap="square" rtlCol="0">
            <a:spAutoFit/>
          </a:bodyPr>
          <a:lstStyle/>
          <a:p>
            <a:pPr marL="342900" indent="-342900">
              <a:buFont typeface="Arial" panose="020B0604020202020204" pitchFamily="34" charset="0"/>
              <a:buChar char="•"/>
            </a:pPr>
            <a:r>
              <a:rPr lang="en-CH" sz="2400" b="1"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b="1" dirty="0">
                <a:solidFill>
                  <a:schemeClr val="tx1">
                    <a:lumMod val="65000"/>
                    <a:lumOff val="35000"/>
                  </a:schemeClr>
                </a:solidFill>
              </a:rPr>
              <a:t>Chosen solution</a:t>
            </a:r>
            <a:endParaRPr lang="en-US" sz="2400" b="1" dirty="0">
              <a:solidFill>
                <a:schemeClr val="tx1">
                  <a:lumMod val="65000"/>
                  <a:lumOff val="35000"/>
                </a:schemeClr>
              </a:solidFill>
            </a:endParaRP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tx1">
                    <a:lumMod val="65000"/>
                    <a:lumOff val="35000"/>
                  </a:schemeClr>
                </a:solidFill>
              </a:rPr>
              <a:t>Augmenting the </a:t>
            </a:r>
            <a:r>
              <a:rPr lang="en-GB" sz="2400" i="1" dirty="0" err="1">
                <a:solidFill>
                  <a:schemeClr val="tx1">
                    <a:lumMod val="65000"/>
                    <a:lumOff val="35000"/>
                  </a:schemeClr>
                </a:solidFill>
              </a:rPr>
              <a:t>ietf</a:t>
            </a:r>
            <a:r>
              <a:rPr lang="en-GB" sz="2400" i="1" dirty="0">
                <a:solidFill>
                  <a:schemeClr val="tx1">
                    <a:lumMod val="65000"/>
                    <a:lumOff val="35000"/>
                  </a:schemeClr>
                </a:solidFill>
              </a:rPr>
              <a:t>-yang-library</a:t>
            </a:r>
            <a:endParaRPr lang="en-CH" sz="2400"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7</a:t>
            </a:fld>
            <a:endParaRPr lang="en-CH"/>
          </a:p>
        </p:txBody>
      </p:sp>
      <p:sp>
        <p:nvSpPr>
          <p:cNvPr id="3" name="TextBox 2">
            <a:extLst>
              <a:ext uri="{FF2B5EF4-FFF2-40B4-BE49-F238E27FC236}">
                <a16:creationId xmlns:a16="http://schemas.microsoft.com/office/drawing/2014/main" id="{FC2EA935-83BE-3952-7F12-37506D067B07}"/>
              </a:ext>
            </a:extLst>
          </p:cNvPr>
          <p:cNvSpPr txBox="1"/>
          <p:nvPr/>
        </p:nvSpPr>
        <p:spPr>
          <a:xfrm>
            <a:off x="986365" y="2270334"/>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Tree>
    <p:extLst>
      <p:ext uri="{BB962C8B-B14F-4D97-AF65-F5344CB8AC3E}">
        <p14:creationId xmlns:p14="http://schemas.microsoft.com/office/powerpoint/2010/main" val="338524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D3D9-C985-4853-B157-5F4D76AB83ED}"/>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I</a:t>
            </a:r>
            <a:r>
              <a:rPr lang="en-CH" sz="2800" b="1" dirty="0">
                <a:solidFill>
                  <a:schemeClr val="accent1">
                    <a:lumMod val="50000"/>
                  </a:schemeClr>
                </a:solidFill>
                <a:latin typeface="Arial" panose="020B0604020202020204" pitchFamily="34" charset="0"/>
                <a:cs typeface="Arial" panose="020B0604020202020204" pitchFamily="34" charset="0"/>
              </a:rPr>
              <a:t>. PROBLEMS</a:t>
            </a:r>
          </a:p>
        </p:txBody>
      </p:sp>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Slide Number Placeholder 1">
            <a:extLst>
              <a:ext uri="{FF2B5EF4-FFF2-40B4-BE49-F238E27FC236}">
                <a16:creationId xmlns:a16="http://schemas.microsoft.com/office/drawing/2014/main" id="{1658D174-63E0-4A88-8DD3-63064B814BF2}"/>
              </a:ext>
            </a:extLst>
          </p:cNvPr>
          <p:cNvSpPr>
            <a:spLocks noGrp="1"/>
          </p:cNvSpPr>
          <p:nvPr>
            <p:ph type="sldNum" sz="quarter" idx="12"/>
          </p:nvPr>
        </p:nvSpPr>
        <p:spPr>
          <a:xfrm>
            <a:off x="8610600" y="6356350"/>
            <a:ext cx="2743200" cy="365125"/>
          </a:xfrm>
        </p:spPr>
        <p:txBody>
          <a:bodyPr/>
          <a:lstStyle/>
          <a:p>
            <a:fld id="{E4F03CE1-D8FA-8C41-AA72-5C532CA68BC1}" type="slidenum">
              <a:rPr lang="en-CH" smtClean="0"/>
              <a:t>8</a:t>
            </a:fld>
            <a:endParaRPr lang="en-CH"/>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pic>
        <p:nvPicPr>
          <p:cNvPr id="11" name="Picture 10" descr="A diagram of a network diagram&#10;&#10;Description automatically generated">
            <a:extLst>
              <a:ext uri="{FF2B5EF4-FFF2-40B4-BE49-F238E27FC236}">
                <a16:creationId xmlns:a16="http://schemas.microsoft.com/office/drawing/2014/main" id="{5F21D5AC-76BF-73B7-AFC3-1B90BFD2FA1C}"/>
              </a:ext>
            </a:extLst>
          </p:cNvPr>
          <p:cNvPicPr>
            <a:picLocks noChangeAspect="1"/>
          </p:cNvPicPr>
          <p:nvPr/>
        </p:nvPicPr>
        <p:blipFill>
          <a:blip r:embed="rId4"/>
          <a:stretch>
            <a:fillRect/>
          </a:stretch>
        </p:blipFill>
        <p:spPr>
          <a:xfrm>
            <a:off x="279676" y="1549888"/>
            <a:ext cx="7759865" cy="4556250"/>
          </a:xfrm>
          <a:prstGeom prst="rect">
            <a:avLst/>
          </a:prstGeom>
        </p:spPr>
      </p:pic>
      <p:sp>
        <p:nvSpPr>
          <p:cNvPr id="12" name="TextBox 11">
            <a:extLst>
              <a:ext uri="{FF2B5EF4-FFF2-40B4-BE49-F238E27FC236}">
                <a16:creationId xmlns:a16="http://schemas.microsoft.com/office/drawing/2014/main" id="{38016EAB-E000-D57D-868B-CB1D3EF99D59}"/>
              </a:ext>
            </a:extLst>
          </p:cNvPr>
          <p:cNvSpPr txBox="1"/>
          <p:nvPr/>
        </p:nvSpPr>
        <p:spPr>
          <a:xfrm>
            <a:off x="8177687" y="1750532"/>
            <a:ext cx="3609026" cy="4231928"/>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Problem 1:</a:t>
            </a:r>
          </a:p>
          <a:p>
            <a:pPr>
              <a:spcAft>
                <a:spcPts val="600"/>
              </a:spcAft>
            </a:pPr>
            <a:r>
              <a:rPr lang="en-GB" dirty="0">
                <a:solidFill>
                  <a:schemeClr val="tx1">
                    <a:lumMod val="65000"/>
                    <a:lumOff val="35000"/>
                  </a:schemeClr>
                </a:solidFill>
              </a:rPr>
              <a:t>How to store YANG model in schema registry?</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Problem 2:</a:t>
            </a:r>
          </a:p>
          <a:p>
            <a:pPr>
              <a:spcAft>
                <a:spcPts val="600"/>
              </a:spcAft>
            </a:pPr>
            <a:r>
              <a:rPr lang="en-GB" dirty="0">
                <a:solidFill>
                  <a:schemeClr val="tx1">
                    <a:lumMod val="65000"/>
                    <a:lumOff val="35000"/>
                  </a:schemeClr>
                </a:solidFill>
              </a:rPr>
              <a:t>How to know the subscribed model? (On the basis that the YANG push subscription is providing telemetry data)</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Problem 3: </a:t>
            </a:r>
          </a:p>
          <a:p>
            <a:pPr>
              <a:spcAft>
                <a:spcPts val="600"/>
              </a:spcAft>
            </a:pPr>
            <a:r>
              <a:rPr lang="en-GB" dirty="0">
                <a:solidFill>
                  <a:schemeClr val="tx1">
                    <a:lumMod val="65000"/>
                    <a:lumOff val="35000"/>
                  </a:schemeClr>
                </a:solidFill>
              </a:rPr>
              <a:t>How to obtain the YANG model and its dependencies?</a:t>
            </a:r>
          </a:p>
        </p:txBody>
      </p:sp>
    </p:spTree>
    <p:extLst>
      <p:ext uri="{BB962C8B-B14F-4D97-AF65-F5344CB8AC3E}">
        <p14:creationId xmlns:p14="http://schemas.microsoft.com/office/powerpoint/2010/main" val="249201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D3D9-C985-4853-B157-5F4D76AB83ED}"/>
              </a:ext>
            </a:extLst>
          </p:cNvPr>
          <p:cNvSpPr txBox="1"/>
          <p:nvPr/>
        </p:nvSpPr>
        <p:spPr>
          <a:xfrm>
            <a:off x="372533" y="357810"/>
            <a:ext cx="8703734" cy="1384995"/>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I</a:t>
            </a:r>
            <a:r>
              <a:rPr lang="en-CH" sz="2800" b="1" dirty="0">
                <a:solidFill>
                  <a:schemeClr val="accent1">
                    <a:lumMod val="50000"/>
                  </a:schemeClr>
                </a:solidFill>
                <a:latin typeface="Arial" panose="020B0604020202020204" pitchFamily="34" charset="0"/>
                <a:cs typeface="Arial" panose="020B0604020202020204" pitchFamily="34" charset="0"/>
              </a:rPr>
              <a:t>. PROBLEM 1: </a:t>
            </a:r>
            <a:r>
              <a:rPr lang="en-GB" sz="2800" b="1" dirty="0">
                <a:solidFill>
                  <a:schemeClr val="accent1">
                    <a:lumMod val="50000"/>
                  </a:schemeClr>
                </a:solidFill>
                <a:latin typeface="Arial" panose="020B0604020202020204" pitchFamily="34" charset="0"/>
                <a:cs typeface="Arial" panose="020B0604020202020204" pitchFamily="34" charset="0"/>
              </a:rPr>
              <a:t>How to store YANG model in schema registry?</a:t>
            </a:r>
          </a:p>
          <a:p>
            <a:endParaRPr lang="en-CH" sz="2800" b="1" dirty="0">
              <a:solidFill>
                <a:schemeClr val="accent1">
                  <a:lumMod val="50000"/>
                </a:scheme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Slide Number Placeholder 1">
            <a:extLst>
              <a:ext uri="{FF2B5EF4-FFF2-40B4-BE49-F238E27FC236}">
                <a16:creationId xmlns:a16="http://schemas.microsoft.com/office/drawing/2014/main" id="{1658D174-63E0-4A88-8DD3-63064B814BF2}"/>
              </a:ext>
            </a:extLst>
          </p:cNvPr>
          <p:cNvSpPr>
            <a:spLocks noGrp="1"/>
          </p:cNvSpPr>
          <p:nvPr>
            <p:ph type="sldNum" sz="quarter" idx="12"/>
          </p:nvPr>
        </p:nvSpPr>
        <p:spPr>
          <a:xfrm>
            <a:off x="8610600" y="6356350"/>
            <a:ext cx="2743200" cy="365125"/>
          </a:xfrm>
        </p:spPr>
        <p:txBody>
          <a:bodyPr/>
          <a:lstStyle/>
          <a:p>
            <a:fld id="{E4F03CE1-D8FA-8C41-AA72-5C532CA68BC1}" type="slidenum">
              <a:rPr lang="en-CH" smtClean="0"/>
              <a:t>9</a:t>
            </a:fld>
            <a:endParaRPr lang="en-CH"/>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grpSp>
        <p:nvGrpSpPr>
          <p:cNvPr id="10" name="Group 9">
            <a:extLst>
              <a:ext uri="{FF2B5EF4-FFF2-40B4-BE49-F238E27FC236}">
                <a16:creationId xmlns:a16="http://schemas.microsoft.com/office/drawing/2014/main" id="{C51F428F-4478-742D-15D9-8FD555FFDD12}"/>
              </a:ext>
            </a:extLst>
          </p:cNvPr>
          <p:cNvGrpSpPr/>
          <p:nvPr/>
        </p:nvGrpSpPr>
        <p:grpSpPr>
          <a:xfrm>
            <a:off x="114301" y="1549888"/>
            <a:ext cx="7925240" cy="4556250"/>
            <a:chOff x="114301" y="1478448"/>
            <a:chExt cx="7925240" cy="4556250"/>
          </a:xfrm>
        </p:grpSpPr>
        <p:pic>
          <p:nvPicPr>
            <p:cNvPr id="11" name="Picture 10" descr="A diagram of a network diagram&#10;&#10;Description automatically generated">
              <a:extLst>
                <a:ext uri="{FF2B5EF4-FFF2-40B4-BE49-F238E27FC236}">
                  <a16:creationId xmlns:a16="http://schemas.microsoft.com/office/drawing/2014/main" id="{5F21D5AC-76BF-73B7-AFC3-1B90BFD2FA1C}"/>
                </a:ext>
              </a:extLst>
            </p:cNvPr>
            <p:cNvPicPr>
              <a:picLocks noChangeAspect="1"/>
            </p:cNvPicPr>
            <p:nvPr/>
          </p:nvPicPr>
          <p:blipFill>
            <a:blip r:embed="rId4"/>
            <a:stretch>
              <a:fillRect/>
            </a:stretch>
          </p:blipFill>
          <p:spPr>
            <a:xfrm>
              <a:off x="279676" y="1478448"/>
              <a:ext cx="7759865" cy="4556250"/>
            </a:xfrm>
            <a:prstGeom prst="rect">
              <a:avLst/>
            </a:prstGeom>
          </p:spPr>
        </p:pic>
        <p:sp>
          <p:nvSpPr>
            <p:cNvPr id="7" name="Rectangle 6">
              <a:extLst>
                <a:ext uri="{FF2B5EF4-FFF2-40B4-BE49-F238E27FC236}">
                  <a16:creationId xmlns:a16="http://schemas.microsoft.com/office/drawing/2014/main" id="{C9061EB4-2884-9230-CCA9-9A7254A6E770}"/>
                </a:ext>
              </a:extLst>
            </p:cNvPr>
            <p:cNvSpPr/>
            <p:nvPr/>
          </p:nvSpPr>
          <p:spPr>
            <a:xfrm>
              <a:off x="114301" y="1478448"/>
              <a:ext cx="2071687" cy="2336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9" name="TextBox 8">
            <a:extLst>
              <a:ext uri="{FF2B5EF4-FFF2-40B4-BE49-F238E27FC236}">
                <a16:creationId xmlns:a16="http://schemas.microsoft.com/office/drawing/2014/main" id="{137692B0-30D0-7117-9BA8-A25EDA8C82CE}"/>
              </a:ext>
            </a:extLst>
          </p:cNvPr>
          <p:cNvSpPr txBox="1"/>
          <p:nvPr/>
        </p:nvSpPr>
        <p:spPr>
          <a:xfrm>
            <a:off x="8204916" y="2341417"/>
            <a:ext cx="3609026" cy="2970044"/>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Simulate YANG data structure: </a:t>
            </a:r>
          </a:p>
          <a:p>
            <a:pPr>
              <a:spcAft>
                <a:spcPts val="600"/>
              </a:spcAft>
            </a:pPr>
            <a:r>
              <a:rPr lang="en-GB" dirty="0">
                <a:solidFill>
                  <a:schemeClr val="tx1">
                    <a:lumMod val="65000"/>
                    <a:lumOff val="35000"/>
                  </a:schemeClr>
                </a:solidFill>
              </a:rPr>
              <a:t>Schema Content &lt;-&gt; YANG model code</a:t>
            </a:r>
          </a:p>
          <a:p>
            <a:pPr>
              <a:spcAft>
                <a:spcPts val="600"/>
              </a:spcAft>
            </a:pPr>
            <a:r>
              <a:rPr lang="en-GB" dirty="0">
                <a:solidFill>
                  <a:schemeClr val="tx1">
                    <a:lumMod val="65000"/>
                    <a:lumOff val="35000"/>
                  </a:schemeClr>
                </a:solidFill>
              </a:rPr>
              <a:t>Schema Reference &lt;-&gt; YANG model dependency</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Functionality of schema registry:</a:t>
            </a:r>
          </a:p>
          <a:p>
            <a:pPr>
              <a:spcAft>
                <a:spcPts val="600"/>
              </a:spcAft>
            </a:pPr>
            <a:r>
              <a:rPr lang="en-GB" dirty="0">
                <a:solidFill>
                  <a:schemeClr val="tx1">
                    <a:lumMod val="65000"/>
                    <a:lumOff val="35000"/>
                  </a:schemeClr>
                </a:solidFill>
              </a:rPr>
              <a:t>Validate YANG model and its dependencies relationship</a:t>
            </a:r>
          </a:p>
        </p:txBody>
      </p:sp>
    </p:spTree>
    <p:extLst>
      <p:ext uri="{BB962C8B-B14F-4D97-AF65-F5344CB8AC3E}">
        <p14:creationId xmlns:p14="http://schemas.microsoft.com/office/powerpoint/2010/main" val="3440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contentBits="0" removed="0"/>
</clbl:labelList>
</file>

<file path=docProps/app.xml><?xml version="1.0" encoding="utf-8"?>
<Properties xmlns="http://schemas.openxmlformats.org/officeDocument/2006/extended-properties" xmlns:vt="http://schemas.openxmlformats.org/officeDocument/2006/docPropsVTypes">
  <TotalTime>0</TotalTime>
  <Words>2148</Words>
  <Application>Microsoft Office PowerPoint</Application>
  <PresentationFormat>Widescreen</PresentationFormat>
  <Paragraphs>296</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Zhuoyao Lin MSCT 2021</dc:creator>
  <cp:lastModifiedBy>Graf Thomas, INI-NET-VNC-HCS</cp:lastModifiedBy>
  <cp:revision>12</cp:revision>
  <dcterms:created xsi:type="dcterms:W3CDTF">2023-10-20T13:43:14Z</dcterms:created>
  <dcterms:modified xsi:type="dcterms:W3CDTF">2023-10-27T12:52:59Z</dcterms:modified>
</cp:coreProperties>
</file>