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1041" r:id="rId2"/>
    <p:sldId id="2145706286" r:id="rId3"/>
    <p:sldId id="26415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ABAB"/>
    <a:srgbClr val="272B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ADFA76-C0E3-43D8-AB70-1B70DE48F9F8}" v="1" dt="2024-09-06T13:54:14.3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53" autoAdjust="0"/>
    <p:restoredTop sz="91695" autoAdjust="0"/>
  </p:normalViewPr>
  <p:slideViewPr>
    <p:cSldViewPr snapToGrid="0">
      <p:cViewPr varScale="1">
        <p:scale>
          <a:sx n="103" d="100"/>
          <a:sy n="103" d="100"/>
        </p:scale>
        <p:origin x="792" y="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f Thomas, INI-NET-VNC-HCS" userId="487bc3e3-9ce7-4cdd-b7b4-8899ea88d289" providerId="ADAL" clId="{BCADFA76-C0E3-43D8-AB70-1B70DE48F9F8}"/>
    <pc:docChg chg="undo custSel addSld modSld">
      <pc:chgData name="Graf Thomas, INI-NET-VNC-HCS" userId="487bc3e3-9ce7-4cdd-b7b4-8899ea88d289" providerId="ADAL" clId="{BCADFA76-C0E3-43D8-AB70-1B70DE48F9F8}" dt="2024-09-06T14:02:34.092" v="298" actId="20577"/>
      <pc:docMkLst>
        <pc:docMk/>
      </pc:docMkLst>
      <pc:sldChg chg="modSp mod">
        <pc:chgData name="Graf Thomas, INI-NET-VNC-HCS" userId="487bc3e3-9ce7-4cdd-b7b4-8899ea88d289" providerId="ADAL" clId="{BCADFA76-C0E3-43D8-AB70-1B70DE48F9F8}" dt="2024-09-06T13:53:29.519" v="21" actId="20577"/>
        <pc:sldMkLst>
          <pc:docMk/>
          <pc:sldMk cId="3578665336" sldId="1041"/>
        </pc:sldMkLst>
        <pc:spChg chg="mod">
          <ac:chgData name="Graf Thomas, INI-NET-VNC-HCS" userId="487bc3e3-9ce7-4cdd-b7b4-8899ea88d289" providerId="ADAL" clId="{BCADFA76-C0E3-43D8-AB70-1B70DE48F9F8}" dt="2024-09-06T13:53:13.690" v="5" actId="20577"/>
          <ac:spMkLst>
            <pc:docMk/>
            <pc:sldMk cId="3578665336" sldId="1041"/>
            <ac:spMk id="5" creationId="{C26208B2-0D10-4C23-B2DE-372A62E98644}"/>
          </ac:spMkLst>
        </pc:spChg>
        <pc:spChg chg="mod">
          <ac:chgData name="Graf Thomas, INI-NET-VNC-HCS" userId="487bc3e3-9ce7-4cdd-b7b4-8899ea88d289" providerId="ADAL" clId="{BCADFA76-C0E3-43D8-AB70-1B70DE48F9F8}" dt="2024-09-06T13:53:29.519" v="21" actId="20577"/>
          <ac:spMkLst>
            <pc:docMk/>
            <pc:sldMk cId="3578665336" sldId="1041"/>
            <ac:spMk id="6" creationId="{6CAA0765-1318-4A03-8F91-D3ECC43D8FA7}"/>
          </ac:spMkLst>
        </pc:spChg>
      </pc:sldChg>
      <pc:sldChg chg="modSp mod">
        <pc:chgData name="Graf Thomas, INI-NET-VNC-HCS" userId="487bc3e3-9ce7-4cdd-b7b4-8899ea88d289" providerId="ADAL" clId="{BCADFA76-C0E3-43D8-AB70-1B70DE48F9F8}" dt="2024-09-06T14:02:34.092" v="298" actId="20577"/>
        <pc:sldMkLst>
          <pc:docMk/>
          <pc:sldMk cId="2578889968" sldId="26415"/>
        </pc:sldMkLst>
        <pc:spChg chg="mod">
          <ac:chgData name="Graf Thomas, INI-NET-VNC-HCS" userId="487bc3e3-9ce7-4cdd-b7b4-8899ea88d289" providerId="ADAL" clId="{BCADFA76-C0E3-43D8-AB70-1B70DE48F9F8}" dt="2024-09-06T14:02:34.092" v="298" actId="20577"/>
          <ac:spMkLst>
            <pc:docMk/>
            <pc:sldMk cId="2578889968" sldId="26415"/>
            <ac:spMk id="3" creationId="{29C0DFD4-432D-4B0C-93DF-790441DCF5B9}"/>
          </ac:spMkLst>
        </pc:spChg>
        <pc:spChg chg="mod">
          <ac:chgData name="Graf Thomas, INI-NET-VNC-HCS" userId="487bc3e3-9ce7-4cdd-b7b4-8899ea88d289" providerId="ADAL" clId="{BCADFA76-C0E3-43D8-AB70-1B70DE48F9F8}" dt="2024-09-06T13:53:45.610" v="37" actId="20577"/>
          <ac:spMkLst>
            <pc:docMk/>
            <pc:sldMk cId="2578889968" sldId="26415"/>
            <ac:spMk id="7" creationId="{BF6DCC5D-2508-4A9B-B734-C8C5147F93FB}"/>
          </ac:spMkLst>
        </pc:spChg>
      </pc:sldChg>
      <pc:sldChg chg="modSp add mod">
        <pc:chgData name="Graf Thomas, INI-NET-VNC-HCS" userId="487bc3e3-9ce7-4cdd-b7b4-8899ea88d289" providerId="ADAL" clId="{BCADFA76-C0E3-43D8-AB70-1B70DE48F9F8}" dt="2024-09-06T13:56:43.119" v="39"/>
        <pc:sldMkLst>
          <pc:docMk/>
          <pc:sldMk cId="1338224484" sldId="2145706286"/>
        </pc:sldMkLst>
        <pc:spChg chg="mod">
          <ac:chgData name="Graf Thomas, INI-NET-VNC-HCS" userId="487bc3e3-9ce7-4cdd-b7b4-8899ea88d289" providerId="ADAL" clId="{BCADFA76-C0E3-43D8-AB70-1B70DE48F9F8}" dt="2024-09-06T13:56:43.119" v="39"/>
          <ac:spMkLst>
            <pc:docMk/>
            <pc:sldMk cId="1338224484" sldId="2145706286"/>
            <ac:spMk id="18" creationId="{6D06F6E4-BEAD-4B35-858F-91C350B4A2F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705E9-673F-4AC4-B29E-A7B26F3B8523}" type="datetimeFigureOut">
              <a:rPr lang="de-CH" smtClean="0"/>
              <a:t>06.09.2024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C52A0-2F3F-497F-8536-39D60282E9C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673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4512-1D3B-4B73-B042-476E6184E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68D7F-8149-41A1-BACA-3AE93B5EB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1F274-2081-4043-A760-EBE78731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06.09.2024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4A492-DE76-49D9-B2D6-119D939A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59CCC-4F98-451F-BD3B-E72AFDCA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582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D866-2D41-48BC-9DC3-7FEE77BA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77519-4E02-40D8-8B6A-3A512977D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31AF6-5DD6-4C3B-B500-F46F75D5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06.09.2024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992F3-29F5-4955-B2D5-391EC52D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107A-54F3-441F-911A-3CD57FDE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49AB2-2AB2-43A7-8656-1622691F7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361E9-F971-441C-8CE6-36B504422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F5765-AAA1-4EBA-9889-B58751F1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06.09.2024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60DF-246C-4E18-B36B-09227336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95E4A-A865-4DAD-8AEC-EE7D584D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5912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BDF6-FBD2-40AF-9486-BB4A908B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614F-9AF2-40AF-A811-367A6AFA5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87B81-7873-4625-90C6-65B7D39F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06.09.2024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62558-7E3E-4F68-94CA-8F448DCC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61FB-1357-46F5-903C-1994E98B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93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FD0C7-725B-4BFF-9522-83239C8F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E1048-3DC5-4B9C-899F-DED6314AE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5DBFD-FBBF-4914-87A2-F3A61F56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06.09.2024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571A4-73D2-444B-9013-7EFE083B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CFB92-7142-4854-ACC6-4129F01E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037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6279-2318-4AD6-A5F8-75FAC2F4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0583D-F808-46BC-A112-FEA6430F4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9A202-30E0-43D7-8764-65A6F84FD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91E6B-307F-487A-ACE7-95C6B653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06.09.2024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1F60B-CB79-4100-B5DF-1E9EA55C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3C06A-1F3A-41DA-8ED0-F1B05343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73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37BF-12E0-4609-8885-BA3B6120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6F202-5F12-4652-B24C-DE18E1A33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F7499-BB9D-474C-80E4-FBDD9AF94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8ABCD-03D9-487D-A401-5C46542B9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0E7B8-775C-4651-8505-06EEF69C7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55546-7C7E-4AE1-B224-70E058A0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06.09.2024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7DA8F-0A89-45FF-A3CC-8973287C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A632D-9625-4B76-A006-24C009E1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005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A4D9-592C-47DB-A38B-6773D38A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8F040-BDDF-4877-8526-169F2DA1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06.09.2024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0B3BB-C496-4AF5-8EB6-7559F47A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E77DB-3A65-40BB-95CE-131D701F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934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6202C-9526-41D5-A80B-2DF28967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06.09.2024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DB588-08C7-4A6C-AB92-AA66E93D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035E7-88C8-4D96-B785-776340A7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811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2E0B-BAAE-488E-8A9B-5E2F9728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2BD-ADB1-4F08-B9D6-E993F811F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29BCF-9547-4664-BC89-023CF460C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46FE1-476B-4893-8CD9-264AC97F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06.09.2024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5B88A-2D78-46C2-BBA5-A7E4B6C7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BCD13-0D0A-4531-9C78-280B1923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895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2F91-0DE7-463A-B320-CFD88985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FAE06-08B0-40A8-8F3E-C20E2667A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DC7CF-A958-437D-97CD-D3E81DB92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2DCF7-E5CF-40ED-9C23-5F54FB7C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06.09.2024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598A1-F516-4BF3-A1DB-EFB3FD80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CE8FE-0171-448F-8772-43B1E412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026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DFDE9-18F4-48C4-A401-3E984B39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7C9F2-47EC-46EF-9DAA-721B9E5EF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2DCEB-FFB0-4E16-B62A-C5FBA3476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B238C-2335-4007-98C9-471C02CC43B6}" type="datetimeFigureOut">
              <a:rPr lang="de-CH" smtClean="0"/>
              <a:t>06.09.2024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C72CA-B967-43BF-81A8-8AE258386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67793-ADCE-4178-B0C6-9992EC74B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595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C26208B2-0D10-4C23-B2DE-372A62E98644}"/>
              </a:ext>
            </a:extLst>
          </p:cNvPr>
          <p:cNvSpPr txBox="1">
            <a:spLocks/>
          </p:cNvSpPr>
          <p:nvPr/>
        </p:nvSpPr>
        <p:spPr>
          <a:xfrm>
            <a:off x="606830" y="1365772"/>
            <a:ext cx="11395314" cy="3239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b="1" dirty="0"/>
              <a:t>Semantic Metadata </a:t>
            </a:r>
            <a:r>
              <a:rPr lang="en-US" sz="3400" b="1" dirty="0">
                <a:solidFill>
                  <a:srgbClr val="FF0000"/>
                </a:solidFill>
              </a:rPr>
              <a:t>Annotation</a:t>
            </a:r>
            <a:r>
              <a:rPr lang="en-US" sz="3400" b="1" dirty="0"/>
              <a:t> for Network </a:t>
            </a:r>
            <a:r>
              <a:rPr lang="en-US" sz="3400" b="1" dirty="0">
                <a:solidFill>
                  <a:srgbClr val="FF0000"/>
                </a:solidFill>
              </a:rPr>
              <a:t>Anomaly</a:t>
            </a:r>
            <a:r>
              <a:rPr lang="en-US" sz="3400" b="1" dirty="0"/>
              <a:t> Detection</a:t>
            </a:r>
            <a:br>
              <a:rPr lang="en-US" sz="3600" b="1" dirty="0"/>
            </a:br>
            <a:r>
              <a:rPr lang="en-US" sz="2800" dirty="0"/>
              <a:t>draft-netana-nmop-network-anomaly-semantics-03</a:t>
            </a:r>
          </a:p>
          <a:p>
            <a:endParaRPr lang="en-US" sz="2800" dirty="0"/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Helps to annotate operational data, refine outlier detection, supports</a:t>
            </a:r>
            <a:br>
              <a:rPr lang="en-US" sz="28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supervised and semi-supervised machine learning development,</a:t>
            </a:r>
          </a:p>
          <a:p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enables data exchange among network operators, vendors and academia,</a:t>
            </a:r>
            <a:br>
              <a:rPr lang="en-US" sz="2800" dirty="0">
                <a:solidFill>
                  <a:schemeClr val="bg2">
                    <a:lumMod val="75000"/>
                  </a:schemeClr>
                </a:solidFill>
              </a:rPr>
            </a:b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         and make anomalies for humans apprehensible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23057C-339A-4254-8994-8EB77B8B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2200" smtClean="0"/>
              <a:t>1</a:t>
            </a:fld>
            <a:endParaRPr lang="de-CH" sz="2200" dirty="0"/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6CAA0765-1318-4A03-8F91-D3ECC43D8FA7}"/>
              </a:ext>
            </a:extLst>
          </p:cNvPr>
          <p:cNvSpPr txBox="1">
            <a:spLocks/>
          </p:cNvSpPr>
          <p:nvPr/>
        </p:nvSpPr>
        <p:spPr>
          <a:xfrm>
            <a:off x="838200" y="5145579"/>
            <a:ext cx="11163943" cy="121605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  <a:defRPr sz="1782"/>
            </a:pPr>
            <a:r>
              <a:rPr lang="de-CH" sz="4000" dirty="0">
                <a:latin typeface="+mj-lt"/>
              </a:rPr>
              <a:t>thomas.graf@swisscom.com</a:t>
            </a:r>
            <a:br>
              <a:rPr lang="de-CH" sz="4000" dirty="0">
                <a:latin typeface="+mj-lt"/>
              </a:rPr>
            </a:br>
            <a:r>
              <a:rPr lang="de-CH" sz="4000" dirty="0">
                <a:latin typeface="+mj-lt"/>
              </a:rPr>
              <a:t>wanting.du@swisscom.com</a:t>
            </a:r>
          </a:p>
          <a:p>
            <a:pPr marL="0" indent="0" algn="r">
              <a:spcBef>
                <a:spcPts val="300"/>
              </a:spcBef>
              <a:buNone/>
              <a:defRPr sz="1782"/>
            </a:pPr>
            <a:r>
              <a:rPr lang="de-CH" sz="4000" dirty="0">
                <a:latin typeface="+mj-lt"/>
              </a:rPr>
              <a:t>alex.huang-feng@insa-lyon.fr</a:t>
            </a:r>
          </a:p>
          <a:p>
            <a:pPr marL="0" indent="0" algn="r">
              <a:spcBef>
                <a:spcPts val="300"/>
              </a:spcBef>
              <a:buNone/>
              <a:defRPr sz="1782"/>
            </a:pPr>
            <a:r>
              <a:rPr lang="de-CH" sz="4000" dirty="0">
                <a:latin typeface="+mj-lt"/>
              </a:rPr>
              <a:t>vincenzo.riccobene@huawei-partners.com</a:t>
            </a:r>
          </a:p>
          <a:p>
            <a:pPr marL="0" indent="0" algn="r">
              <a:spcBef>
                <a:spcPts val="300"/>
              </a:spcBef>
              <a:buNone/>
              <a:defRPr sz="1782"/>
            </a:pPr>
            <a:r>
              <a:rPr lang="de-CH" sz="4000" dirty="0">
                <a:latin typeface="+mj-lt"/>
              </a:rPr>
              <a:t>antonio.roberto@huawei.com</a:t>
            </a:r>
          </a:p>
          <a:p>
            <a:pPr marL="0" indent="0" algn="r">
              <a:spcBef>
                <a:spcPts val="300"/>
              </a:spcBef>
              <a:buNone/>
            </a:pPr>
            <a:endParaRPr lang="de-CH" sz="38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06. </a:t>
            </a:r>
            <a:r>
              <a:rPr lang="de-CH" sz="3800" dirty="0">
                <a:latin typeface="+mj-lt"/>
                <a:ea typeface="+mj-ea"/>
                <a:cs typeface="+mj-cs"/>
              </a:rPr>
              <a:t>September 2024</a:t>
            </a:r>
            <a:endParaRPr lang="de-CH" sz="3800" dirty="0">
              <a:latin typeface="+mj-lt"/>
            </a:endParaRPr>
          </a:p>
          <a:p>
            <a:pPr algn="r"/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357866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512B43D3-8F19-488A-8D0D-979DD7EC8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2</a:t>
            </a:fld>
            <a:endParaRPr lang="de-CH" sz="14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BB61075-2877-B162-7D8F-97EC17B8D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Semantic Metadata Annotation for Network Anomaly Detection</a:t>
            </a:r>
            <a:br>
              <a:rPr lang="en-US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draft-</a:t>
            </a:r>
            <a:r>
              <a:rPr lang="en-US" sz="2700" dirty="0" err="1">
                <a:solidFill>
                  <a:schemeClr val="bg2">
                    <a:lumMod val="75000"/>
                  </a:schemeClr>
                </a:solidFill>
              </a:rPr>
              <a:t>netana</a:t>
            </a: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-</a:t>
            </a:r>
            <a:r>
              <a:rPr lang="en-US" sz="2700" dirty="0" err="1">
                <a:solidFill>
                  <a:schemeClr val="bg2">
                    <a:lumMod val="75000"/>
                  </a:schemeClr>
                </a:solidFill>
              </a:rPr>
              <a:t>nmop</a:t>
            </a: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-network-anomaly-semantics</a:t>
            </a:r>
            <a:endParaRPr lang="en-US" sz="2700" dirty="0">
              <a:solidFill>
                <a:srgbClr val="FF0000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06F6E4-BEAD-4B35-858F-91C350B4A2F6}"/>
              </a:ext>
            </a:extLst>
          </p:cNvPr>
          <p:cNvSpPr txBox="1"/>
          <p:nvPr/>
        </p:nvSpPr>
        <p:spPr>
          <a:xfrm>
            <a:off x="838198" y="2199959"/>
            <a:ext cx="4373880" cy="45692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module: 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-symptom-semantic-metadata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+--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symptom* [event-id]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+--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id?                        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yang:uuid</a:t>
            </a:r>
            <a:endParaRPr lang="en-US" sz="85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+--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event-id                   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yang:uuid</a:t>
            </a:r>
            <a:endParaRPr lang="en-US" sz="85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+--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description?               string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+--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start-time?                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yang:date-and-time</a:t>
            </a:r>
            <a:endParaRPr lang="en-US" sz="85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+--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end-time?                  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yang:date-and-time</a:t>
            </a:r>
            <a:endParaRPr lang="en-US" sz="85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+--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confidence-score?          score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+--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concern-score?             score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+--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tags* [key]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|  +--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key      string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|  +--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value?   string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+--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(pattern)?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|  +--:(drop)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|  |  +--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drop?                empty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|  +--:(spike)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|  |  +--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spike?               empty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|  +--:(mean-shift)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|  |  +--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mean-shift?          empty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|  +--:(seasonality-shift)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|  |  +--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seasonality-shift?   empty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|  +--:(trend)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|  |  +--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trend?               empty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|  +--:(other)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|     +--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other?               string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+--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annotator* [name]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+--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(annotator-type)?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|  +--:(human)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|  |  +--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human?       empty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|  +--:(algorithm)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|     +--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algorithm?   empty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+--</a:t>
            </a:r>
            <a:r>
              <a:rPr lang="en-US" sz="85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en-US" sz="85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name               string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734860EF-130F-4634-8547-DE5751008C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3410" y="2382612"/>
            <a:ext cx="5229402" cy="4432253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rgbClr val="FF0000"/>
                </a:solidFill>
              </a:rPr>
              <a:t>Symptom ID and description </a:t>
            </a:r>
            <a:r>
              <a:rPr lang="en-US" sz="2000" dirty="0"/>
              <a:t>uniquely identifies the detected symptom with its start and end time, how confident the system identified the anomaly and how concerned an operator should be.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>
                <a:solidFill>
                  <a:srgbClr val="FF0000"/>
                </a:solidFill>
              </a:rPr>
              <a:t>Tags </a:t>
            </a:r>
            <a:r>
              <a:rPr lang="en-US" sz="2000" dirty="0"/>
              <a:t>describe the semantic metadata of the symptom).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Pattern </a:t>
            </a:r>
            <a:r>
              <a:rPr lang="en-US" sz="2000" dirty="0"/>
              <a:t>describes the identified pattern of the anomaly. 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Annotator Name, Type, </a:t>
            </a:r>
            <a:r>
              <a:rPr lang="en-US" sz="2000" dirty="0"/>
              <a:t>describes wherever the anomaly was detected by a human or algorithm and uniquely identifies the entity who/which detected.</a:t>
            </a:r>
          </a:p>
          <a:p>
            <a:endParaRPr lang="en-US" sz="20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4F223BC-A3EC-49EC-9303-5EF3964548DD}"/>
              </a:ext>
            </a:extLst>
          </p:cNvPr>
          <p:cNvSpPr/>
          <p:nvPr/>
        </p:nvSpPr>
        <p:spPr>
          <a:xfrm>
            <a:off x="806550" y="2507093"/>
            <a:ext cx="4182687" cy="964841"/>
          </a:xfrm>
          <a:prstGeom prst="rect">
            <a:avLst/>
          </a:prstGeom>
          <a:solidFill>
            <a:schemeClr val="accent6">
              <a:alpha val="1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E96E406-FF4A-4814-9BCE-66D420325A70}"/>
              </a:ext>
            </a:extLst>
          </p:cNvPr>
          <p:cNvCxnSpPr>
            <a:cxnSpLocks/>
          </p:cNvCxnSpPr>
          <p:nvPr/>
        </p:nvCxnSpPr>
        <p:spPr>
          <a:xfrm flipV="1">
            <a:off x="4989235" y="2593825"/>
            <a:ext cx="1245680" cy="150366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DF76968-148D-48A3-85C7-C035A3377771}"/>
              </a:ext>
            </a:extLst>
          </p:cNvPr>
          <p:cNvSpPr/>
          <p:nvPr/>
        </p:nvSpPr>
        <p:spPr>
          <a:xfrm>
            <a:off x="806548" y="3471935"/>
            <a:ext cx="4182687" cy="455649"/>
          </a:xfrm>
          <a:prstGeom prst="rect">
            <a:avLst/>
          </a:prstGeom>
          <a:solidFill>
            <a:schemeClr val="accent4">
              <a:alpha val="10000"/>
            </a:schemeClr>
          </a:solidFill>
          <a:ln w="254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88DF5D71-99F5-420F-BB04-8682B3D5E10D}"/>
              </a:ext>
            </a:extLst>
          </p:cNvPr>
          <p:cNvCxnSpPr>
            <a:cxnSpLocks/>
          </p:cNvCxnSpPr>
          <p:nvPr/>
        </p:nvCxnSpPr>
        <p:spPr>
          <a:xfrm>
            <a:off x="5030740" y="3686475"/>
            <a:ext cx="1162670" cy="392542"/>
          </a:xfrm>
          <a:prstGeom prst="line">
            <a:avLst/>
          </a:prstGeom>
          <a:ln w="254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09EC2BAD-49B4-4E79-84D5-60ED49428D0D}"/>
              </a:ext>
            </a:extLst>
          </p:cNvPr>
          <p:cNvSpPr/>
          <p:nvPr/>
        </p:nvSpPr>
        <p:spPr>
          <a:xfrm>
            <a:off x="806547" y="3927585"/>
            <a:ext cx="4182687" cy="1756218"/>
          </a:xfrm>
          <a:prstGeom prst="rect">
            <a:avLst/>
          </a:prstGeom>
          <a:solidFill>
            <a:schemeClr val="accent2">
              <a:alpha val="10000"/>
            </a:schemeClr>
          </a:solidFill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0177438-6B40-4820-86B5-F00996C9E2A7}"/>
              </a:ext>
            </a:extLst>
          </p:cNvPr>
          <p:cNvSpPr/>
          <p:nvPr/>
        </p:nvSpPr>
        <p:spPr>
          <a:xfrm>
            <a:off x="814800" y="5679209"/>
            <a:ext cx="4182687" cy="1007441"/>
          </a:xfrm>
          <a:prstGeom prst="rect">
            <a:avLst/>
          </a:prstGeom>
          <a:solidFill>
            <a:schemeClr val="accent1">
              <a:alpha val="10000"/>
            </a:schemeClr>
          </a:solidFill>
          <a:ln w="254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28E5F41-4899-4B93-9D4E-817EDB21435F}"/>
              </a:ext>
            </a:extLst>
          </p:cNvPr>
          <p:cNvCxnSpPr>
            <a:cxnSpLocks/>
            <a:stCxn id="31" idx="3"/>
          </p:cNvCxnSpPr>
          <p:nvPr/>
        </p:nvCxnSpPr>
        <p:spPr>
          <a:xfrm flipV="1">
            <a:off x="4997487" y="5446643"/>
            <a:ext cx="1195923" cy="736287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BA352CC-FAF8-418D-9042-904B161FDE84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4989234" y="4805694"/>
            <a:ext cx="1204176" cy="0"/>
          </a:xfrm>
          <a:prstGeom prst="line">
            <a:avLst/>
          </a:prstGeom>
          <a:ln w="254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oogle Shape;221;p8">
            <a:extLst>
              <a:ext uri="{FF2B5EF4-FFF2-40B4-BE49-F238E27FC236}">
                <a16:creationId xmlns:a16="http://schemas.microsoft.com/office/drawing/2014/main" id="{C06320DA-0631-416D-8F25-4A1182C54770}"/>
              </a:ext>
            </a:extLst>
          </p:cNvPr>
          <p:cNvSpPr txBox="1"/>
          <p:nvPr/>
        </p:nvSpPr>
        <p:spPr>
          <a:xfrm>
            <a:off x="127822" y="1541463"/>
            <a:ext cx="11906864" cy="46163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4" tIns="91425" rIns="9144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ea typeface="Calibri"/>
                <a:cs typeface="Calibri"/>
                <a:sym typeface="Calibri"/>
              </a:rPr>
              <a:t>Goal: Enable the exchange of labelled dataset for network anomaly detection between operators, vendors and academia</a:t>
            </a:r>
            <a:endParaRPr b="1" dirty="0">
              <a:solidFill>
                <a:schemeClr val="dk1"/>
              </a:solidFill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8224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Semantic Metadata Annotation</a:t>
            </a:r>
            <a:br>
              <a:rPr lang="en-GB" sz="3600" dirty="0"/>
            </a:br>
            <a:r>
              <a:rPr lang="en-GB" sz="2700" dirty="0">
                <a:solidFill>
                  <a:schemeClr val="bg2">
                    <a:lumMod val="75000"/>
                  </a:schemeClr>
                </a:solidFill>
              </a:rPr>
              <a:t>Status, Summary and </a:t>
            </a: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84420"/>
            <a:ext cx="8560325" cy="429254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b="1" dirty="0"/>
              <a:t>Status</a:t>
            </a:r>
          </a:p>
          <a:p>
            <a:pPr>
              <a:spcBef>
                <a:spcPts val="300"/>
              </a:spcBef>
            </a:pPr>
            <a:r>
              <a:rPr lang="en-US" sz="1700" dirty="0"/>
              <a:t>Addressed comment from Reshad Rahman. </a:t>
            </a:r>
          </a:p>
          <a:p>
            <a:pPr marL="0" indent="0">
              <a:buNone/>
            </a:pPr>
            <a:r>
              <a:rPr lang="en-US" sz="1700" b="1" dirty="0"/>
              <a:t>Summary</a:t>
            </a:r>
          </a:p>
          <a:p>
            <a:pPr>
              <a:spcBef>
                <a:spcPts val="300"/>
              </a:spcBef>
            </a:pPr>
            <a:r>
              <a:rPr lang="en-US" sz="1700" dirty="0"/>
              <a:t>Symptom is now a list instead of a container.</a:t>
            </a:r>
          </a:p>
          <a:p>
            <a:pPr>
              <a:spcBef>
                <a:spcPts val="300"/>
              </a:spcBef>
            </a:pPr>
            <a:r>
              <a:rPr lang="en-US" sz="1700" dirty="0" err="1"/>
              <a:t>ietf</a:t>
            </a:r>
            <a:r>
              <a:rPr lang="en-US" sz="1700" dirty="0"/>
              <a:t>-interfaces-with-symptoms example only augments "/</a:t>
            </a:r>
            <a:r>
              <a:rPr lang="en-US" sz="1700" dirty="0" err="1"/>
              <a:t>if:interfaces</a:t>
            </a:r>
            <a:r>
              <a:rPr lang="en-US" sz="1700" dirty="0"/>
              <a:t>/</a:t>
            </a:r>
            <a:r>
              <a:rPr lang="en-US" sz="1700" dirty="0" err="1"/>
              <a:t>if:interface</a:t>
            </a:r>
            <a:r>
              <a:rPr lang="en-US" sz="1700" dirty="0"/>
              <a:t>" to be NMDA compliant.</a:t>
            </a:r>
          </a:p>
          <a:p>
            <a:pPr>
              <a:spcBef>
                <a:spcPts val="300"/>
              </a:spcBef>
            </a:pPr>
            <a:r>
              <a:rPr lang="en-US" sz="1700" b="1" dirty="0"/>
              <a:t>Do you realize the benefit of having standardized semantic metadata annotation for Network Anomaly Detection and how it helps network operators, vendor and academia to collaborate?</a:t>
            </a:r>
          </a:p>
          <a:p>
            <a:pPr>
              <a:spcBef>
                <a:spcPts val="300"/>
              </a:spcBef>
            </a:pPr>
            <a:r>
              <a:rPr lang="en-US" sz="1700" b="1" dirty="0">
                <a:solidFill>
                  <a:srgbClr val="FF0000"/>
                </a:solidFill>
              </a:rPr>
              <a:t>-&gt; What are your thoughts and comments?</a:t>
            </a:r>
          </a:p>
          <a:p>
            <a:pPr marL="0" indent="0">
              <a:buNone/>
            </a:pPr>
            <a:r>
              <a:rPr lang="en-US" sz="1700" b="1" dirty="0"/>
              <a:t>Next Steps</a:t>
            </a:r>
            <a:endParaRPr lang="en-US" sz="1700" dirty="0"/>
          </a:p>
          <a:p>
            <a:pPr>
              <a:spcBef>
                <a:spcPts val="300"/>
              </a:spcBef>
            </a:pPr>
            <a:r>
              <a:rPr lang="en-US" sz="1700" b="1" dirty="0">
                <a:solidFill>
                  <a:srgbClr val="FF0000"/>
                </a:solidFill>
              </a:rPr>
              <a:t>-&gt; We request NMOP working group adoption.</a:t>
            </a:r>
          </a:p>
          <a:p>
            <a:pPr>
              <a:spcBef>
                <a:spcPts val="300"/>
              </a:spcBef>
            </a:pPr>
            <a:r>
              <a:rPr lang="en-US" sz="1700" b="1" dirty="0">
                <a:solidFill>
                  <a:srgbClr val="FF0000"/>
                </a:solidFill>
              </a:rPr>
              <a:t>-&gt; Work on </a:t>
            </a:r>
            <a:r>
              <a:rPr lang="en-US" sz="1700" b="1">
                <a:solidFill>
                  <a:srgbClr val="FF0000"/>
                </a:solidFill>
              </a:rPr>
              <a:t>example implementation </a:t>
            </a:r>
            <a:r>
              <a:rPr lang="en-US" sz="1700" b="1" dirty="0">
                <a:solidFill>
                  <a:srgbClr val="FF0000"/>
                </a:solidFill>
              </a:rPr>
              <a:t>in IETF 121 hackathon.</a:t>
            </a: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BF6DCC5D-2508-4A9B-B734-C8C5147F93FB}"/>
              </a:ext>
            </a:extLst>
          </p:cNvPr>
          <p:cNvSpPr txBox="1">
            <a:spLocks/>
          </p:cNvSpPr>
          <p:nvPr/>
        </p:nvSpPr>
        <p:spPr>
          <a:xfrm>
            <a:off x="838200" y="5328459"/>
            <a:ext cx="11163943" cy="1033178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  <a:defRPr sz="1782"/>
            </a:pPr>
            <a:r>
              <a:rPr lang="de-CH" sz="2800" dirty="0">
                <a:latin typeface="+mj-lt"/>
              </a:rPr>
              <a:t>thomas.graf@swisscom.com</a:t>
            </a:r>
            <a:br>
              <a:rPr lang="de-CH" sz="2800" dirty="0">
                <a:latin typeface="+mj-lt"/>
              </a:rPr>
            </a:br>
            <a:r>
              <a:rPr lang="de-CH" sz="2800" dirty="0">
                <a:latin typeface="+mj-lt"/>
              </a:rPr>
              <a:t>wanting.du@swisscom.com</a:t>
            </a:r>
          </a:p>
          <a:p>
            <a:pPr marL="0" indent="0" algn="r">
              <a:spcBef>
                <a:spcPts val="300"/>
              </a:spcBef>
              <a:buNone/>
              <a:defRPr sz="1782"/>
            </a:pPr>
            <a:r>
              <a:rPr lang="de-CH" sz="2800" dirty="0">
                <a:latin typeface="+mj-lt"/>
              </a:rPr>
              <a:t>alex.huang-feng@insa-lyon.fr</a:t>
            </a:r>
          </a:p>
          <a:p>
            <a:pPr marL="0" indent="0" algn="r">
              <a:spcBef>
                <a:spcPts val="300"/>
              </a:spcBef>
              <a:buNone/>
              <a:defRPr sz="1782"/>
            </a:pPr>
            <a:r>
              <a:rPr lang="de-CH" sz="2800" dirty="0">
                <a:latin typeface="+mj-lt"/>
              </a:rPr>
              <a:t>vincenzo.riccobene@huawei-partners.com</a:t>
            </a:r>
          </a:p>
          <a:p>
            <a:pPr marL="0" indent="0" algn="r">
              <a:spcBef>
                <a:spcPts val="300"/>
              </a:spcBef>
              <a:buNone/>
              <a:defRPr sz="1782"/>
            </a:pPr>
            <a:r>
              <a:rPr lang="de-CH" sz="2800" dirty="0">
                <a:latin typeface="+mj-lt"/>
              </a:rPr>
              <a:t>antonio.roberto@huawei.com</a:t>
            </a:r>
          </a:p>
          <a:p>
            <a:pPr marL="0" indent="0" algn="r">
              <a:spcBef>
                <a:spcPts val="300"/>
              </a:spcBef>
              <a:buNone/>
            </a:pPr>
            <a:endParaRPr lang="de-CH" sz="25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2500" dirty="0">
                <a:latin typeface="+mj-lt"/>
              </a:rPr>
              <a:t>06. </a:t>
            </a:r>
            <a:r>
              <a:rPr lang="de-CH" sz="2500" dirty="0">
                <a:latin typeface="+mj-lt"/>
                <a:ea typeface="+mj-ea"/>
                <a:cs typeface="+mj-cs"/>
              </a:rPr>
              <a:t>September </a:t>
            </a:r>
            <a:r>
              <a:rPr lang="de-CH" sz="2500" dirty="0">
                <a:latin typeface="+mj-lt"/>
              </a:rPr>
              <a:t>2024</a:t>
            </a:r>
          </a:p>
          <a:p>
            <a:pPr algn="r"/>
            <a:endParaRPr lang="de-CH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F5E154-1C25-441B-90CF-A1443F6D1E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3236" y="1230284"/>
            <a:ext cx="2220143" cy="4019821"/>
          </a:xfrm>
          <a:prstGeom prst="rect">
            <a:avLst/>
          </a:prstGeom>
        </p:spPr>
      </p:pic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F03D7BF8-F90A-4F8C-8FCE-B1DB1DEC6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3</a:t>
            </a:fld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25788899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2e1fccfb-80ca-4fe1-a574-1516544edb53}" enabled="1" method="Standard" siteId="{364e5b87-c1c7-420d-9bee-c35d19b557a1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544</Words>
  <Application>Microsoft Office PowerPoint</Application>
  <PresentationFormat>Widescreen</PresentationFormat>
  <Paragraphs>68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Courier New</vt:lpstr>
      <vt:lpstr>Office Theme</vt:lpstr>
      <vt:lpstr>PowerPoint Presentation</vt:lpstr>
      <vt:lpstr>Semantic Metadata Annotation for Network Anomaly Detection draft-netana-nmop-network-anomaly-semantics</vt:lpstr>
      <vt:lpstr>Semantic Metadata Annotation Status, Summary and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 Präsentation</dc:title>
  <dc:creator>Graf Thomas, INI-ONE-WSN-DCF</dc:creator>
  <cp:lastModifiedBy>Graf Thomas, INI-NET-VNC-HCS</cp:lastModifiedBy>
  <cp:revision>212</cp:revision>
  <dcterms:created xsi:type="dcterms:W3CDTF">2019-11-29T14:22:02Z</dcterms:created>
  <dcterms:modified xsi:type="dcterms:W3CDTF">2024-09-06T14:02:37Z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1fccfb-80ca-4fe1-a574-1516544edb53_Enabled">
    <vt:lpwstr>true</vt:lpwstr>
  </property>
  <property fmtid="{D5CDD505-2E9C-101B-9397-08002B2CF9AE}" pid="3" name="MSIP_Label_2e1fccfb-80ca-4fe1-a574-1516544edb53_SetDate">
    <vt:lpwstr>2023-03-20T10:46:29Z</vt:lpwstr>
  </property>
  <property fmtid="{D5CDD505-2E9C-101B-9397-08002B2CF9AE}" pid="4" name="MSIP_Label_2e1fccfb-80ca-4fe1-a574-1516544edb53_Method">
    <vt:lpwstr>Standard</vt:lpwstr>
  </property>
  <property fmtid="{D5CDD505-2E9C-101B-9397-08002B2CF9AE}" pid="5" name="MSIP_Label_2e1fccfb-80ca-4fe1-a574-1516544edb53_Name">
    <vt:lpwstr>C2 Internal</vt:lpwstr>
  </property>
  <property fmtid="{D5CDD505-2E9C-101B-9397-08002B2CF9AE}" pid="6" name="MSIP_Label_2e1fccfb-80ca-4fe1-a574-1516544edb53_SiteId">
    <vt:lpwstr>364e5b87-c1c7-420d-9bee-c35d19b557a1</vt:lpwstr>
  </property>
  <property fmtid="{D5CDD505-2E9C-101B-9397-08002B2CF9AE}" pid="7" name="MSIP_Label_2e1fccfb-80ca-4fe1-a574-1516544edb53_ActionId">
    <vt:lpwstr>f20e7325-fc30-45a7-a02f-991797c0d813</vt:lpwstr>
  </property>
  <property fmtid="{D5CDD505-2E9C-101B-9397-08002B2CF9AE}" pid="8" name="MSIP_Label_2e1fccfb-80ca-4fe1-a574-1516544edb53_ContentBits">
    <vt:lpwstr>0</vt:lpwstr>
  </property>
  <property fmtid="{D5CDD505-2E9C-101B-9397-08002B2CF9AE}" pid="9" name="Sensitivity">
    <vt:lpwstr>C2 General</vt:lpwstr>
  </property>
</Properties>
</file>