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00" r:id="rId3"/>
    <p:sldId id="2145706223" r:id="rId4"/>
    <p:sldId id="2145706225" r:id="rId5"/>
    <p:sldId id="2145706226" r:id="rId6"/>
    <p:sldId id="2145706234" r:id="rId7"/>
    <p:sldId id="2145706236" r:id="rId8"/>
    <p:sldId id="2145706232" r:id="rId9"/>
    <p:sldId id="2145706233" r:id="rId10"/>
    <p:sldId id="2145706227" r:id="rId11"/>
    <p:sldId id="26425" r:id="rId12"/>
    <p:sldId id="2145706235" r:id="rId13"/>
    <p:sldId id="2145706237" r:id="rId14"/>
    <p:sldId id="2145706238" r:id="rId15"/>
    <p:sldId id="26415"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771-B1E8-4CEC-B725-4345F27D3194}" v="34" dt="2023-11-01T05:14:2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3" autoAdjust="0"/>
    <p:restoredTop sz="94660"/>
  </p:normalViewPr>
  <p:slideViewPr>
    <p:cSldViewPr snapToGrid="0">
      <p:cViewPr varScale="1">
        <p:scale>
          <a:sx n="115" d="100"/>
          <a:sy n="115" d="100"/>
        </p:scale>
        <p:origin x="312" y="10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0-29T08:55:26.855" v="4218"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0-29T08:55:05.497" v="4182" actId="20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0-29T08:55:05.497" v="4182" actId="20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1T05:14:28.252" v="1806" actId="478"/>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1T05:09:27.991" v="1701" actId="20577"/>
        <pc:sldMkLst>
          <pc:docMk/>
          <pc:sldMk cId="2578889968" sldId="26415"/>
        </pc:sldMkLst>
        <pc:spChg chg="mod">
          <ac:chgData name="Thomas Graf" userId="487bc3e3-9ce7-4cdd-b7b4-8899ea88d289" providerId="ADAL" clId="{FF1E8771-B1E8-4CEC-B725-4345F27D3194}" dt="2023-10-29T12:54:30.834" v="1488" actId="113"/>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05.11.2023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05.11.2023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05.11.2023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draft-netana-opsawg-nmrg-network-anomaly-semantics-01</a:t>
            </a:r>
          </a:p>
          <a:p>
            <a:endParaRPr lang="en-US" sz="2200" b="1" dirty="0"/>
          </a:p>
          <a:p>
            <a:r>
              <a:rPr lang="en-US" sz="2800" dirty="0">
                <a:solidFill>
                  <a:schemeClr val="bg2">
                    <a:lumMod val="75000"/>
                  </a:schemeClr>
                </a:solidFill>
              </a:rPr>
              <a:t>Helps to test, validate and compare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04. </a:t>
            </a:r>
            <a:r>
              <a:rPr lang="de-CH" sz="3800" dirty="0">
                <a:latin typeface="+mj-lt"/>
                <a:ea typeface="+mj-ea"/>
                <a:cs typeface="+mj-cs"/>
              </a:rPr>
              <a:t>November 2023</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288957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-incident-semantic-metadata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&lt;snip&gt;</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19" name="Rectangle 18">
            <a:extLst>
              <a:ext uri="{FF2B5EF4-FFF2-40B4-BE49-F238E27FC236}">
                <a16:creationId xmlns:a16="http://schemas.microsoft.com/office/drawing/2014/main" id="{B0AC9776-B227-44FD-A2AC-1FDE0B6F1445}"/>
              </a:ext>
            </a:extLst>
          </p:cNvPr>
          <p:cNvSpPr/>
          <p:nvPr/>
        </p:nvSpPr>
        <p:spPr>
          <a:xfrm>
            <a:off x="838198" y="1867493"/>
            <a:ext cx="4182687" cy="70114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38193" y="3575561"/>
            <a:ext cx="4182687" cy="985133"/>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Analytical Data</a:t>
            </a:r>
            <a:br>
              <a:rPr lang="en-US" sz="3600" dirty="0"/>
            </a:br>
            <a:r>
              <a:rPr lang="en-US" sz="2700" dirty="0">
                <a:solidFill>
                  <a:schemeClr val="bg2">
                    <a:lumMod val="75000"/>
                  </a:schemeClr>
                </a:solidFill>
              </a:rPr>
              <a:t>YANG Module</a:t>
            </a:r>
            <a:endParaRPr lang="en-US" sz="2700" dirty="0">
              <a:solidFill>
                <a:srgbClr val="FF0000"/>
              </a:solidFill>
            </a:endParaRPr>
          </a:p>
        </p:txBody>
      </p:sp>
      <p:cxnSp>
        <p:nvCxnSpPr>
          <p:cNvPr id="5" name="Straight Connector 4">
            <a:extLst>
              <a:ext uri="{FF2B5EF4-FFF2-40B4-BE49-F238E27FC236}">
                <a16:creationId xmlns:a16="http://schemas.microsoft.com/office/drawing/2014/main" id="{5370E270-EEB2-F115-EF4D-C97002326F18}"/>
              </a:ext>
            </a:extLst>
          </p:cNvPr>
          <p:cNvCxnSpPr>
            <a:cxnSpLocks/>
          </p:cNvCxnSpPr>
          <p:nvPr/>
        </p:nvCxnSpPr>
        <p:spPr>
          <a:xfrm flipV="1">
            <a:off x="5020880" y="2128058"/>
            <a:ext cx="1172530" cy="28845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4493AF9-D9ED-2EFA-8CC1-193009826C6B}"/>
              </a:ext>
            </a:extLst>
          </p:cNvPr>
          <p:cNvCxnSpPr>
            <a:cxnSpLocks/>
          </p:cNvCxnSpPr>
          <p:nvPr/>
        </p:nvCxnSpPr>
        <p:spPr>
          <a:xfrm flipV="1">
            <a:off x="5020880" y="3715789"/>
            <a:ext cx="1172530" cy="37442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39C7E-0F1D-FE2E-FC09-23AAF8060A41}"/>
              </a:ext>
            </a:extLst>
          </p:cNvPr>
          <p:cNvCxnSpPr>
            <a:cxnSpLocks/>
          </p:cNvCxnSpPr>
          <p:nvPr/>
        </p:nvCxnSpPr>
        <p:spPr>
          <a:xfrm flipV="1">
            <a:off x="5020880" y="2779527"/>
            <a:ext cx="1238604" cy="45488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846C2CB-2A43-3B4C-BB6E-9C3ACA9B9758}"/>
              </a:ext>
            </a:extLst>
          </p:cNvPr>
          <p:cNvSpPr>
            <a:spLocks noGrp="1"/>
          </p:cNvSpPr>
          <p:nvPr>
            <p:ph idx="1"/>
          </p:nvPr>
        </p:nvSpPr>
        <p:spPr>
          <a:xfrm>
            <a:off x="6193410" y="1928554"/>
            <a:ext cx="5229402" cy="2260346"/>
          </a:xfrm>
        </p:spPr>
        <p:txBody>
          <a:bodyPr>
            <a:noAutofit/>
          </a:bodyPr>
          <a:lstStyle/>
          <a:p>
            <a:r>
              <a:rPr lang="en-US" sz="2000" b="1" dirty="0">
                <a:solidFill>
                  <a:srgbClr val="FF0000"/>
                </a:solidFill>
              </a:rPr>
              <a:t>Incidents </a:t>
            </a:r>
            <a:r>
              <a:rPr lang="en-US" sz="2000" dirty="0"/>
              <a:t>has a unique ID and description with a start and end time and a concern score.</a:t>
            </a:r>
          </a:p>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which system </a:t>
            </a:r>
            <a:r>
              <a:rPr lang="en-US" sz="2000" b="1" dirty="0">
                <a:solidFill>
                  <a:srgbClr val="FF0000"/>
                </a:solidFill>
              </a:rPr>
              <a:t>reported</a:t>
            </a:r>
            <a:r>
              <a:rPr lang="en-US" sz="2000" dirty="0"/>
              <a:t> the outlier. A human or a network anomaly detection system.</a:t>
            </a:r>
          </a:p>
        </p:txBody>
      </p:sp>
      <p:sp>
        <p:nvSpPr>
          <p:cNvPr id="2" name="Rectangle 1">
            <a:extLst>
              <a:ext uri="{FF2B5EF4-FFF2-40B4-BE49-F238E27FC236}">
                <a16:creationId xmlns:a16="http://schemas.microsoft.com/office/drawing/2014/main" id="{DCEA7400-67FD-49E0-B60E-80B637536456}"/>
              </a:ext>
            </a:extLst>
          </p:cNvPr>
          <p:cNvSpPr/>
          <p:nvPr/>
        </p:nvSpPr>
        <p:spPr>
          <a:xfrm>
            <a:off x="838195" y="2570861"/>
            <a:ext cx="4182687" cy="985133"/>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568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Labelling a Symptom </a:t>
            </a:r>
            <a:r>
              <a:rPr lang="en-US" sz="2700">
                <a:solidFill>
                  <a:schemeClr val="bg2">
                    <a:lumMod val="75000"/>
                  </a:schemeClr>
                </a:solidFill>
              </a:rPr>
              <a:t>in Grafana</a:t>
            </a:r>
            <a:endParaRPr lang="en-US" sz="2700" dirty="0">
              <a:solidFill>
                <a:srgbClr val="FF0000"/>
              </a:solidFill>
            </a:endParaRPr>
          </a:p>
        </p:txBody>
      </p:sp>
      <p:pic>
        <p:nvPicPr>
          <p:cNvPr id="7" name="Picture 2" descr="image.png">
            <a:extLst>
              <a:ext uri="{FF2B5EF4-FFF2-40B4-BE49-F238E27FC236}">
                <a16:creationId xmlns:a16="http://schemas.microsoft.com/office/drawing/2014/main" id="{652F2311-0CD8-17BD-CBBE-06D854083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86" y="1495584"/>
            <a:ext cx="9045480" cy="508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551324" y="1709775"/>
            <a:ext cx="2351303" cy="4909779"/>
          </a:xfrm>
        </p:spPr>
        <p:txBody>
          <a:bodyPr>
            <a:noAutofit/>
          </a:bodyPr>
          <a:lstStyle/>
          <a:p>
            <a:pPr marL="342891" indent="-342891">
              <a:spcBef>
                <a:spcPts val="600"/>
              </a:spcBef>
              <a:buFont typeface="+mj-lt"/>
              <a:buAutoNum type="arabicParenBoth"/>
            </a:pPr>
            <a:r>
              <a:rPr lang="en-US" sz="2000" dirty="0"/>
              <a:t>Vertical dotted lines are the tagged symptoms.</a:t>
            </a:r>
          </a:p>
          <a:p>
            <a:pPr marL="342891" indent="-342891">
              <a:spcBef>
                <a:spcPts val="600"/>
              </a:spcBef>
              <a:buFont typeface="+mj-lt"/>
              <a:buAutoNum type="arabicParenBoth"/>
            </a:pPr>
            <a:r>
              <a:rPr lang="en-US" sz="2000" dirty="0"/>
              <a:t>Once the symptom is selected, the user can add all the details.</a:t>
            </a:r>
          </a:p>
          <a:p>
            <a:pPr marL="0" indent="0">
              <a:spcBef>
                <a:spcPts val="600"/>
              </a:spcBef>
              <a:buNone/>
            </a:pPr>
            <a:endParaRPr lang="en-IE" sz="2000" dirty="0"/>
          </a:p>
          <a:p>
            <a:pPr marL="0" indent="0">
              <a:spcBef>
                <a:spcPts val="600"/>
              </a:spcBef>
              <a:buNone/>
            </a:pPr>
            <a:r>
              <a:rPr lang="en-IE" sz="2000" dirty="0"/>
              <a:t>Once the symptom is defined it gets submitted to Antagonist.</a:t>
            </a:r>
          </a:p>
          <a:p>
            <a:pPr marL="0" indent="0">
              <a:spcBef>
                <a:spcPts val="600"/>
              </a:spcBef>
              <a:buNone/>
            </a:pPr>
            <a:endParaRPr lang="en-US" sz="1700" dirty="0"/>
          </a:p>
        </p:txBody>
      </p:sp>
      <p:sp>
        <p:nvSpPr>
          <p:cNvPr id="13" name="Oval 12">
            <a:extLst>
              <a:ext uri="{FF2B5EF4-FFF2-40B4-BE49-F238E27FC236}">
                <a16:creationId xmlns:a16="http://schemas.microsoft.com/office/drawing/2014/main" id="{918BF999-BD74-E832-A8D8-655406290B54}"/>
              </a:ext>
            </a:extLst>
          </p:cNvPr>
          <p:cNvSpPr/>
          <p:nvPr/>
        </p:nvSpPr>
        <p:spPr>
          <a:xfrm>
            <a:off x="4011423" y="2569546"/>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1</a:t>
            </a:r>
            <a:endParaRPr lang="en-US" sz="2400" dirty="0">
              <a:solidFill>
                <a:srgbClr val="000000"/>
              </a:solidFill>
              <a:latin typeface="+mj-lt"/>
              <a:ea typeface="+mj-ea"/>
              <a:cs typeface="+mj-cs"/>
              <a:sym typeface="Calibri"/>
            </a:endParaRPr>
          </a:p>
        </p:txBody>
      </p:sp>
      <p:sp>
        <p:nvSpPr>
          <p:cNvPr id="14" name="Oval 13">
            <a:extLst>
              <a:ext uri="{FF2B5EF4-FFF2-40B4-BE49-F238E27FC236}">
                <a16:creationId xmlns:a16="http://schemas.microsoft.com/office/drawing/2014/main" id="{C1061DBB-8620-9FE7-7026-E53032794629}"/>
              </a:ext>
            </a:extLst>
          </p:cNvPr>
          <p:cNvSpPr/>
          <p:nvPr/>
        </p:nvSpPr>
        <p:spPr>
          <a:xfrm>
            <a:off x="8658695" y="2109742"/>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Tree>
    <p:extLst>
      <p:ext uri="{BB962C8B-B14F-4D97-AF65-F5344CB8AC3E}">
        <p14:creationId xmlns:p14="http://schemas.microsoft.com/office/powerpoint/2010/main" val="202361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Workflow</a:t>
            </a:r>
            <a:endParaRPr lang="en-US" sz="2700" dirty="0">
              <a:solidFill>
                <a:srgbClr val="FF0000"/>
              </a:solidFill>
            </a:endParaRPr>
          </a:p>
        </p:txBody>
      </p:sp>
      <p:pic>
        <p:nvPicPr>
          <p:cNvPr id="4" name="Picture 2" descr="File:Grafana logo.svg - Wikipedia">
            <a:extLst>
              <a:ext uri="{FF2B5EF4-FFF2-40B4-BE49-F238E27FC236}">
                <a16:creationId xmlns:a16="http://schemas.microsoft.com/office/drawing/2014/main" id="{9A8AFC56-9ED8-CBF4-AB34-F9D54CA0E3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862" y="4272480"/>
            <a:ext cx="1319684" cy="1347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Influxdb logo.svg - Wikipedia">
            <a:extLst>
              <a:ext uri="{FF2B5EF4-FFF2-40B4-BE49-F238E27FC236}">
                <a16:creationId xmlns:a16="http://schemas.microsoft.com/office/drawing/2014/main" id="{D9DC1EAD-2EF9-969D-0447-87331F8335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57" y="4476605"/>
            <a:ext cx="3073617" cy="1143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AABF6CC-4449-630D-489C-7CCA601F0E2A}"/>
              </a:ext>
            </a:extLst>
          </p:cNvPr>
          <p:cNvSpPr/>
          <p:nvPr/>
        </p:nvSpPr>
        <p:spPr>
          <a:xfrm>
            <a:off x="7321301" y="4330489"/>
            <a:ext cx="4435852" cy="1231107"/>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fromWordArt="0" anchor="ctr" anchorCtr="0" forceAA="0" compatLnSpc="1">
            <a:prstTxWarp prst="textNoShape">
              <a:avLst/>
            </a:prstTxWarp>
            <a:noAutofit/>
          </a:bodyPr>
          <a:lstStyle/>
          <a:p>
            <a:pPr algn="ctr"/>
            <a:r>
              <a:rPr lang="en-IE" sz="2400" dirty="0"/>
              <a:t>A</a:t>
            </a:r>
            <a:r>
              <a:rPr lang="en-US" sz="2400" dirty="0" err="1"/>
              <a:t>ntagonist</a:t>
            </a:r>
            <a:br>
              <a:rPr lang="en-US" sz="2400" dirty="0"/>
            </a:br>
            <a:r>
              <a:rPr lang="en-US" sz="1867" dirty="0"/>
              <a:t>(</a:t>
            </a:r>
            <a:r>
              <a:rPr lang="en-US" sz="1867" u="sng" dirty="0"/>
              <a:t>An</a:t>
            </a:r>
            <a:r>
              <a:rPr lang="en-US" sz="1867" dirty="0"/>
              <a:t>omaly </a:t>
            </a:r>
            <a:r>
              <a:rPr lang="en-US" sz="1867" u="sng" dirty="0"/>
              <a:t>tag</a:t>
            </a:r>
            <a:r>
              <a:rPr lang="en-US" sz="1867" dirty="0"/>
              <a:t>ging </a:t>
            </a:r>
            <a:r>
              <a:rPr lang="en-US" sz="1867" u="sng" dirty="0"/>
              <a:t>on</a:t>
            </a:r>
            <a:r>
              <a:rPr lang="en-US" sz="1867" dirty="0"/>
              <a:t> h</a:t>
            </a:r>
            <a:r>
              <a:rPr lang="en-US" sz="1867" u="sng" dirty="0"/>
              <a:t>ist</a:t>
            </a:r>
            <a:r>
              <a:rPr lang="en-US" sz="1867" dirty="0"/>
              <a:t>orical data)</a:t>
            </a:r>
            <a:br>
              <a:rPr lang="en-US" sz="2400" dirty="0"/>
            </a:br>
            <a:r>
              <a:rPr lang="en-US" sz="1600" dirty="0"/>
              <a:t>https://github.com/vriccobene/antagonist</a:t>
            </a:r>
            <a:endParaRPr lang="en-US" sz="2400" dirty="0"/>
          </a:p>
        </p:txBody>
      </p:sp>
      <p:sp>
        <p:nvSpPr>
          <p:cNvPr id="9" name="Rectangle 8">
            <a:extLst>
              <a:ext uri="{FF2B5EF4-FFF2-40B4-BE49-F238E27FC236}">
                <a16:creationId xmlns:a16="http://schemas.microsoft.com/office/drawing/2014/main" id="{1E37B0BE-BCB0-2AF0-4258-462839FF22F6}"/>
              </a:ext>
            </a:extLst>
          </p:cNvPr>
          <p:cNvSpPr/>
          <p:nvPr/>
        </p:nvSpPr>
        <p:spPr>
          <a:xfrm>
            <a:off x="649573" y="4763333"/>
            <a:ext cx="2083359" cy="492440"/>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3558753" y="4124009"/>
            <a:ext cx="2083359" cy="1771088"/>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latin typeface="+mj-lt"/>
              <a:ea typeface="+mj-ea"/>
              <a:cs typeface="+mj-cs"/>
              <a:sym typeface="Calibri"/>
            </a:endParaRPr>
          </a:p>
        </p:txBody>
      </p:sp>
      <p:cxnSp>
        <p:nvCxnSpPr>
          <p:cNvPr id="15" name="Straight Arrow Connector 14">
            <a:extLst>
              <a:ext uri="{FF2B5EF4-FFF2-40B4-BE49-F238E27FC236}">
                <a16:creationId xmlns:a16="http://schemas.microsoft.com/office/drawing/2014/main" id="{85F2A307-FE9D-8FB8-D445-1617026E13E2}"/>
              </a:ext>
            </a:extLst>
          </p:cNvPr>
          <p:cNvCxnSpPr>
            <a:cxnSpLocks/>
            <a:stCxn id="9" idx="3"/>
            <a:endCxn id="10" idx="1"/>
          </p:cNvCxnSpPr>
          <p:nvPr/>
        </p:nvCxnSpPr>
        <p:spPr>
          <a:xfrm>
            <a:off x="2732932" y="5009553"/>
            <a:ext cx="82582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2685415-234E-2ABD-AF78-8CDEB8E0F866}"/>
              </a:ext>
            </a:extLst>
          </p:cNvPr>
          <p:cNvCxnSpPr/>
          <p:nvPr/>
        </p:nvCxnSpPr>
        <p:spPr>
          <a:xfrm>
            <a:off x="5639876" y="4626428"/>
            <a:ext cx="1681424"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C074F4E9-7606-E3B9-A7E7-13207C327E3E}"/>
              </a:ext>
            </a:extLst>
          </p:cNvPr>
          <p:cNvCxnSpPr/>
          <p:nvPr/>
        </p:nvCxnSpPr>
        <p:spPr>
          <a:xfrm flipH="1">
            <a:off x="5639876" y="5318992"/>
            <a:ext cx="168812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2EEF5166-8D79-E8D3-4FF1-C9C244EFD98B}"/>
              </a:ext>
            </a:extLst>
          </p:cNvPr>
          <p:cNvSpPr txBox="1"/>
          <p:nvPr/>
        </p:nvSpPr>
        <p:spPr>
          <a:xfrm>
            <a:off x="6015828" y="4598762"/>
            <a:ext cx="8781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algn="ctr" defTabSz="609585" hangingPunct="0"/>
            <a:r>
              <a:rPr lang="en-IE" sz="1400" dirty="0">
                <a:solidFill>
                  <a:srgbClr val="000000"/>
                </a:solidFill>
                <a:latin typeface="+mj-lt"/>
                <a:ea typeface="+mj-ea"/>
                <a:cs typeface="+mj-cs"/>
                <a:sym typeface="Calibri"/>
              </a:rPr>
              <a:t>Incidents</a:t>
            </a:r>
            <a:br>
              <a:rPr lang="en-IE" sz="1400" dirty="0">
                <a:solidFill>
                  <a:srgbClr val="000000"/>
                </a:solidFill>
                <a:latin typeface="+mj-lt"/>
                <a:ea typeface="+mj-ea"/>
                <a:cs typeface="+mj-cs"/>
                <a:sym typeface="Calibri"/>
              </a:rPr>
            </a:br>
            <a:r>
              <a:rPr lang="en-IE" sz="1400" dirty="0">
                <a:solidFill>
                  <a:srgbClr val="000000"/>
                </a:solidFill>
                <a:latin typeface="+mj-lt"/>
                <a:ea typeface="+mj-ea"/>
                <a:cs typeface="+mj-cs"/>
                <a:sym typeface="Calibri"/>
              </a:rPr>
              <a:t>&amp;</a:t>
            </a:r>
          </a:p>
          <a:p>
            <a:pPr algn="ctr" defTabSz="609585" hangingPunct="0"/>
            <a:r>
              <a:rPr lang="en-IE" sz="1400" dirty="0">
                <a:solidFill>
                  <a:srgbClr val="000000"/>
                </a:solidFill>
                <a:latin typeface="+mj-lt"/>
                <a:ea typeface="+mj-ea"/>
                <a:cs typeface="+mj-cs"/>
                <a:sym typeface="Calibri"/>
              </a:rPr>
              <a:t>Symptoms</a:t>
            </a:r>
            <a:endParaRPr lang="en-US" sz="1400" dirty="0">
              <a:solidFill>
                <a:srgbClr val="000000"/>
              </a:solidFill>
              <a:latin typeface="+mj-lt"/>
              <a:ea typeface="+mj-ea"/>
              <a:cs typeface="+mj-cs"/>
              <a:sym typeface="Calibri"/>
            </a:endParaRPr>
          </a:p>
        </p:txBody>
      </p:sp>
      <p:sp>
        <p:nvSpPr>
          <p:cNvPr id="19" name="TextBox 18">
            <a:extLst>
              <a:ext uri="{FF2B5EF4-FFF2-40B4-BE49-F238E27FC236}">
                <a16:creationId xmlns:a16="http://schemas.microsoft.com/office/drawing/2014/main" id="{28FFF5D5-8A5E-088E-3D8D-2490695430CF}"/>
              </a:ext>
            </a:extLst>
          </p:cNvPr>
          <p:cNvSpPr txBox="1"/>
          <p:nvPr/>
        </p:nvSpPr>
        <p:spPr>
          <a:xfrm>
            <a:off x="6929740" y="4796857"/>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pic>
        <p:nvPicPr>
          <p:cNvPr id="20" name="Picture 12" descr="Logo, Icon, and Brand Guidelines | Docker">
            <a:extLst>
              <a:ext uri="{FF2B5EF4-FFF2-40B4-BE49-F238E27FC236}">
                <a16:creationId xmlns:a16="http://schemas.microsoft.com/office/drawing/2014/main" id="{E583FBF7-2DD8-F0B1-95C4-417FE3602A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61" t="18192" r="7091" b="9635"/>
          <a:stretch/>
        </p:blipFill>
        <p:spPr bwMode="auto">
          <a:xfrm>
            <a:off x="5895122" y="5750232"/>
            <a:ext cx="1603103" cy="9395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1258D30-CF8C-64CB-4515-6156ED188B6B}"/>
              </a:ext>
            </a:extLst>
          </p:cNvPr>
          <p:cNvSpPr/>
          <p:nvPr/>
        </p:nvSpPr>
        <p:spPr>
          <a:xfrm>
            <a:off x="260296" y="3207529"/>
            <a:ext cx="2463800" cy="82813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Telemetry Data is stored</a:t>
            </a:r>
            <a:endParaRPr lang="en-US" sz="2400" dirty="0">
              <a:solidFill>
                <a:srgbClr val="000000"/>
              </a:solidFill>
              <a:latin typeface="+mj-lt"/>
              <a:ea typeface="+mj-ea"/>
              <a:cs typeface="+mj-cs"/>
              <a:sym typeface="Calibri"/>
            </a:endParaRPr>
          </a:p>
        </p:txBody>
      </p:sp>
      <p:sp>
        <p:nvSpPr>
          <p:cNvPr id="22" name="Rectangle 21">
            <a:extLst>
              <a:ext uri="{FF2B5EF4-FFF2-40B4-BE49-F238E27FC236}">
                <a16:creationId xmlns:a16="http://schemas.microsoft.com/office/drawing/2014/main" id="{88D04D70-7DEB-FB21-31C5-C14A39C54606}"/>
              </a:ext>
            </a:extLst>
          </p:cNvPr>
          <p:cNvSpPr/>
          <p:nvPr/>
        </p:nvSpPr>
        <p:spPr>
          <a:xfrm>
            <a:off x="2668981" y="1971586"/>
            <a:ext cx="2463800" cy="1128307"/>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 and Incident Data is visually annotated</a:t>
            </a:r>
            <a:endParaRPr lang="en-US" sz="2400" dirty="0">
              <a:solidFill>
                <a:srgbClr val="000000"/>
              </a:solidFill>
              <a:latin typeface="+mj-lt"/>
              <a:ea typeface="+mj-ea"/>
              <a:cs typeface="+mj-cs"/>
              <a:sym typeface="Calibri"/>
            </a:endParaRPr>
          </a:p>
        </p:txBody>
      </p:sp>
      <p:sp>
        <p:nvSpPr>
          <p:cNvPr id="23" name="Oval 22">
            <a:extLst>
              <a:ext uri="{FF2B5EF4-FFF2-40B4-BE49-F238E27FC236}">
                <a16:creationId xmlns:a16="http://schemas.microsoft.com/office/drawing/2014/main" id="{EF3FC44F-798E-8468-E60C-26577E85DA26}"/>
              </a:ext>
            </a:extLst>
          </p:cNvPr>
          <p:cNvSpPr/>
          <p:nvPr/>
        </p:nvSpPr>
        <p:spPr>
          <a:xfrm>
            <a:off x="2380575" y="1665472"/>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
        <p:nvSpPr>
          <p:cNvPr id="24" name="Rectangle 23">
            <a:extLst>
              <a:ext uri="{FF2B5EF4-FFF2-40B4-BE49-F238E27FC236}">
                <a16:creationId xmlns:a16="http://schemas.microsoft.com/office/drawing/2014/main" id="{507DF555-5115-4605-33BA-24AD09CC311E}"/>
              </a:ext>
            </a:extLst>
          </p:cNvPr>
          <p:cNvSpPr/>
          <p:nvPr/>
        </p:nvSpPr>
        <p:spPr>
          <a:xfrm>
            <a:off x="5724344" y="2406303"/>
            <a:ext cx="2463800" cy="121327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Symptoms and Incidents are processed</a:t>
            </a:r>
            <a:endParaRPr lang="en-US" sz="2400" dirty="0">
              <a:solidFill>
                <a:srgbClr val="000000"/>
              </a:solidFill>
              <a:latin typeface="+mj-lt"/>
              <a:ea typeface="+mj-ea"/>
              <a:cs typeface="+mj-cs"/>
              <a:sym typeface="Calibri"/>
            </a:endParaRPr>
          </a:p>
        </p:txBody>
      </p:sp>
      <p:sp>
        <p:nvSpPr>
          <p:cNvPr id="25" name="Oval 24">
            <a:extLst>
              <a:ext uri="{FF2B5EF4-FFF2-40B4-BE49-F238E27FC236}">
                <a16:creationId xmlns:a16="http://schemas.microsoft.com/office/drawing/2014/main" id="{FAA2CB25-A97F-6D95-99EA-27CB8359907C}"/>
              </a:ext>
            </a:extLst>
          </p:cNvPr>
          <p:cNvSpPr/>
          <p:nvPr/>
        </p:nvSpPr>
        <p:spPr>
          <a:xfrm>
            <a:off x="5435938" y="2100188"/>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3</a:t>
            </a:r>
            <a:endParaRPr lang="en-US" sz="2400" dirty="0">
              <a:solidFill>
                <a:srgbClr val="000000"/>
              </a:solidFill>
              <a:latin typeface="+mj-lt"/>
              <a:ea typeface="+mj-ea"/>
              <a:cs typeface="+mj-cs"/>
              <a:sym typeface="Calibri"/>
            </a:endParaRPr>
          </a:p>
        </p:txBody>
      </p:sp>
      <p:cxnSp>
        <p:nvCxnSpPr>
          <p:cNvPr id="26" name="Straight Arrow Connector 25">
            <a:extLst>
              <a:ext uri="{FF2B5EF4-FFF2-40B4-BE49-F238E27FC236}">
                <a16:creationId xmlns:a16="http://schemas.microsoft.com/office/drawing/2014/main" id="{29FC4CA4-15A5-40A5-A51A-D4BC76A663DE}"/>
              </a:ext>
            </a:extLst>
          </p:cNvPr>
          <p:cNvCxnSpPr>
            <a:cxnSpLocks/>
            <a:stCxn id="21" idx="2"/>
            <a:endCxn id="9" idx="0"/>
          </p:cNvCxnSpPr>
          <p:nvPr/>
        </p:nvCxnSpPr>
        <p:spPr>
          <a:xfrm>
            <a:off x="1492196" y="4035662"/>
            <a:ext cx="199057" cy="727671"/>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8972B2D-3776-F40B-BA1E-B7426D7FB4E2}"/>
              </a:ext>
            </a:extLst>
          </p:cNvPr>
          <p:cNvCxnSpPr>
            <a:cxnSpLocks/>
            <a:stCxn id="22" idx="2"/>
            <a:endCxn id="10" idx="0"/>
          </p:cNvCxnSpPr>
          <p:nvPr/>
        </p:nvCxnSpPr>
        <p:spPr>
          <a:xfrm>
            <a:off x="3900882" y="3099894"/>
            <a:ext cx="699551" cy="1024116"/>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C18E198A-540E-1067-3BAB-04ECB1C08E22}"/>
              </a:ext>
            </a:extLst>
          </p:cNvPr>
          <p:cNvCxnSpPr>
            <a:cxnSpLocks/>
            <a:stCxn id="24" idx="2"/>
          </p:cNvCxnSpPr>
          <p:nvPr/>
        </p:nvCxnSpPr>
        <p:spPr>
          <a:xfrm>
            <a:off x="6956244" y="3619576"/>
            <a:ext cx="730112" cy="652904"/>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Rectangle 28">
            <a:extLst>
              <a:ext uri="{FF2B5EF4-FFF2-40B4-BE49-F238E27FC236}">
                <a16:creationId xmlns:a16="http://schemas.microsoft.com/office/drawing/2014/main" id="{C70B02F1-D12D-6F27-7F95-731453F863E9}"/>
              </a:ext>
            </a:extLst>
          </p:cNvPr>
          <p:cNvSpPr/>
          <p:nvPr/>
        </p:nvSpPr>
        <p:spPr>
          <a:xfrm>
            <a:off x="9427985" y="1348740"/>
            <a:ext cx="2463800" cy="150289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Ground Truth is exposed through the YANG format</a:t>
            </a:r>
            <a:endParaRPr lang="en-US" sz="2400" dirty="0">
              <a:solidFill>
                <a:srgbClr val="000000"/>
              </a:solidFill>
              <a:latin typeface="+mj-lt"/>
              <a:ea typeface="+mj-ea"/>
              <a:cs typeface="+mj-cs"/>
              <a:sym typeface="Calibri"/>
            </a:endParaRPr>
          </a:p>
        </p:txBody>
      </p:sp>
      <p:sp>
        <p:nvSpPr>
          <p:cNvPr id="30" name="Oval 29">
            <a:extLst>
              <a:ext uri="{FF2B5EF4-FFF2-40B4-BE49-F238E27FC236}">
                <a16:creationId xmlns:a16="http://schemas.microsoft.com/office/drawing/2014/main" id="{31DC20B0-EC0F-24E4-1851-5A3D2FD79573}"/>
              </a:ext>
            </a:extLst>
          </p:cNvPr>
          <p:cNvSpPr/>
          <p:nvPr/>
        </p:nvSpPr>
        <p:spPr>
          <a:xfrm>
            <a:off x="9139579" y="1042625"/>
            <a:ext cx="576813" cy="587520"/>
          </a:xfrm>
          <a:prstGeom prst="ellipse">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4</a:t>
            </a:r>
            <a:endParaRPr lang="en-US" sz="2400" dirty="0">
              <a:solidFill>
                <a:srgbClr val="000000"/>
              </a:solidFill>
              <a:latin typeface="+mj-lt"/>
              <a:ea typeface="+mj-ea"/>
              <a:cs typeface="+mj-cs"/>
              <a:sym typeface="Calibri"/>
            </a:endParaRPr>
          </a:p>
        </p:txBody>
      </p:sp>
      <p:sp>
        <p:nvSpPr>
          <p:cNvPr id="31" name="TextBox 30">
            <a:extLst>
              <a:ext uri="{FF2B5EF4-FFF2-40B4-BE49-F238E27FC236}">
                <a16:creationId xmlns:a16="http://schemas.microsoft.com/office/drawing/2014/main" id="{26ABE90C-B17C-B53F-CAB1-C574CF592344}"/>
              </a:ext>
            </a:extLst>
          </p:cNvPr>
          <p:cNvSpPr txBox="1"/>
          <p:nvPr/>
        </p:nvSpPr>
        <p:spPr>
          <a:xfrm>
            <a:off x="10790535" y="4099498"/>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cxnSp>
        <p:nvCxnSpPr>
          <p:cNvPr id="32" name="Straight Arrow Connector 31">
            <a:extLst>
              <a:ext uri="{FF2B5EF4-FFF2-40B4-BE49-F238E27FC236}">
                <a16:creationId xmlns:a16="http://schemas.microsoft.com/office/drawing/2014/main" id="{3AA51526-122D-C93A-3997-611F516CA94A}"/>
              </a:ext>
            </a:extLst>
          </p:cNvPr>
          <p:cNvCxnSpPr>
            <a:stCxn id="31" idx="0"/>
          </p:cNvCxnSpPr>
          <p:nvPr/>
        </p:nvCxnSpPr>
        <p:spPr>
          <a:xfrm flipV="1">
            <a:off x="11155591" y="3526591"/>
            <a:ext cx="0" cy="57290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EBFE9FDD-1308-2EAE-E766-05EC621E8CDE}"/>
              </a:ext>
            </a:extLst>
          </p:cNvPr>
          <p:cNvCxnSpPr>
            <a:cxnSpLocks/>
          </p:cNvCxnSpPr>
          <p:nvPr/>
        </p:nvCxnSpPr>
        <p:spPr>
          <a:xfrm>
            <a:off x="9909025" y="2839537"/>
            <a:ext cx="634931" cy="1196125"/>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389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dirty="0"/>
              <a:t>This document looks for a community and working group who have interest in Network Anomaly Detection, bridging network and data engineering, operator, vendors and academia, by writing the </a:t>
            </a:r>
            <a:r>
              <a:rPr lang="en-US" sz="2000" b="1" dirty="0">
                <a:solidFill>
                  <a:srgbClr val="FF0000"/>
                </a:solidFill>
              </a:rPr>
              <a:t>semantics and ontology of network symptoms for operational and analytical data</a:t>
            </a:r>
            <a:r>
              <a:rPr lang="en-US" sz="2000" dirty="0"/>
              <a:t>.</a:t>
            </a:r>
          </a:p>
          <a:p>
            <a:r>
              <a:rPr lang="en-US" sz="2000" dirty="0"/>
              <a:t>This work will unveil what is missing in Network Telemetry data and provide input for other documents to enable a more detailed and holistic view from networks.</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04. </a:t>
            </a:r>
            <a:r>
              <a:rPr lang="de-CH" sz="2500" dirty="0">
                <a:latin typeface="+mj-lt"/>
                <a:ea typeface="+mj-ea"/>
                <a:cs typeface="+mj-cs"/>
              </a:rPr>
              <a:t>November </a:t>
            </a:r>
            <a:r>
              <a:rPr lang="de-CH" sz="2500" dirty="0">
                <a:latin typeface="+mj-lt"/>
              </a:rPr>
              <a:t>2023</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rgbClr val="FF0000"/>
                </a:solidFill>
              </a:rPr>
              <a:t>when VPN's changing</a:t>
            </a:r>
            <a:r>
              <a:rPr lang="en-US" sz="3000" b="1" dirty="0"/>
              <a:t>, regardless due to operational or configurational reasons, network operators are </a:t>
            </a:r>
            <a:r>
              <a:rPr lang="en-US" sz="3000" b="1" dirty="0">
                <a:solidFill>
                  <a:srgbClr val="FF0000"/>
                </a:solidFill>
              </a:rPr>
              <a:t>late to react</a:t>
            </a:r>
            <a:r>
              <a:rPr lang="en-US" sz="3000" b="1" dirty="0">
                <a:solidFill>
                  <a:schemeClr val="accent6"/>
                </a:solidFill>
              </a:rPr>
              <a: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detailing paper will be submitted soon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2"/>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1731</Words>
  <Application>Microsoft Office PowerPoint</Application>
  <PresentationFormat>Widescreen</PresentationFormat>
  <Paragraphs>169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 symptom and how to categorize them From action to reason to cause</vt:lpstr>
      <vt:lpstr>Questions to the audience Do you care?</vt:lpstr>
      <vt:lpstr>Outliers in Anomaly Detection From global to contextual to collective</vt:lpstr>
      <vt:lpstr>Annotate Operation Data YANG Module</vt:lpstr>
      <vt:lpstr>Annotate Analytical Data YANG Module</vt:lpstr>
      <vt:lpstr>IETF 118 Hackathon – Antagonist Labelling a Symptom in Grafana</vt:lpstr>
      <vt:lpstr>IETF 118 Hackathon - Antagonist Workflow</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166</cp:revision>
  <dcterms:created xsi:type="dcterms:W3CDTF">2019-11-29T14:22:02Z</dcterms:created>
  <dcterms:modified xsi:type="dcterms:W3CDTF">2023-11-05T12:41:52Z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