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00" r:id="rId3"/>
    <p:sldId id="2145706225" r:id="rId4"/>
    <p:sldId id="2145706236" r:id="rId5"/>
    <p:sldId id="2145706246" r:id="rId6"/>
    <p:sldId id="2145706247" r:id="rId7"/>
    <p:sldId id="2145706248" r:id="rId8"/>
    <p:sldId id="2145706232" r:id="rId9"/>
    <p:sldId id="2145706227" r:id="rId10"/>
    <p:sldId id="26425" r:id="rId11"/>
    <p:sldId id="2145706243" r:id="rId12"/>
    <p:sldId id="2145706239" r:id="rId13"/>
    <p:sldId id="2145706241" r:id="rId14"/>
    <p:sldId id="2145706240" r:id="rId15"/>
    <p:sldId id="2145706238" r:id="rId16"/>
    <p:sldId id="2145706237" r:id="rId17"/>
    <p:sldId id="2145706250" r:id="rId18"/>
    <p:sldId id="2145706251" r:id="rId19"/>
    <p:sldId id="2145706252" r:id="rId20"/>
    <p:sldId id="26415" r:id="rId21"/>
    <p:sldId id="214570624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6" d="100"/>
          <a:sy n="106" d="100"/>
        </p:scale>
        <p:origin x="672" y="9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A47D5A21-D820-4251-9DE3-0EE7A7287481}"/>
    <pc:docChg chg="modSld">
      <pc:chgData name="Graf Thomas, INI-NET-VNC-HCS" userId="487bc3e3-9ce7-4cdd-b7b4-8899ea88d289" providerId="ADAL" clId="{A47D5A21-D820-4251-9DE3-0EE7A7287481}" dt="2024-03-15T23:42:14.935" v="3" actId="20577"/>
      <pc:docMkLst>
        <pc:docMk/>
      </pc:docMkLst>
      <pc:sldChg chg="modSp mod">
        <pc:chgData name="Graf Thomas, INI-NET-VNC-HCS" userId="487bc3e3-9ce7-4cdd-b7b4-8899ea88d289" providerId="ADAL" clId="{A47D5A21-D820-4251-9DE3-0EE7A7287481}" dt="2024-03-15T23:42:04.547" v="1" actId="20577"/>
        <pc:sldMkLst>
          <pc:docMk/>
          <pc:sldMk cId="3578665336" sldId="1041"/>
        </pc:sldMkLst>
        <pc:spChg chg="mod">
          <ac:chgData name="Graf Thomas, INI-NET-VNC-HCS" userId="487bc3e3-9ce7-4cdd-b7b4-8899ea88d289" providerId="ADAL" clId="{A47D5A21-D820-4251-9DE3-0EE7A7287481}" dt="2024-03-15T23:42:04.547" v="1" actId="20577"/>
          <ac:spMkLst>
            <pc:docMk/>
            <pc:sldMk cId="3578665336" sldId="1041"/>
            <ac:spMk id="6" creationId="{6CAA0765-1318-4A03-8F91-D3ECC43D8FA7}"/>
          </ac:spMkLst>
        </pc:spChg>
      </pc:sldChg>
      <pc:sldChg chg="modSp mod">
        <pc:chgData name="Graf Thomas, INI-NET-VNC-HCS" userId="487bc3e3-9ce7-4cdd-b7b4-8899ea88d289" providerId="ADAL" clId="{A47D5A21-D820-4251-9DE3-0EE7A7287481}" dt="2024-03-15T23:42:11.394" v="2" actId="20577"/>
        <pc:sldMkLst>
          <pc:docMk/>
          <pc:sldMk cId="2578889968" sldId="26415"/>
        </pc:sldMkLst>
        <pc:spChg chg="mod">
          <ac:chgData name="Graf Thomas, INI-NET-VNC-HCS" userId="487bc3e3-9ce7-4cdd-b7b4-8899ea88d289" providerId="ADAL" clId="{A47D5A21-D820-4251-9DE3-0EE7A7287481}" dt="2024-03-15T23:42:11.394" v="2" actId="20577"/>
          <ac:spMkLst>
            <pc:docMk/>
            <pc:sldMk cId="2578889968" sldId="26415"/>
            <ac:spMk id="7" creationId="{BF6DCC5D-2508-4A9B-B734-C8C5147F93FB}"/>
          </ac:spMkLst>
        </pc:spChg>
      </pc:sldChg>
      <pc:sldChg chg="modSp mod">
        <pc:chgData name="Graf Thomas, INI-NET-VNC-HCS" userId="487bc3e3-9ce7-4cdd-b7b4-8899ea88d289" providerId="ADAL" clId="{A47D5A21-D820-4251-9DE3-0EE7A7287481}" dt="2024-03-15T23:42:14.935" v="3" actId="20577"/>
        <pc:sldMkLst>
          <pc:docMk/>
          <pc:sldMk cId="2617504443" sldId="2145706242"/>
        </pc:sldMkLst>
        <pc:spChg chg="mod">
          <ac:chgData name="Graf Thomas, INI-NET-VNC-HCS" userId="487bc3e3-9ce7-4cdd-b7b4-8899ea88d289" providerId="ADAL" clId="{A47D5A21-D820-4251-9DE3-0EE7A7287481}" dt="2024-03-15T01:12:42.318" v="0" actId="108"/>
          <ac:spMkLst>
            <pc:docMk/>
            <pc:sldMk cId="2617504443" sldId="2145706242"/>
            <ac:spMk id="3" creationId="{29C0DFD4-432D-4B0C-93DF-790441DCF5B9}"/>
          </ac:spMkLst>
        </pc:spChg>
        <pc:spChg chg="mod">
          <ac:chgData name="Graf Thomas, INI-NET-VNC-HCS" userId="487bc3e3-9ce7-4cdd-b7b4-8899ea88d289" providerId="ADAL" clId="{A47D5A21-D820-4251-9DE3-0EE7A7287481}" dt="2024-03-15T23:42:14.935" v="3" actId="20577"/>
          <ac:spMkLst>
            <pc:docMk/>
            <pc:sldMk cId="2617504443" sldId="2145706242"/>
            <ac:spMk id="7" creationId="{BF6DCC5D-2508-4A9B-B734-C8C5147F93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16.03.2024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Network anomaly detection is about </a:t>
            </a:r>
            <a:r>
              <a:rPr lang="en-IE" b="1" dirty="0">
                <a:solidFill>
                  <a:srgbClr val="FF0000"/>
                </a:solidFill>
              </a:rPr>
              <a:t>identifying behaviours </a:t>
            </a:r>
            <a:r>
              <a:rPr lang="en-IE" dirty="0"/>
              <a:t>that provide </a:t>
            </a:r>
            <a:r>
              <a:rPr lang="en-IE" b="1" dirty="0">
                <a:solidFill>
                  <a:srgbClr val="FF0000"/>
                </a:solidFill>
              </a:rPr>
              <a:t>evidence</a:t>
            </a:r>
            <a:r>
              <a:rPr lang="en-IE" dirty="0"/>
              <a:t> of service consumers experiencing a </a:t>
            </a:r>
            <a:r>
              <a:rPr lang="en-IE" b="1" dirty="0">
                <a:solidFill>
                  <a:srgbClr val="FF0000"/>
                </a:solidFill>
              </a:rPr>
              <a:t>degradation</a:t>
            </a:r>
            <a:r>
              <a:rPr lang="en-IE" dirty="0"/>
              <a:t>.</a:t>
            </a:r>
          </a:p>
          <a:p>
            <a:pPr marL="171450" indent="-171450">
              <a:lnSpc>
                <a:spcPct val="100000"/>
              </a:lnSpc>
              <a:buFont typeface="Arial" panose="020B0604020202020204" pitchFamily="34" charset="0"/>
              <a:buChar char="•"/>
            </a:pPr>
            <a:r>
              <a:rPr lang="en-IE" dirty="0"/>
              <a:t>During our work to implement network anomaly detection, we realized that this requires a continuous review process, in order to </a:t>
            </a:r>
            <a:r>
              <a:rPr lang="en-IE" b="1" dirty="0">
                <a:solidFill>
                  <a:srgbClr val="FF0000"/>
                </a:solidFill>
              </a:rPr>
              <a:t>iteratively collect and incorporate more and more network and service knowledge into the methodology</a:t>
            </a:r>
            <a:r>
              <a:rPr lang="en-IE" dirty="0"/>
              <a:t>.</a:t>
            </a:r>
          </a:p>
          <a:p>
            <a:pPr marL="171450" indent="-171450">
              <a:buFont typeface="Arial" panose="020B0604020202020204" pitchFamily="34" charset="0"/>
              <a:buChar char="•"/>
            </a:pPr>
            <a:r>
              <a:rPr lang="en-IE" dirty="0"/>
              <a:t>Network operators often implement </a:t>
            </a:r>
            <a:r>
              <a:rPr lang="en-IE" b="1" dirty="0">
                <a:solidFill>
                  <a:srgbClr val="FF0000"/>
                </a:solidFill>
              </a:rPr>
              <a:t>review processes of their detection mechanisms </a:t>
            </a:r>
            <a:r>
              <a:rPr lang="en-IE" dirty="0"/>
              <a:t>to improve over time (reducing both False Positives and False Negatives), </a:t>
            </a:r>
            <a:r>
              <a:rPr lang="en-IE" b="1" dirty="0"/>
              <a:t>validating</a:t>
            </a:r>
            <a:r>
              <a:rPr lang="en-IE" dirty="0"/>
              <a:t> the detected network anomalies and performing </a:t>
            </a:r>
            <a:r>
              <a:rPr lang="en-IE" b="1" dirty="0"/>
              <a:t>post-mortem analysis</a:t>
            </a:r>
            <a:r>
              <a:rPr lang="en-IE" dirty="0"/>
              <a:t>, etc.</a:t>
            </a:r>
          </a:p>
          <a:p>
            <a:pPr marL="171450" indent="-171450">
              <a:buFont typeface="Arial" panose="020B0604020202020204" pitchFamily="34" charset="0"/>
              <a:buChar char="•"/>
            </a:pPr>
            <a:r>
              <a:rPr lang="en-IE" dirty="0"/>
              <a:t>We see the need to </a:t>
            </a:r>
            <a:r>
              <a:rPr lang="en-IE" b="1" dirty="0">
                <a:solidFill>
                  <a:srgbClr val="FF0000"/>
                </a:solidFill>
              </a:rPr>
              <a:t>provide a well-defined lifecycle for the refinement of network anomaly detection</a:t>
            </a:r>
            <a:r>
              <a:rPr lang="en-IE" dirty="0"/>
              <a:t>, as this can open up to a </a:t>
            </a:r>
            <a:r>
              <a:rPr lang="en-IE" b="1" dirty="0"/>
              <a:t>more structured cooperation between different actors </a:t>
            </a:r>
            <a:r>
              <a:rPr lang="en-IE" dirty="0"/>
              <a:t>involved in different stages of the lifecycle, including customer service operators, network engineers, Data Scientists, AI algorithms, etc.</a:t>
            </a:r>
          </a:p>
          <a:p>
            <a:pPr marL="171450" indent="-171450">
              <a:buFont typeface="Arial" panose="020B0604020202020204" pitchFamily="34" charset="0"/>
              <a:buChar char="•"/>
            </a:pPr>
            <a:r>
              <a:rPr lang="en-IE" dirty="0"/>
              <a:t>This proposed draft describe an </a:t>
            </a:r>
            <a:r>
              <a:rPr lang="en-IE" b="1" dirty="0">
                <a:solidFill>
                  <a:srgbClr val="FF0000"/>
                </a:solidFill>
              </a:rPr>
              <a:t>experiment</a:t>
            </a:r>
            <a:r>
              <a:rPr lang="en-IE" dirty="0"/>
              <a:t>: </a:t>
            </a:r>
            <a:r>
              <a:rPr lang="en-US" dirty="0"/>
              <a:t>verifying whether the approach is usable in real use case scenarios to support proper refinement and adjustments of network anomaly detection algorithms. </a:t>
            </a:r>
            <a:endParaRPr lang="en-IE"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329272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16.03.2024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16.03.2024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tags" Target="../tags/tag4.xml"/><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NetGauze/NetGauze/tree/main/crates/bgp-pkt#supported-message-types" TargetMode="External"/><Relationship Id="rId3" Type="http://schemas.openxmlformats.org/officeDocument/2006/relationships/slideLayout" Target="../slideLayouts/slideLayout12.xml"/><Relationship Id="rId7" Type="http://schemas.openxmlformats.org/officeDocument/2006/relationships/hyperlink" Target="https://www.iana.org/assignments/bgp-parameters/bgp-parameters.xhtml#bgp-parameters-8" TargetMode="External"/><Relationship Id="rId12" Type="http://schemas.openxmlformats.org/officeDocument/2006/relationships/image" Target="../media/image2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hyperlink" Target="https://datatracker.ietf.org/doc/html/draft-ietf-grow-bmp-path-marking-tlv-" TargetMode="External"/><Relationship Id="rId11" Type="http://schemas.openxmlformats.org/officeDocument/2006/relationships/hyperlink" Target="https://como-grafana.scapp-corp.swisscom.com/d/1Iu91Qjiz/daisy-monitoring?orgId=1099&amp;from=1702990800000&amp;to=1703005200000" TargetMode="External"/><Relationship Id="rId5" Type="http://schemas.openxmlformats.org/officeDocument/2006/relationships/hyperlink" Target="https://datatracker.ietf.org/doc/html/draft-msri-grow-bmp-bgp-rib-stats-00#section-2.1" TargetMode="External"/><Relationship Id="rId10" Type="http://schemas.openxmlformats.org/officeDocument/2006/relationships/image" Target="../media/image13.svg"/><Relationship Id="rId4" Type="http://schemas.openxmlformats.org/officeDocument/2006/relationships/hyperlink" Target="https://datatracker.ietf.org/doc/html/draft-ietf-grow-bmp-rel-00#section-3.3.1" TargetMode="Externa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draft-netana-nmop-network-anomaly-semantics-01</a:t>
            </a:r>
          </a:p>
          <a:p>
            <a:endParaRPr lang="en-US" sz="2800" dirty="0"/>
          </a:p>
          <a:p>
            <a:r>
              <a:rPr lang="en-US" sz="3400" b="1" dirty="0"/>
              <a:t>Experiment: Network Anomaly </a:t>
            </a:r>
            <a:r>
              <a:rPr lang="en-US" sz="3400" b="1" dirty="0">
                <a:solidFill>
                  <a:srgbClr val="FF0000"/>
                </a:solidFill>
              </a:rPr>
              <a:t>Lifecycle</a:t>
            </a:r>
            <a:br>
              <a:rPr lang="en-US" sz="2800" b="1" dirty="0"/>
            </a:br>
            <a:r>
              <a:rPr lang="en-US" sz="2800" dirty="0"/>
              <a:t>draft-netana-nmop-network-anomaly-lifecycle-01</a:t>
            </a:r>
          </a:p>
          <a:p>
            <a:endParaRPr lang="en-US" sz="2800" dirty="0"/>
          </a:p>
          <a:p>
            <a:endParaRPr lang="en-US" sz="2200" b="1" dirty="0"/>
          </a:p>
          <a:p>
            <a:r>
              <a:rPr lang="en-US" sz="2800" dirty="0">
                <a:solidFill>
                  <a:schemeClr val="bg2">
                    <a:lumMod val="75000"/>
                  </a:schemeClr>
                </a:solidFill>
              </a:rPr>
              <a:t>Helps to annotate operational data, refine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16. </a:t>
            </a:r>
            <a:r>
              <a:rPr lang="de-CH" sz="3800" dirty="0">
                <a:latin typeface="+mj-lt"/>
                <a:ea typeface="+mj-ea"/>
                <a:cs typeface="+mj-cs"/>
              </a:rPr>
              <a:t>March 2024</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Operational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546100" y="1610360"/>
            <a:ext cx="11125200" cy="511640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IE" dirty="0"/>
              <a:t>Network anomaly detection is about </a:t>
            </a:r>
            <a:r>
              <a:rPr lang="en-IE" b="1" dirty="0">
                <a:solidFill>
                  <a:srgbClr val="FF0000"/>
                </a:solidFill>
              </a:rPr>
              <a:t>identifying behaviours </a:t>
            </a:r>
            <a:r>
              <a:rPr lang="en-IE" dirty="0"/>
              <a:t>that provide </a:t>
            </a:r>
            <a:r>
              <a:rPr lang="en-IE" b="1" dirty="0">
                <a:solidFill>
                  <a:srgbClr val="FF0000"/>
                </a:solidFill>
              </a:rPr>
              <a:t>evidence</a:t>
            </a:r>
            <a:r>
              <a:rPr lang="en-IE" dirty="0"/>
              <a:t> of service consumers experiencing a </a:t>
            </a:r>
            <a:r>
              <a:rPr lang="en-IE" b="1" dirty="0">
                <a:solidFill>
                  <a:srgbClr val="FF0000"/>
                </a:solidFill>
              </a:rPr>
              <a:t>degradation</a:t>
            </a:r>
            <a:r>
              <a:rPr lang="en-IE" dirty="0"/>
              <a:t>.</a:t>
            </a:r>
          </a:p>
          <a:p>
            <a:pPr>
              <a:lnSpc>
                <a:spcPct val="100000"/>
              </a:lnSpc>
            </a:pPr>
            <a:r>
              <a:rPr lang="en-IE" dirty="0"/>
              <a:t>Network Operators often implement a </a:t>
            </a:r>
            <a:r>
              <a:rPr lang="en-IE" b="1" dirty="0">
                <a:solidFill>
                  <a:srgbClr val="FF0000"/>
                </a:solidFill>
              </a:rPr>
              <a:t>continuous review process</a:t>
            </a:r>
            <a:r>
              <a:rPr lang="en-IE" dirty="0"/>
              <a:t>, in order to </a:t>
            </a:r>
            <a:r>
              <a:rPr lang="en-IE" b="1" dirty="0"/>
              <a:t>iteratively collect and incorporate more and more network and service knowledge </a:t>
            </a:r>
            <a:r>
              <a:rPr lang="en-IE" dirty="0"/>
              <a:t>into the methodology, to </a:t>
            </a:r>
            <a:r>
              <a:rPr lang="en-IE" b="1" dirty="0"/>
              <a:t>improve</a:t>
            </a:r>
            <a:r>
              <a:rPr lang="en-IE" dirty="0"/>
              <a:t> (reducing False Positives and False Negatives) and validate the detection, e.g. by performing post-mortem analysis.</a:t>
            </a:r>
          </a:p>
          <a:p>
            <a:r>
              <a:rPr lang="en-IE" dirty="0"/>
              <a:t>We see the need to </a:t>
            </a:r>
            <a:r>
              <a:rPr lang="en-IE" b="1" dirty="0">
                <a:solidFill>
                  <a:srgbClr val="FF0000"/>
                </a:solidFill>
              </a:rPr>
              <a:t>provide a well-defined lifecycle for the refinement of network anomaly detection</a:t>
            </a:r>
            <a:r>
              <a:rPr lang="en-IE" dirty="0"/>
              <a:t>, as this can open up to a </a:t>
            </a:r>
            <a:r>
              <a:rPr lang="en-IE" b="1" dirty="0"/>
              <a:t>more structured cooperation between different actors </a:t>
            </a:r>
            <a:r>
              <a:rPr lang="en-IE" dirty="0"/>
              <a:t>involved in different stages of the lifecycle, including customer service operators, network engineers, Data Scientists, AI algorithms, etc.</a:t>
            </a:r>
          </a:p>
          <a:p>
            <a:r>
              <a:rPr lang="en-IE" dirty="0"/>
              <a:t>This proposed draft describe an </a:t>
            </a:r>
            <a:r>
              <a:rPr lang="en-IE" b="1" dirty="0">
                <a:solidFill>
                  <a:srgbClr val="FF0000"/>
                </a:solidFill>
              </a:rPr>
              <a:t>experiment</a:t>
            </a:r>
            <a:r>
              <a:rPr lang="en-IE" dirty="0"/>
              <a:t>: </a:t>
            </a:r>
            <a:r>
              <a:rPr lang="en-US" dirty="0"/>
              <a:t>verifying whether the approach is usable in real use case scenarios to support proper refinement and adjustments of network anomaly detection algorithms. </a:t>
            </a:r>
            <a:endParaRPr lang="en-IE" dirty="0"/>
          </a:p>
          <a:p>
            <a:endParaRPr lang="en-IE"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429133"/>
            <a:ext cx="10515600" cy="1325563"/>
          </a:xfrm>
        </p:spPr>
        <p:txBody>
          <a:bodyPr>
            <a:normAutofit/>
          </a:bodyPr>
          <a:lstStyle/>
          <a:p>
            <a:r>
              <a:rPr lang="en-US" sz="2800" b="1" dirty="0"/>
              <a:t>Experiment: Network Anomaly Lifecycle</a:t>
            </a:r>
            <a:br>
              <a:rPr lang="en-US" sz="2800" b="1" dirty="0"/>
            </a:br>
            <a:r>
              <a:rPr lang="en-US" sz="2700" dirty="0">
                <a:solidFill>
                  <a:schemeClr val="bg2">
                    <a:lumMod val="75000"/>
                  </a:schemeClr>
                </a:solidFill>
              </a:rPr>
              <a:t>What is the Motivation?</a:t>
            </a:r>
            <a:endParaRPr lang="en-US" sz="2700" dirty="0">
              <a:solidFill>
                <a:srgbClr val="FF0000"/>
              </a:solidFill>
            </a:endParaRPr>
          </a:p>
        </p:txBody>
      </p:sp>
    </p:spTree>
    <p:extLst>
      <p:ext uri="{BB962C8B-B14F-4D97-AF65-F5344CB8AC3E}">
        <p14:creationId xmlns:p14="http://schemas.microsoft.com/office/powerpoint/2010/main" val="62098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Lifecycle</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444500" y="2099129"/>
            <a:ext cx="6958286" cy="3976164"/>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5654675" y="3372836"/>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Inhaltsplatzhalter 2">
            <a:extLst>
              <a:ext uri="{FF2B5EF4-FFF2-40B4-BE49-F238E27FC236}">
                <a16:creationId xmlns:a16="http://schemas.microsoft.com/office/drawing/2014/main" id="{EBBAF0DF-61DF-B89D-2978-12F7F1BE7C53}"/>
              </a:ext>
            </a:extLst>
          </p:cNvPr>
          <p:cNvSpPr txBox="1">
            <a:spLocks/>
          </p:cNvSpPr>
          <p:nvPr/>
        </p:nvSpPr>
        <p:spPr bwMode="black">
          <a:xfrm>
            <a:off x="7556501" y="609600"/>
            <a:ext cx="4191000"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Detection:  </a:t>
            </a:r>
            <a:r>
              <a:rPr lang="en-US" dirty="0"/>
              <a:t>The Network Anomaly Detection stage is about the continuous monitoring of the network through Network Telemetry [RFC9232] and the identification of symptoms.</a:t>
            </a:r>
          </a:p>
          <a:p>
            <a:r>
              <a:rPr lang="en-US" b="1" dirty="0">
                <a:solidFill>
                  <a:srgbClr val="FF0000"/>
                </a:solidFill>
              </a:rPr>
              <a:t>Validation:  </a:t>
            </a:r>
            <a:r>
              <a:rPr lang="en-US" dirty="0"/>
              <a:t>Decides if the detected symptoms are signaling a real incident or if they are to be treated as false positives.</a:t>
            </a:r>
          </a:p>
          <a:p>
            <a:r>
              <a:rPr lang="en-US" b="1" dirty="0">
                <a:solidFill>
                  <a:srgbClr val="FF0000"/>
                </a:solidFill>
              </a:rPr>
              <a:t>Refinement:  </a:t>
            </a:r>
            <a:r>
              <a:rPr lang="en-US" dirty="0"/>
              <a:t>Network operator performs detailed postmortem analysis of the network incident, collected Network Telemetry data and detected anomaly with the objective to identify useful adjustments in the Network Telemetry data collection and Anomaly Detection system.</a:t>
            </a:r>
          </a:p>
        </p:txBody>
      </p:sp>
    </p:spTree>
    <p:extLst>
      <p:ext uri="{BB962C8B-B14F-4D97-AF65-F5344CB8AC3E}">
        <p14:creationId xmlns:p14="http://schemas.microsoft.com/office/powerpoint/2010/main" val="224973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pic>
        <p:nvPicPr>
          <p:cNvPr id="9" name="Picture 8">
            <a:extLst>
              <a:ext uri="{FF2B5EF4-FFF2-40B4-BE49-F238E27FC236}">
                <a16:creationId xmlns:a16="http://schemas.microsoft.com/office/drawing/2014/main" id="{E42F4B34-76CD-F72D-9B81-89CB1330329D}"/>
              </a:ext>
            </a:extLst>
          </p:cNvPr>
          <p:cNvPicPr>
            <a:picLocks noChangeAspect="1"/>
          </p:cNvPicPr>
          <p:nvPr/>
        </p:nvPicPr>
        <p:blipFill>
          <a:blip r:embed="rId2"/>
          <a:stretch>
            <a:fillRect/>
          </a:stretch>
        </p:blipFill>
        <p:spPr>
          <a:xfrm>
            <a:off x="5087988" y="516629"/>
            <a:ext cx="6585629" cy="6210133"/>
          </a:xfrm>
          <a:prstGeom prst="rect">
            <a:avLst/>
          </a:prstGeom>
        </p:spPr>
      </p:pic>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State Machine</a:t>
            </a:r>
            <a:br>
              <a:rPr lang="en-US" sz="3600" dirty="0"/>
            </a:br>
            <a:r>
              <a:rPr lang="en-US" sz="2700" dirty="0">
                <a:solidFill>
                  <a:schemeClr val="bg2">
                    <a:lumMod val="75000"/>
                  </a:schemeClr>
                </a:solidFill>
              </a:rPr>
              <a:t>Incident Relationships</a:t>
            </a:r>
          </a:p>
        </p:txBody>
      </p:sp>
      <p:sp>
        <p:nvSpPr>
          <p:cNvPr id="13" name="Inhaltsplatzhalter 2">
            <a:extLst>
              <a:ext uri="{FF2B5EF4-FFF2-40B4-BE49-F238E27FC236}">
                <a16:creationId xmlns:a16="http://schemas.microsoft.com/office/drawing/2014/main" id="{493592BC-0380-9705-ADC3-87ACEDBEFCB8}"/>
              </a:ext>
            </a:extLst>
          </p:cNvPr>
          <p:cNvSpPr txBox="1">
            <a:spLocks/>
          </p:cNvSpPr>
          <p:nvPr/>
        </p:nvSpPr>
        <p:spPr bwMode="black">
          <a:xfrm>
            <a:off x="978831" y="1946436"/>
            <a:ext cx="3780631"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Incident Forecasted:  </a:t>
            </a:r>
            <a:r>
              <a:rPr lang="en-US" dirty="0"/>
              <a:t>A potential network incident is predicted in the future by the Network Anomaly Detection system.</a:t>
            </a:r>
          </a:p>
          <a:p>
            <a:r>
              <a:rPr lang="en-US" b="1" dirty="0">
                <a:solidFill>
                  <a:srgbClr val="FF0000"/>
                </a:solidFill>
              </a:rPr>
              <a:t>Incident Potential:  </a:t>
            </a:r>
            <a:r>
              <a:rPr lang="en-US" dirty="0"/>
              <a:t>A potential network incident has been detected by the Network Anomaly Detection system.</a:t>
            </a:r>
          </a:p>
          <a:p>
            <a:r>
              <a:rPr lang="en-US" b="1" dirty="0">
                <a:solidFill>
                  <a:srgbClr val="FF0000"/>
                </a:solidFill>
              </a:rPr>
              <a:t>Incident Confirmed:  </a:t>
            </a:r>
            <a:r>
              <a:rPr lang="en-US" dirty="0"/>
              <a:t>A potential network incident has been confirmed in the postmortem validation.</a:t>
            </a:r>
          </a:p>
          <a:p>
            <a:endParaRPr lang="en-US" dirty="0"/>
          </a:p>
        </p:txBody>
      </p:sp>
    </p:spTree>
    <p:extLst>
      <p:ext uri="{BB962C8B-B14F-4D97-AF65-F5344CB8AC3E}">
        <p14:creationId xmlns:p14="http://schemas.microsoft.com/office/powerpoint/2010/main" val="115220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network-anomaly* [id author-name version state]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state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ID and Description</a:t>
            </a:r>
            <a:r>
              <a:rPr lang="en-US" sz="2000" dirty="0"/>
              <a:t> uniquely identifies the detected anomaly.</a:t>
            </a:r>
          </a:p>
          <a:p>
            <a:r>
              <a:rPr lang="en-US" sz="2000" b="1" dirty="0">
                <a:solidFill>
                  <a:srgbClr val="FF0000"/>
                </a:solidFill>
              </a:rPr>
              <a:t>Author Name, Type, Version and Algo-Version </a:t>
            </a:r>
            <a:r>
              <a:rPr lang="en-US" sz="2000" dirty="0"/>
              <a:t>describes wherever the anomaly was detected by a human or algorithm and uniquely identifies the system and version who/which detected. </a:t>
            </a:r>
          </a:p>
          <a:p>
            <a:r>
              <a:rPr lang="en-US" sz="2000" b="1" dirty="0">
                <a:solidFill>
                  <a:srgbClr val="FF0000"/>
                </a:solidFill>
              </a:rPr>
              <a:t>State </a:t>
            </a:r>
            <a:r>
              <a:rPr lang="en-US" sz="2000" dirty="0"/>
              <a:t>describes the state of the anomaly (selected among the states defined in the state machine).</a:t>
            </a:r>
          </a:p>
          <a:p>
            <a:r>
              <a:rPr lang="en-US" sz="2000" b="1" dirty="0">
                <a:solidFill>
                  <a:srgbClr val="FF0000"/>
                </a:solidFill>
              </a:rPr>
              <a:t>Symptoms </a:t>
            </a:r>
            <a:r>
              <a:rPr lang="en-US" sz="2000" dirty="0"/>
              <a:t>describes the identified symptoms defined in </a:t>
            </a:r>
            <a:r>
              <a:rPr lang="en-US" sz="2000" dirty="0" err="1"/>
              <a:t>ietf</a:t>
            </a:r>
            <a:r>
              <a:rPr lang="en-US" sz="2000" dirty="0"/>
              <a:t>-symptom-semantic-metadata. </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929384"/>
            <a:ext cx="4182687" cy="31774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Network Anomaly Metadata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262433"/>
            <a:ext cx="4182687" cy="61452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7487" y="2439221"/>
            <a:ext cx="1237428" cy="30378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2901440"/>
            <a:ext cx="4182687" cy="1465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06547" y="3070689"/>
            <a:ext cx="4182687" cy="31706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p:cNvCxnSpPr>
          <p:nvPr/>
        </p:nvCxnSpPr>
        <p:spPr>
          <a:xfrm>
            <a:off x="4997487" y="3325091"/>
            <a:ext cx="1237428" cy="128578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p:cNvCxnSpPr>
          <p:nvPr/>
        </p:nvCxnSpPr>
        <p:spPr>
          <a:xfrm>
            <a:off x="4997487" y="2981702"/>
            <a:ext cx="1237428" cy="12494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960253E-9132-4208-BB6A-B8DB492204A9}"/>
              </a:ext>
            </a:extLst>
          </p:cNvPr>
          <p:cNvSpPr/>
          <p:nvPr/>
        </p:nvSpPr>
        <p:spPr>
          <a:xfrm>
            <a:off x="6508959" y="4209271"/>
            <a:ext cx="218659" cy="14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Design and workflow</a:t>
            </a:r>
            <a:endParaRPr lang="en-US" sz="2700" dirty="0">
              <a:solidFill>
                <a:srgbClr val="FF0000"/>
              </a:solidFill>
            </a:endParaRPr>
          </a:p>
        </p:txBody>
      </p:sp>
      <p:sp>
        <p:nvSpPr>
          <p:cNvPr id="8" name="Rectangle 7">
            <a:extLst>
              <a:ext uri="{FF2B5EF4-FFF2-40B4-BE49-F238E27FC236}">
                <a16:creationId xmlns:a16="http://schemas.microsoft.com/office/drawing/2014/main" id="{3AABF6CC-4449-630D-489C-7CCA601F0E2A}"/>
              </a:ext>
            </a:extLst>
          </p:cNvPr>
          <p:cNvSpPr/>
          <p:nvPr/>
        </p:nvSpPr>
        <p:spPr>
          <a:xfrm>
            <a:off x="5021286" y="4542770"/>
            <a:ext cx="3852329"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dirty="0">
                <a:solidFill>
                  <a:srgbClr val="000000"/>
                </a:solidFill>
                <a:latin typeface="+mj-lt"/>
                <a:ea typeface="+mj-ea"/>
                <a:cs typeface="+mj-cs"/>
              </a:rPr>
            </a:br>
            <a:r>
              <a:rPr lang="en-US" sz="2000" dirty="0">
                <a:solidFill>
                  <a:srgbClr val="000000"/>
                </a:solidFill>
                <a:latin typeface="+mj-lt"/>
                <a:ea typeface="+mj-ea"/>
                <a:cs typeface="+mj-cs"/>
              </a:rPr>
              <a:t>(</a:t>
            </a:r>
            <a:r>
              <a:rPr lang="en-US" sz="2000" u="sng" dirty="0">
                <a:solidFill>
                  <a:srgbClr val="000000"/>
                </a:solidFill>
                <a:latin typeface="+mj-lt"/>
                <a:ea typeface="+mj-ea"/>
                <a:cs typeface="+mj-cs"/>
              </a:rPr>
              <a:t>An</a:t>
            </a:r>
            <a:r>
              <a:rPr lang="en-US" sz="2000" dirty="0">
                <a:solidFill>
                  <a:srgbClr val="000000"/>
                </a:solidFill>
                <a:latin typeface="+mj-lt"/>
                <a:ea typeface="+mj-ea"/>
                <a:cs typeface="+mj-cs"/>
              </a:rPr>
              <a:t>omaly </a:t>
            </a:r>
            <a:r>
              <a:rPr lang="en-US" sz="2000" u="sng" dirty="0">
                <a:solidFill>
                  <a:srgbClr val="000000"/>
                </a:solidFill>
                <a:latin typeface="+mj-lt"/>
                <a:ea typeface="+mj-ea"/>
                <a:cs typeface="+mj-cs"/>
              </a:rPr>
              <a:t>tag</a:t>
            </a:r>
            <a:r>
              <a:rPr lang="en-US" sz="2000" dirty="0">
                <a:solidFill>
                  <a:srgbClr val="000000"/>
                </a:solidFill>
                <a:latin typeface="+mj-lt"/>
                <a:ea typeface="+mj-ea"/>
                <a:cs typeface="+mj-cs"/>
              </a:rPr>
              <a:t>ging </a:t>
            </a:r>
            <a:r>
              <a:rPr lang="en-US" sz="2000" u="sng" dirty="0">
                <a:solidFill>
                  <a:srgbClr val="000000"/>
                </a:solidFill>
                <a:latin typeface="+mj-lt"/>
                <a:ea typeface="+mj-ea"/>
                <a:cs typeface="+mj-cs"/>
              </a:rPr>
              <a:t>on</a:t>
            </a:r>
            <a:r>
              <a:rPr lang="en-US" sz="2000" dirty="0">
                <a:solidFill>
                  <a:srgbClr val="000000"/>
                </a:solidFill>
                <a:latin typeface="+mj-lt"/>
                <a:ea typeface="+mj-ea"/>
                <a:cs typeface="+mj-cs"/>
              </a:rPr>
              <a:t> h</a:t>
            </a:r>
            <a:r>
              <a:rPr lang="en-US" sz="2000" u="sng" dirty="0">
                <a:solidFill>
                  <a:srgbClr val="000000"/>
                </a:solidFill>
                <a:latin typeface="+mj-lt"/>
                <a:ea typeface="+mj-ea"/>
                <a:cs typeface="+mj-cs"/>
              </a:rPr>
              <a:t>ist</a:t>
            </a:r>
            <a:r>
              <a:rPr lang="en-US" sz="2000" dirty="0">
                <a:solidFill>
                  <a:srgbClr val="000000"/>
                </a:solidFill>
                <a:latin typeface="+mj-lt"/>
                <a:ea typeface="+mj-ea"/>
                <a:cs typeface="+mj-cs"/>
              </a:rPr>
              <a:t>orical data)</a:t>
            </a:r>
          </a:p>
        </p:txBody>
      </p:sp>
      <p:sp>
        <p:nvSpPr>
          <p:cNvPr id="9" name="Rectangle 8">
            <a:extLst>
              <a:ext uri="{FF2B5EF4-FFF2-40B4-BE49-F238E27FC236}">
                <a16:creationId xmlns:a16="http://schemas.microsoft.com/office/drawing/2014/main" id="{1E37B0BE-BCB0-2AF0-4258-462839FF22F6}"/>
              </a:ext>
            </a:extLst>
          </p:cNvPr>
          <p:cNvSpPr/>
          <p:nvPr/>
        </p:nvSpPr>
        <p:spPr>
          <a:xfrm>
            <a:off x="2194526" y="4925190"/>
            <a:ext cx="1800244" cy="86177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Time Series</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Database</a:t>
            </a:r>
            <a:endParaRPr lang="en-US" sz="2400" dirty="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2194524" y="3092199"/>
            <a:ext cx="1800245"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Symptom</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Annotation</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Tool</a:t>
            </a:r>
            <a:endParaRPr lang="en-US" sz="2400" dirty="0">
              <a:solidFill>
                <a:srgbClr val="000000"/>
              </a:solidFill>
              <a:latin typeface="+mj-lt"/>
              <a:ea typeface="+mj-ea"/>
              <a:cs typeface="+mj-cs"/>
              <a:sym typeface="Calibri"/>
            </a:endParaRPr>
          </a:p>
        </p:txBody>
      </p:sp>
      <p:cxnSp>
        <p:nvCxnSpPr>
          <p:cNvPr id="12" name="Straight Arrow Connector 11">
            <a:extLst>
              <a:ext uri="{FF2B5EF4-FFF2-40B4-BE49-F238E27FC236}">
                <a16:creationId xmlns:a16="http://schemas.microsoft.com/office/drawing/2014/main" id="{9656FCEF-A7E2-40D7-A82B-24CEF8056CEB}"/>
              </a:ext>
            </a:extLst>
          </p:cNvPr>
          <p:cNvCxnSpPr>
            <a:cxnSpLocks/>
          </p:cNvCxnSpPr>
          <p:nvPr/>
        </p:nvCxnSpPr>
        <p:spPr>
          <a:xfrm>
            <a:off x="1631950" y="5356076"/>
            <a:ext cx="467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0875A8-7450-4459-AE3B-92998518671A}"/>
              </a:ext>
            </a:extLst>
          </p:cNvPr>
          <p:cNvCxnSpPr>
            <a:cxnSpLocks/>
            <a:stCxn id="9" idx="0"/>
            <a:endCxn id="10" idx="2"/>
          </p:cNvCxnSpPr>
          <p:nvPr/>
        </p:nvCxnSpPr>
        <p:spPr>
          <a:xfrm flipH="1" flipV="1">
            <a:off x="3094647" y="4336391"/>
            <a:ext cx="1" cy="58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0B74650-FA10-4317-BCA9-48D05B63D0B2}"/>
              </a:ext>
            </a:extLst>
          </p:cNvPr>
          <p:cNvSpPr txBox="1"/>
          <p:nvPr/>
        </p:nvSpPr>
        <p:spPr>
          <a:xfrm>
            <a:off x="6332192" y="4209271"/>
            <a:ext cx="1230515" cy="333499"/>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REST API</a:t>
            </a:r>
            <a:endParaRPr lang="en-US" sz="2400" dirty="0">
              <a:solidFill>
                <a:srgbClr val="000000"/>
              </a:solidFill>
              <a:latin typeface="+mj-lt"/>
              <a:ea typeface="+mj-ea"/>
              <a:cs typeface="+mj-cs"/>
              <a:sym typeface="Calibri"/>
            </a:endParaRPr>
          </a:p>
        </p:txBody>
      </p:sp>
      <p:sp>
        <p:nvSpPr>
          <p:cNvPr id="46" name="Rectangle 45">
            <a:extLst>
              <a:ext uri="{FF2B5EF4-FFF2-40B4-BE49-F238E27FC236}">
                <a16:creationId xmlns:a16="http://schemas.microsoft.com/office/drawing/2014/main" id="{C79D49FB-9C0F-4A07-BF92-4936C9749781}"/>
              </a:ext>
            </a:extLst>
          </p:cNvPr>
          <p:cNvSpPr/>
          <p:nvPr/>
        </p:nvSpPr>
        <p:spPr>
          <a:xfrm>
            <a:off x="6142585" y="1629650"/>
            <a:ext cx="1609725" cy="936043"/>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b="1" dirty="0">
                <a:solidFill>
                  <a:srgbClr val="000000"/>
                </a:solidFill>
                <a:latin typeface="+mj-lt"/>
                <a:ea typeface="+mj-ea"/>
                <a:cs typeface="+mj-cs"/>
              </a:rPr>
            </a:br>
            <a:r>
              <a:rPr lang="en-US" sz="2400" dirty="0">
                <a:solidFill>
                  <a:srgbClr val="000000"/>
                </a:solidFill>
                <a:latin typeface="+mj-lt"/>
                <a:ea typeface="+mj-ea"/>
                <a:cs typeface="+mj-cs"/>
              </a:rPr>
              <a:t>Frontend</a:t>
            </a:r>
          </a:p>
        </p:txBody>
      </p:sp>
      <p:sp>
        <p:nvSpPr>
          <p:cNvPr id="47" name="Rectangle 46">
            <a:extLst>
              <a:ext uri="{FF2B5EF4-FFF2-40B4-BE49-F238E27FC236}">
                <a16:creationId xmlns:a16="http://schemas.microsoft.com/office/drawing/2014/main" id="{89A9CD65-8944-48C2-9830-F09963960055}"/>
              </a:ext>
            </a:extLst>
          </p:cNvPr>
          <p:cNvSpPr/>
          <p:nvPr/>
        </p:nvSpPr>
        <p:spPr>
          <a:xfrm>
            <a:off x="6096000" y="6523686"/>
            <a:ext cx="5443542" cy="369332"/>
          </a:xfrm>
          <a:prstGeom prst="rect">
            <a:avLst/>
          </a:prstGeom>
        </p:spPr>
        <p:txBody>
          <a:bodyPr wrap="none">
            <a:spAutoFit/>
          </a:bodyPr>
          <a:lstStyle/>
          <a:p>
            <a:pPr algn="ctr"/>
            <a:r>
              <a:rPr lang="en-US" dirty="0"/>
              <a:t>Source Code: https://github.com/vriccobene/antagonist</a:t>
            </a:r>
            <a:endParaRPr lang="en-US" sz="2800" dirty="0"/>
          </a:p>
        </p:txBody>
      </p:sp>
      <p:cxnSp>
        <p:nvCxnSpPr>
          <p:cNvPr id="49" name="Connector: Elbow 48">
            <a:extLst>
              <a:ext uri="{FF2B5EF4-FFF2-40B4-BE49-F238E27FC236}">
                <a16:creationId xmlns:a16="http://schemas.microsoft.com/office/drawing/2014/main" id="{409718CD-AF95-4BF8-9DC1-8348A77C0D22}"/>
              </a:ext>
            </a:extLst>
          </p:cNvPr>
          <p:cNvCxnSpPr>
            <a:cxnSpLocks/>
            <a:stCxn id="10" idx="3"/>
            <a:endCxn id="50" idx="0"/>
          </p:cNvCxnSpPr>
          <p:nvPr/>
        </p:nvCxnSpPr>
        <p:spPr>
          <a:xfrm>
            <a:off x="3994769" y="3714295"/>
            <a:ext cx="2623520" cy="4949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542EB3E-9E91-4557-BBB4-8C7789B6FEC4}"/>
              </a:ext>
            </a:extLst>
          </p:cNvPr>
          <p:cNvCxnSpPr>
            <a:cxnSpLocks/>
            <a:stCxn id="46" idx="2"/>
            <a:endCxn id="42" idx="0"/>
          </p:cNvCxnSpPr>
          <p:nvPr/>
        </p:nvCxnSpPr>
        <p:spPr>
          <a:xfrm>
            <a:off x="6947448" y="2565693"/>
            <a:ext cx="2" cy="164357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6C7A4FC-CD24-40AE-AB80-3357BF473C93}"/>
              </a:ext>
            </a:extLst>
          </p:cNvPr>
          <p:cNvSpPr txBox="1"/>
          <p:nvPr/>
        </p:nvSpPr>
        <p:spPr>
          <a:xfrm>
            <a:off x="276418" y="5186799"/>
            <a:ext cx="1450782" cy="338554"/>
          </a:xfrm>
          <a:prstGeom prst="rect">
            <a:avLst/>
          </a:prstGeom>
          <a:noFill/>
        </p:spPr>
        <p:txBody>
          <a:bodyPr wrap="none" rtlCol="0">
            <a:spAutoFit/>
          </a:bodyPr>
          <a:lstStyle/>
          <a:p>
            <a:r>
              <a:rPr lang="en-IE" sz="1600" dirty="0"/>
              <a:t>Telemetry Data</a:t>
            </a:r>
            <a:endParaRPr lang="en-US" sz="1600" dirty="0"/>
          </a:p>
        </p:txBody>
      </p:sp>
      <p:sp>
        <p:nvSpPr>
          <p:cNvPr id="61" name="TextBox 60">
            <a:extLst>
              <a:ext uri="{FF2B5EF4-FFF2-40B4-BE49-F238E27FC236}">
                <a16:creationId xmlns:a16="http://schemas.microsoft.com/office/drawing/2014/main" id="{16069FD1-DF88-4AEE-BAB4-B7A718E94925}"/>
              </a:ext>
            </a:extLst>
          </p:cNvPr>
          <p:cNvSpPr txBox="1"/>
          <p:nvPr/>
        </p:nvSpPr>
        <p:spPr>
          <a:xfrm>
            <a:off x="1330009" y="4477152"/>
            <a:ext cx="1818639" cy="338554"/>
          </a:xfrm>
          <a:prstGeom prst="rect">
            <a:avLst/>
          </a:prstGeom>
          <a:noFill/>
        </p:spPr>
        <p:txBody>
          <a:bodyPr wrap="none" rtlCol="0">
            <a:spAutoFit/>
          </a:bodyPr>
          <a:lstStyle/>
          <a:p>
            <a:r>
              <a:rPr lang="en-IE" sz="1600" dirty="0"/>
              <a:t>Time Series Metrics</a:t>
            </a:r>
            <a:endParaRPr lang="en-US" sz="1600" dirty="0"/>
          </a:p>
        </p:txBody>
      </p:sp>
      <p:sp>
        <p:nvSpPr>
          <p:cNvPr id="62" name="TextBox 61">
            <a:extLst>
              <a:ext uri="{FF2B5EF4-FFF2-40B4-BE49-F238E27FC236}">
                <a16:creationId xmlns:a16="http://schemas.microsoft.com/office/drawing/2014/main" id="{6D547EA0-F48D-4494-8C5A-55D0826955A9}"/>
              </a:ext>
            </a:extLst>
          </p:cNvPr>
          <p:cNvSpPr txBox="1"/>
          <p:nvPr/>
        </p:nvSpPr>
        <p:spPr>
          <a:xfrm>
            <a:off x="4459418" y="2900920"/>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63" name="TextBox 62">
            <a:extLst>
              <a:ext uri="{FF2B5EF4-FFF2-40B4-BE49-F238E27FC236}">
                <a16:creationId xmlns:a16="http://schemas.microsoft.com/office/drawing/2014/main" id="{643463F3-EFB7-46DB-87E2-0590F05D5EFC}"/>
              </a:ext>
            </a:extLst>
          </p:cNvPr>
          <p:cNvSpPr txBox="1"/>
          <p:nvPr/>
        </p:nvSpPr>
        <p:spPr>
          <a:xfrm>
            <a:off x="6947447" y="2736801"/>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72" name="TextBox 71">
            <a:extLst>
              <a:ext uri="{FF2B5EF4-FFF2-40B4-BE49-F238E27FC236}">
                <a16:creationId xmlns:a16="http://schemas.microsoft.com/office/drawing/2014/main" id="{75C6D82F-7534-4537-AF8A-ECC47977CCCD}"/>
              </a:ext>
            </a:extLst>
          </p:cNvPr>
          <p:cNvSpPr txBox="1"/>
          <p:nvPr/>
        </p:nvSpPr>
        <p:spPr>
          <a:xfrm>
            <a:off x="2037997" y="5867570"/>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pic>
        <p:nvPicPr>
          <p:cNvPr id="73" name="Picture 72" descr="File:Influxdb logo.svg - Wikipedia">
            <a:extLst>
              <a:ext uri="{FF2B5EF4-FFF2-40B4-BE49-F238E27FC236}">
                <a16:creationId xmlns:a16="http://schemas.microsoft.com/office/drawing/2014/main" id="{7DCCDAF8-A037-4D54-98FD-9FF5C5645D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4908" y="5734780"/>
            <a:ext cx="1800245" cy="66946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File:Grafana logo.svg - Wikipedia">
            <a:extLst>
              <a:ext uri="{FF2B5EF4-FFF2-40B4-BE49-F238E27FC236}">
                <a16:creationId xmlns:a16="http://schemas.microsoft.com/office/drawing/2014/main" id="{67A6C2BC-A427-40E1-A60E-781DFB05C8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269" y="3227690"/>
            <a:ext cx="717728" cy="732653"/>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4E589610-AA54-4DC2-AED2-13A0E113898C}"/>
              </a:ext>
            </a:extLst>
          </p:cNvPr>
          <p:cNvSpPr txBox="1"/>
          <p:nvPr/>
        </p:nvSpPr>
        <p:spPr>
          <a:xfrm>
            <a:off x="280561" y="3338196"/>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sp>
        <p:nvSpPr>
          <p:cNvPr id="77" name="Rectangle 76">
            <a:extLst>
              <a:ext uri="{FF2B5EF4-FFF2-40B4-BE49-F238E27FC236}">
                <a16:creationId xmlns:a16="http://schemas.microsoft.com/office/drawing/2014/main" id="{FB65D06A-6F9B-4E90-B015-17BC27F35D07}"/>
              </a:ext>
            </a:extLst>
          </p:cNvPr>
          <p:cNvSpPr/>
          <p:nvPr/>
        </p:nvSpPr>
        <p:spPr>
          <a:xfrm>
            <a:off x="256777" y="3197225"/>
            <a:ext cx="1822848" cy="8132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41F6AD-A478-43A3-BC79-24212AD272CF}"/>
              </a:ext>
            </a:extLst>
          </p:cNvPr>
          <p:cNvSpPr/>
          <p:nvPr/>
        </p:nvSpPr>
        <p:spPr>
          <a:xfrm>
            <a:off x="2037997" y="5876589"/>
            <a:ext cx="2078831" cy="360314"/>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810B006E-0B07-4E2D-A26A-68FA7E000B7E}"/>
              </a:ext>
            </a:extLst>
          </p:cNvPr>
          <p:cNvSpPr txBox="1"/>
          <p:nvPr/>
        </p:nvSpPr>
        <p:spPr>
          <a:xfrm>
            <a:off x="256777" y="1657376"/>
            <a:ext cx="4764509" cy="923330"/>
          </a:xfrm>
          <a:prstGeom prst="rect">
            <a:avLst/>
          </a:prstGeom>
          <a:noFill/>
        </p:spPr>
        <p:txBody>
          <a:bodyPr wrap="square" rtlCol="0">
            <a:spAutoFit/>
          </a:bodyPr>
          <a:lstStyle/>
          <a:p>
            <a:r>
              <a:rPr lang="en-IE" dirty="0"/>
              <a:t>Antagonist has been extended to become </a:t>
            </a:r>
            <a:r>
              <a:rPr lang="en-IE" b="1" dirty="0"/>
              <a:t>agnostic</a:t>
            </a:r>
            <a:r>
              <a:rPr lang="en-IE" dirty="0"/>
              <a:t> of the technologies used for the persistence and annotation of telemetry data</a:t>
            </a:r>
            <a:endParaRPr lang="en-US" dirty="0"/>
          </a:p>
        </p:txBody>
      </p:sp>
      <p:sp>
        <p:nvSpPr>
          <p:cNvPr id="81" name="TextBox 80">
            <a:extLst>
              <a:ext uri="{FF2B5EF4-FFF2-40B4-BE49-F238E27FC236}">
                <a16:creationId xmlns:a16="http://schemas.microsoft.com/office/drawing/2014/main" id="{2A4C0042-19A3-46C0-B7D0-394A271AA26E}"/>
              </a:ext>
            </a:extLst>
          </p:cNvPr>
          <p:cNvSpPr txBox="1"/>
          <p:nvPr/>
        </p:nvSpPr>
        <p:spPr>
          <a:xfrm>
            <a:off x="9131439" y="4111518"/>
            <a:ext cx="2979720" cy="2308324"/>
          </a:xfrm>
          <a:prstGeom prst="rect">
            <a:avLst/>
          </a:prstGeom>
          <a:noFill/>
        </p:spPr>
        <p:txBody>
          <a:bodyPr wrap="square" rtlCol="0">
            <a:spAutoFit/>
          </a:bodyPr>
          <a:lstStyle/>
          <a:p>
            <a:r>
              <a:rPr lang="en-IE" dirty="0"/>
              <a:t>Antagonist exposes a REST API to support i</a:t>
            </a:r>
            <a:r>
              <a:rPr lang="en-IE" b="1" dirty="0"/>
              <a:t>ngestion</a:t>
            </a:r>
            <a:r>
              <a:rPr lang="en-IE" dirty="0"/>
              <a:t> and </a:t>
            </a:r>
            <a:r>
              <a:rPr lang="en-IE" b="1" dirty="0"/>
              <a:t>exposure</a:t>
            </a:r>
            <a:r>
              <a:rPr lang="en-IE" dirty="0"/>
              <a:t> of symptoms and network anomaly data and semantic metadata.</a:t>
            </a:r>
          </a:p>
          <a:p>
            <a:endParaRPr lang="en-IE" dirty="0"/>
          </a:p>
          <a:p>
            <a:r>
              <a:rPr lang="en-IE" b="1" dirty="0"/>
              <a:t>The exposed data can be used as ground-truth.</a:t>
            </a:r>
          </a:p>
        </p:txBody>
      </p:sp>
    </p:spTree>
    <p:extLst>
      <p:ext uri="{BB962C8B-B14F-4D97-AF65-F5344CB8AC3E}">
        <p14:creationId xmlns:p14="http://schemas.microsoft.com/office/powerpoint/2010/main" val="123896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Symptom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38150" y="6492875"/>
            <a:ext cx="10515600" cy="365125"/>
          </a:xfrm>
        </p:spPr>
        <p:txBody>
          <a:bodyPr>
            <a:noAutofit/>
          </a:bodyPr>
          <a:lstStyle/>
          <a:p>
            <a:pPr marL="0" indent="0">
              <a:spcBef>
                <a:spcPts val="600"/>
              </a:spcBef>
              <a:buNone/>
            </a:pPr>
            <a:r>
              <a:rPr lang="en-IE" sz="2000" b="1" i="1" dirty="0"/>
              <a:t>When symptoms are tagged, they get submitted to Antagonist</a:t>
            </a:r>
          </a:p>
        </p:txBody>
      </p:sp>
      <p:pic>
        <p:nvPicPr>
          <p:cNvPr id="8" name="Google Shape;54;p13">
            <a:extLst>
              <a:ext uri="{FF2B5EF4-FFF2-40B4-BE49-F238E27FC236}">
                <a16:creationId xmlns:a16="http://schemas.microsoft.com/office/drawing/2014/main" id="{3AA7EA0A-6F91-4F3F-90A6-6CCDFF2CFF68}"/>
              </a:ext>
            </a:extLst>
          </p:cNvPr>
          <p:cNvPicPr preferRelativeResize="0"/>
          <p:nvPr/>
        </p:nvPicPr>
        <p:blipFill rotWithShape="1">
          <a:blip r:embed="rId2">
            <a:alphaModFix/>
          </a:blip>
          <a:srcRect r="799"/>
          <a:stretch/>
        </p:blipFill>
        <p:spPr>
          <a:xfrm>
            <a:off x="838149" y="1507696"/>
            <a:ext cx="10515651" cy="4985179"/>
          </a:xfrm>
          <a:prstGeom prst="rect">
            <a:avLst/>
          </a:prstGeom>
          <a:noFill/>
          <a:ln>
            <a:noFill/>
          </a:ln>
        </p:spPr>
      </p:pic>
    </p:spTree>
    <p:extLst>
      <p:ext uri="{BB962C8B-B14F-4D97-AF65-F5344CB8AC3E}">
        <p14:creationId xmlns:p14="http://schemas.microsoft.com/office/powerpoint/2010/main" val="202361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68138" y="6441945"/>
            <a:ext cx="10326032" cy="284817"/>
          </a:xfrm>
        </p:spPr>
        <p:txBody>
          <a:bodyPr>
            <a:noAutofit/>
          </a:bodyPr>
          <a:lstStyle/>
          <a:p>
            <a:pPr marL="0" indent="0">
              <a:spcBef>
                <a:spcPts val="600"/>
              </a:spcBef>
              <a:buNone/>
            </a:pPr>
            <a:r>
              <a:rPr lang="en-IE" sz="2000" b="1" i="1" dirty="0"/>
              <a:t>When Network Anomalies are tagged, they get submitted to Antagonist</a:t>
            </a:r>
          </a:p>
        </p:txBody>
      </p:sp>
      <p:pic>
        <p:nvPicPr>
          <p:cNvPr id="9" name="Google Shape;59;p14">
            <a:extLst>
              <a:ext uri="{FF2B5EF4-FFF2-40B4-BE49-F238E27FC236}">
                <a16:creationId xmlns:a16="http://schemas.microsoft.com/office/drawing/2014/main" id="{3972FB32-0314-4F02-931D-2FBE310A490A}"/>
              </a:ext>
            </a:extLst>
          </p:cNvPr>
          <p:cNvPicPr preferRelativeResize="0"/>
          <p:nvPr/>
        </p:nvPicPr>
        <p:blipFill rotWithShape="1">
          <a:blip r:embed="rId2">
            <a:alphaModFix/>
          </a:blip>
          <a:srcRect r="1517"/>
          <a:stretch/>
        </p:blipFill>
        <p:spPr>
          <a:xfrm>
            <a:off x="850900" y="1516055"/>
            <a:ext cx="10355970" cy="4909082"/>
          </a:xfrm>
          <a:prstGeom prst="rect">
            <a:avLst/>
          </a:prstGeom>
          <a:noFill/>
          <a:ln>
            <a:noFill/>
          </a:ln>
        </p:spPr>
      </p:pic>
    </p:spTree>
    <p:extLst>
      <p:ext uri="{BB962C8B-B14F-4D97-AF65-F5344CB8AC3E}">
        <p14:creationId xmlns:p14="http://schemas.microsoft.com/office/powerpoint/2010/main" val="132520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059025" y="405284"/>
            <a:ext cx="2845443" cy="922338"/>
          </a:xfrm>
        </p:spPr>
        <p:txBody>
          <a:bodyPr>
            <a:noAutofit/>
          </a:bodyPr>
          <a:lstStyle/>
          <a:p>
            <a:pPr marL="0" indent="0">
              <a:spcBef>
                <a:spcPts val="600"/>
              </a:spcBef>
              <a:buNone/>
            </a:pPr>
            <a:r>
              <a:rPr lang="en-IE" sz="2000" b="1" dirty="0"/>
              <a:t>Antagonist can be used to review and analyse network anomalies</a:t>
            </a:r>
          </a:p>
        </p:txBody>
      </p:sp>
      <p:pic>
        <p:nvPicPr>
          <p:cNvPr id="8" name="Google Shape;95;p20">
            <a:extLst>
              <a:ext uri="{FF2B5EF4-FFF2-40B4-BE49-F238E27FC236}">
                <a16:creationId xmlns:a16="http://schemas.microsoft.com/office/drawing/2014/main" id="{21FE4456-4C80-4DE3-BF8A-82F8B3AFD3E6}"/>
              </a:ext>
            </a:extLst>
          </p:cNvPr>
          <p:cNvPicPr preferRelativeResize="0"/>
          <p:nvPr/>
        </p:nvPicPr>
        <p:blipFill>
          <a:blip r:embed="rId2">
            <a:alphaModFix/>
          </a:blip>
          <a:stretch>
            <a:fillRect/>
          </a:stretch>
        </p:blipFill>
        <p:spPr>
          <a:xfrm>
            <a:off x="113656" y="1583318"/>
            <a:ext cx="10368091" cy="5125433"/>
          </a:xfrm>
          <a:prstGeom prst="rect">
            <a:avLst/>
          </a:prstGeom>
          <a:noFill/>
          <a:ln>
            <a:noFill/>
          </a:ln>
        </p:spPr>
      </p:pic>
      <p:sp>
        <p:nvSpPr>
          <p:cNvPr id="2" name="Rectangle 1">
            <a:extLst>
              <a:ext uri="{FF2B5EF4-FFF2-40B4-BE49-F238E27FC236}">
                <a16:creationId xmlns:a16="http://schemas.microsoft.com/office/drawing/2014/main" id="{D6C9D17D-2541-4849-A5CC-C02450DC7869}"/>
              </a:ext>
            </a:extLst>
          </p:cNvPr>
          <p:cNvSpPr/>
          <p:nvPr/>
        </p:nvSpPr>
        <p:spPr>
          <a:xfrm>
            <a:off x="5575300" y="4497600"/>
            <a:ext cx="2870200"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3AC87D4-2A4E-4A4D-866E-594099D55115}"/>
              </a:ext>
            </a:extLst>
          </p:cNvPr>
          <p:cNvSpPr txBox="1">
            <a:spLocks/>
          </p:cNvSpPr>
          <p:nvPr/>
        </p:nvSpPr>
        <p:spPr>
          <a:xfrm>
            <a:off x="1837252" y="2072494"/>
            <a:ext cx="3369105"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 list of the identified network anomalies is provided</a:t>
            </a:r>
          </a:p>
        </p:txBody>
      </p:sp>
      <p:sp>
        <p:nvSpPr>
          <p:cNvPr id="13" name="Content Placeholder 2">
            <a:extLst>
              <a:ext uri="{FF2B5EF4-FFF2-40B4-BE49-F238E27FC236}">
                <a16:creationId xmlns:a16="http://schemas.microsoft.com/office/drawing/2014/main" id="{516D81A4-2633-43A9-97F3-8F1EC9C2CE01}"/>
              </a:ext>
            </a:extLst>
          </p:cNvPr>
          <p:cNvSpPr txBox="1">
            <a:spLocks/>
          </p:cNvSpPr>
          <p:nvPr/>
        </p:nvSpPr>
        <p:spPr>
          <a:xfrm>
            <a:off x="5778500" y="3679534"/>
            <a:ext cx="3885557"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All the reviews for a selected network anomaly can be analyzed</a:t>
            </a:r>
          </a:p>
        </p:txBody>
      </p:sp>
    </p:spTree>
    <p:extLst>
      <p:ext uri="{BB962C8B-B14F-4D97-AF65-F5344CB8AC3E}">
        <p14:creationId xmlns:p14="http://schemas.microsoft.com/office/powerpoint/2010/main" val="172723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086725" y="314905"/>
            <a:ext cx="3797012" cy="922338"/>
          </a:xfrm>
        </p:spPr>
        <p:txBody>
          <a:bodyPr>
            <a:noAutofit/>
          </a:bodyPr>
          <a:lstStyle/>
          <a:p>
            <a:pPr marL="0" indent="0">
              <a:spcBef>
                <a:spcPts val="600"/>
              </a:spcBef>
              <a:buNone/>
            </a:pPr>
            <a:r>
              <a:rPr lang="en-IE" sz="2000" b="1" dirty="0"/>
              <a:t>Antagonist allows to move the network anomaly forward in its lifecycle, by adding new revisions</a:t>
            </a:r>
          </a:p>
        </p:txBody>
      </p:sp>
      <p:sp>
        <p:nvSpPr>
          <p:cNvPr id="2" name="Rectangle 1">
            <a:extLst>
              <a:ext uri="{FF2B5EF4-FFF2-40B4-BE49-F238E27FC236}">
                <a16:creationId xmlns:a16="http://schemas.microsoft.com/office/drawing/2014/main" id="{D6C9D17D-2541-4849-A5CC-C02450DC7869}"/>
              </a:ext>
            </a:extLst>
          </p:cNvPr>
          <p:cNvSpPr/>
          <p:nvPr/>
        </p:nvSpPr>
        <p:spPr>
          <a:xfrm>
            <a:off x="5359400" y="4368800"/>
            <a:ext cx="2870200"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3AC87D4-2A4E-4A4D-866E-594099D55115}"/>
              </a:ext>
            </a:extLst>
          </p:cNvPr>
          <p:cNvSpPr txBox="1">
            <a:spLocks/>
          </p:cNvSpPr>
          <p:nvPr/>
        </p:nvSpPr>
        <p:spPr>
          <a:xfrm>
            <a:off x="1710252" y="1990010"/>
            <a:ext cx="3369105"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 list of the identified network anomalies is provided</a:t>
            </a:r>
          </a:p>
        </p:txBody>
      </p:sp>
      <p:sp>
        <p:nvSpPr>
          <p:cNvPr id="13" name="Content Placeholder 2">
            <a:extLst>
              <a:ext uri="{FF2B5EF4-FFF2-40B4-BE49-F238E27FC236}">
                <a16:creationId xmlns:a16="http://schemas.microsoft.com/office/drawing/2014/main" id="{516D81A4-2633-43A9-97F3-8F1EC9C2CE01}"/>
              </a:ext>
            </a:extLst>
          </p:cNvPr>
          <p:cNvSpPr txBox="1">
            <a:spLocks/>
          </p:cNvSpPr>
          <p:nvPr/>
        </p:nvSpPr>
        <p:spPr>
          <a:xfrm>
            <a:off x="5969000" y="3570288"/>
            <a:ext cx="3885557"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All the reviews for a selected network anomaly can be analyzed</a:t>
            </a:r>
          </a:p>
        </p:txBody>
      </p:sp>
      <p:pic>
        <p:nvPicPr>
          <p:cNvPr id="9" name="Google Shape;88;p19">
            <a:extLst>
              <a:ext uri="{FF2B5EF4-FFF2-40B4-BE49-F238E27FC236}">
                <a16:creationId xmlns:a16="http://schemas.microsoft.com/office/drawing/2014/main" id="{4B074432-2A85-458F-B18F-A8D693EF7F58}"/>
              </a:ext>
            </a:extLst>
          </p:cNvPr>
          <p:cNvPicPr preferRelativeResize="0"/>
          <p:nvPr/>
        </p:nvPicPr>
        <p:blipFill>
          <a:blip r:embed="rId2">
            <a:alphaModFix/>
          </a:blip>
          <a:stretch>
            <a:fillRect/>
          </a:stretch>
        </p:blipFill>
        <p:spPr>
          <a:xfrm>
            <a:off x="189857" y="1476881"/>
            <a:ext cx="9900434" cy="5249881"/>
          </a:xfrm>
          <a:prstGeom prst="rect">
            <a:avLst/>
          </a:prstGeom>
          <a:noFill/>
          <a:ln>
            <a:noFill/>
          </a:ln>
        </p:spPr>
      </p:pic>
      <p:sp>
        <p:nvSpPr>
          <p:cNvPr id="3" name="TextBox 2">
            <a:extLst>
              <a:ext uri="{FF2B5EF4-FFF2-40B4-BE49-F238E27FC236}">
                <a16:creationId xmlns:a16="http://schemas.microsoft.com/office/drawing/2014/main" id="{CF4D43FB-3C0D-4D57-AE67-31F7EB2234FC}"/>
              </a:ext>
            </a:extLst>
          </p:cNvPr>
          <p:cNvSpPr txBox="1"/>
          <p:nvPr/>
        </p:nvSpPr>
        <p:spPr>
          <a:xfrm>
            <a:off x="341761" y="3919538"/>
            <a:ext cx="1444691" cy="255297"/>
          </a:xfrm>
          <a:prstGeom prst="rect">
            <a:avLst/>
          </a:prstGeom>
          <a:solidFill>
            <a:srgbClr val="272B30"/>
          </a:solidFill>
        </p:spPr>
        <p:txBody>
          <a:bodyPr wrap="none" rtlCol="0">
            <a:noAutofit/>
          </a:bodyPr>
          <a:lstStyle/>
          <a:p>
            <a:r>
              <a:rPr lang="en-IE" sz="1400" dirty="0">
                <a:solidFill>
                  <a:srgbClr val="ACABAB"/>
                </a:solidFill>
                <a:latin typeface="Arial" panose="020B0604020202020204" pitchFamily="34" charset="0"/>
                <a:cs typeface="Arial" panose="020B0604020202020204" pitchFamily="34" charset="0"/>
              </a:rPr>
              <a:t>New Revision</a:t>
            </a:r>
            <a:endParaRPr lang="en-US" sz="1400" dirty="0">
              <a:solidFill>
                <a:srgbClr val="ACABAB"/>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F41491F3-1936-4F09-B238-61EFC98D7326}"/>
              </a:ext>
            </a:extLst>
          </p:cNvPr>
          <p:cNvSpPr/>
          <p:nvPr/>
        </p:nvSpPr>
        <p:spPr>
          <a:xfrm>
            <a:off x="8532049" y="2829177"/>
            <a:ext cx="3470094" cy="1047816"/>
          </a:xfrm>
          <a:prstGeom prst="rect">
            <a:avLst/>
          </a:prstGeom>
          <a:solidFill>
            <a:schemeClr val="bg1"/>
          </a:solidFill>
          <a:ln>
            <a:solidFill>
              <a:schemeClr val="tx1"/>
            </a:solidFill>
          </a:ln>
        </p:spPr>
        <p:txBody>
          <a:bodyPr vert="horz" lIns="91440" tIns="45720" rIns="91440" bIns="45720" rtlCol="0">
            <a:noAutofit/>
          </a:bodyPr>
          <a:lstStyle/>
          <a:p>
            <a:pPr>
              <a:lnSpc>
                <a:spcPct val="90000"/>
              </a:lnSpc>
              <a:spcBef>
                <a:spcPts val="600"/>
              </a:spcBef>
            </a:pPr>
            <a:r>
              <a:rPr lang="en-IE" sz="1600" dirty="0"/>
              <a:t>Symptoms can be retrieved by time window and included in the network anomaly list, if they were missed before (e.g. </a:t>
            </a:r>
            <a:r>
              <a:rPr lang="en-IE" sz="1600" b="1" dirty="0">
                <a:solidFill>
                  <a:srgbClr val="FF0000"/>
                </a:solidFill>
              </a:rPr>
              <a:t>False Negatives</a:t>
            </a:r>
            <a:r>
              <a:rPr lang="en-IE" sz="1600" dirty="0"/>
              <a:t>)</a:t>
            </a:r>
            <a:endParaRPr lang="en-US" sz="1600" dirty="0"/>
          </a:p>
        </p:txBody>
      </p:sp>
      <p:sp>
        <p:nvSpPr>
          <p:cNvPr id="14" name="Rectangle 13">
            <a:extLst>
              <a:ext uri="{FF2B5EF4-FFF2-40B4-BE49-F238E27FC236}">
                <a16:creationId xmlns:a16="http://schemas.microsoft.com/office/drawing/2014/main" id="{88411255-5407-4DFD-9D3D-F577FB32B4EA}"/>
              </a:ext>
            </a:extLst>
          </p:cNvPr>
          <p:cNvSpPr/>
          <p:nvPr/>
        </p:nvSpPr>
        <p:spPr>
          <a:xfrm>
            <a:off x="341761" y="4912017"/>
            <a:ext cx="4425950" cy="9649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3600CC-781B-4017-8A4C-5A3AAA988C71}"/>
              </a:ext>
            </a:extLst>
          </p:cNvPr>
          <p:cNvSpPr/>
          <p:nvPr/>
        </p:nvSpPr>
        <p:spPr>
          <a:xfrm>
            <a:off x="1786452" y="3009667"/>
            <a:ext cx="3470094" cy="964908"/>
          </a:xfrm>
          <a:prstGeom prst="rect">
            <a:avLst/>
          </a:prstGeom>
          <a:solidFill>
            <a:schemeClr val="bg1"/>
          </a:solidFill>
          <a:ln>
            <a:solidFill>
              <a:schemeClr val="tx1"/>
            </a:solidFill>
          </a:ln>
        </p:spPr>
        <p:txBody>
          <a:bodyPr vert="horz" lIns="91440" tIns="45720" rIns="91440" bIns="45720" rtlCol="0">
            <a:noAutofit/>
          </a:bodyPr>
          <a:lstStyle/>
          <a:p>
            <a:pPr>
              <a:lnSpc>
                <a:spcPct val="90000"/>
              </a:lnSpc>
              <a:spcBef>
                <a:spcPts val="600"/>
              </a:spcBef>
            </a:pPr>
            <a:r>
              <a:rPr lang="en-IE" sz="1600" dirty="0"/>
              <a:t>Existing symptoms in the current version can be removed, if they are deemed irrelevant for the network anomaly (e.g. </a:t>
            </a:r>
            <a:r>
              <a:rPr lang="en-IE" sz="1600" b="1" dirty="0">
                <a:solidFill>
                  <a:srgbClr val="FF0000"/>
                </a:solidFill>
              </a:rPr>
              <a:t>False Positives</a:t>
            </a:r>
            <a:r>
              <a:rPr lang="en-IE" sz="1600" dirty="0"/>
              <a:t>)</a:t>
            </a:r>
            <a:endParaRPr lang="en-US" sz="1600" dirty="0">
              <a:solidFill>
                <a:schemeClr val="tx1"/>
              </a:solidFill>
            </a:endParaRPr>
          </a:p>
        </p:txBody>
      </p:sp>
      <p:sp>
        <p:nvSpPr>
          <p:cNvPr id="16" name="Rectangle 15">
            <a:extLst>
              <a:ext uri="{FF2B5EF4-FFF2-40B4-BE49-F238E27FC236}">
                <a16:creationId xmlns:a16="http://schemas.microsoft.com/office/drawing/2014/main" id="{44EBAD20-B456-43CD-95FE-14A4E4441894}"/>
              </a:ext>
            </a:extLst>
          </p:cNvPr>
          <p:cNvSpPr/>
          <p:nvPr/>
        </p:nvSpPr>
        <p:spPr>
          <a:xfrm>
            <a:off x="5661114" y="3919538"/>
            <a:ext cx="4425950" cy="24420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FB9206D-0A53-415F-A995-116E49BC17B7}"/>
              </a:ext>
            </a:extLst>
          </p:cNvPr>
          <p:cNvCxnSpPr>
            <a:cxnSpLocks/>
            <a:stCxn id="15" idx="2"/>
          </p:cNvCxnSpPr>
          <p:nvPr/>
        </p:nvCxnSpPr>
        <p:spPr>
          <a:xfrm flipH="1">
            <a:off x="2872409" y="3974575"/>
            <a:ext cx="649090" cy="937441"/>
          </a:xfrm>
          <a:prstGeom prst="straightConnector1">
            <a:avLst/>
          </a:pr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EEA34C6A-79B8-4C38-B8B7-2DD461C373F7}"/>
              </a:ext>
            </a:extLst>
          </p:cNvPr>
          <p:cNvCxnSpPr>
            <a:cxnSpLocks/>
          </p:cNvCxnSpPr>
          <p:nvPr/>
        </p:nvCxnSpPr>
        <p:spPr>
          <a:xfrm>
            <a:off x="3868644" y="3974575"/>
            <a:ext cx="1086188" cy="1674623"/>
          </a:xfrm>
          <a:prstGeom prst="straightConnector1">
            <a:avLst/>
          </a:pr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5" name="TextBox 24">
            <a:extLst>
              <a:ext uri="{FF2B5EF4-FFF2-40B4-BE49-F238E27FC236}">
                <a16:creationId xmlns:a16="http://schemas.microsoft.com/office/drawing/2014/main" id="{C24379B6-CF01-42A8-AC3F-6295FF284E48}"/>
              </a:ext>
            </a:extLst>
          </p:cNvPr>
          <p:cNvSpPr txBox="1"/>
          <p:nvPr/>
        </p:nvSpPr>
        <p:spPr>
          <a:xfrm>
            <a:off x="10311916" y="4047186"/>
            <a:ext cx="1638942" cy="2677656"/>
          </a:xfrm>
          <a:prstGeom prst="rect">
            <a:avLst/>
          </a:prstGeom>
          <a:noFill/>
        </p:spPr>
        <p:txBody>
          <a:bodyPr wrap="square" rtlCol="0">
            <a:spAutoFit/>
          </a:bodyPr>
          <a:lstStyle/>
          <a:p>
            <a:r>
              <a:rPr lang="en-IE" sz="1400" b="1" dirty="0"/>
              <a:t>The information collected by Antagonist can be used by network engineers to review the network anomaly history or can be provided to AI algorithms as additional knowledge for training.</a:t>
            </a:r>
            <a:endParaRPr lang="en-US" sz="1400" b="1" dirty="0"/>
          </a:p>
        </p:txBody>
      </p:sp>
    </p:spTree>
    <p:extLst>
      <p:ext uri="{BB962C8B-B14F-4D97-AF65-F5344CB8AC3E}">
        <p14:creationId xmlns:p14="http://schemas.microsoft.com/office/powerpoint/2010/main" val="358997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pPr marL="0" indent="0">
              <a:buNone/>
            </a:pPr>
            <a:r>
              <a:rPr lang="en-US" sz="1700" b="1" dirty="0"/>
              <a:t>Status</a:t>
            </a:r>
          </a:p>
          <a:p>
            <a:pPr>
              <a:spcBef>
                <a:spcPts val="300"/>
              </a:spcBef>
            </a:pPr>
            <a:r>
              <a:rPr lang="en-US" sz="1700" dirty="0"/>
              <a:t>In two IETF hackathons we had validated the implementation.</a:t>
            </a:r>
          </a:p>
          <a:p>
            <a:pPr>
              <a:spcBef>
                <a:spcPts val="300"/>
              </a:spcBef>
            </a:pPr>
            <a:r>
              <a:rPr lang="en-US" sz="1700" dirty="0"/>
              <a:t>We received positive feedback from IEPG and NMRG at IETF 118 that a standardized exchange of labeled data is required. </a:t>
            </a:r>
          </a:p>
          <a:p>
            <a:pPr marL="0" indent="0">
              <a:buNone/>
            </a:pPr>
            <a:r>
              <a:rPr lang="en-US" sz="1700" b="1" dirty="0"/>
              <a:t>Summary</a:t>
            </a:r>
          </a:p>
          <a:p>
            <a:pPr>
              <a:spcBef>
                <a:spcPts val="300"/>
              </a:spcBef>
            </a:pPr>
            <a:r>
              <a:rPr lang="en-US" sz="1700" dirty="0"/>
              <a:t>It bridges network and data engineering, operator, vendors and academia, domains by having the </a:t>
            </a:r>
            <a:r>
              <a:rPr lang="en-US" sz="1700" b="1" dirty="0"/>
              <a:t>semantics and ontology of network symptoms for operational and analytical data defined</a:t>
            </a:r>
            <a:r>
              <a:rPr lang="en-US" sz="1700" dirty="0"/>
              <a:t>.</a:t>
            </a:r>
          </a:p>
          <a:p>
            <a:pPr>
              <a:spcBef>
                <a:spcPts val="300"/>
              </a:spcBef>
            </a:pPr>
            <a:r>
              <a:rPr lang="en-US" sz="1700" dirty="0"/>
              <a:t>This work will unveil what is missing in Network Telemetry data and provide input to other documents such as draft-</a:t>
            </a:r>
            <a:r>
              <a:rPr lang="en-US" sz="1700" dirty="0" err="1"/>
              <a:t>davis</a:t>
            </a:r>
            <a:r>
              <a:rPr lang="en-US" sz="1700" dirty="0"/>
              <a:t>-</a:t>
            </a:r>
            <a:r>
              <a:rPr lang="en-US" sz="1700" dirty="0" err="1"/>
              <a:t>nmop</a:t>
            </a:r>
            <a:r>
              <a:rPr lang="en-US" sz="1700" dirty="0"/>
              <a:t>-incident-terminology to enable a more detailed and holistic view for networks.</a:t>
            </a:r>
            <a:endParaRPr lang="en-US" sz="1700" b="1" dirty="0"/>
          </a:p>
          <a:p>
            <a:pPr>
              <a:spcBef>
                <a:spcPts val="300"/>
              </a:spcBef>
            </a:pPr>
            <a:r>
              <a:rPr lang="en-US" sz="1700" b="1" dirty="0"/>
              <a:t>Do you realize the benefit of having standardized semantic metadata annotation for Network Anomaly Detection and how it helps network operators, vendor and academia to collaborate?</a:t>
            </a:r>
          </a:p>
          <a:p>
            <a:pPr>
              <a:spcBef>
                <a:spcPts val="300"/>
              </a:spcBef>
            </a:pPr>
            <a:r>
              <a:rPr lang="en-US" sz="1700" b="1" dirty="0">
                <a:solidFill>
                  <a:srgbClr val="FF0000"/>
                </a:solidFill>
              </a:rPr>
              <a:t>-&gt; What are your thoughts and comments?</a:t>
            </a:r>
          </a:p>
          <a:p>
            <a:pPr marL="0" indent="0">
              <a:buNone/>
            </a:pPr>
            <a:r>
              <a:rPr lang="en-US" sz="1700" b="1" dirty="0"/>
              <a:t>Next Steps</a:t>
            </a:r>
            <a:endParaRPr lang="en-US" sz="1700" dirty="0"/>
          </a:p>
          <a:p>
            <a:pPr>
              <a:spcBef>
                <a:spcPts val="300"/>
              </a:spcBef>
            </a:pPr>
            <a:r>
              <a:rPr lang="en-US" sz="1700" b="1" dirty="0">
                <a:solidFill>
                  <a:srgbClr val="FF0000"/>
                </a:solidFill>
              </a:rPr>
              <a:t>-&gt; We request NMOP working group adoption.</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16.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Experiment: Network Anomaly Lifecycle</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pPr marL="0" indent="0">
              <a:buNone/>
            </a:pPr>
            <a:r>
              <a:rPr lang="en-US" sz="1700" b="1" dirty="0"/>
              <a:t>Status</a:t>
            </a:r>
          </a:p>
          <a:p>
            <a:pPr>
              <a:spcBef>
                <a:spcPts val="300"/>
              </a:spcBef>
            </a:pPr>
            <a:r>
              <a:rPr lang="en-US" sz="1700" dirty="0"/>
              <a:t>First publication and hackathon implementation.</a:t>
            </a:r>
          </a:p>
          <a:p>
            <a:pPr marL="0" indent="0">
              <a:buNone/>
            </a:pPr>
            <a:r>
              <a:rPr lang="en-US" sz="1700" b="1" dirty="0"/>
              <a:t>Summary</a:t>
            </a:r>
          </a:p>
          <a:p>
            <a:pPr>
              <a:spcBef>
                <a:spcPts val="300"/>
              </a:spcBef>
            </a:pPr>
            <a:r>
              <a:rPr lang="en-US" sz="1700" dirty="0"/>
              <a:t>It defines the Network Anomaly lifecycle by providing a structured way to perform post-mortem analysis iteratively and improve the network anomaly detection methodology.</a:t>
            </a:r>
          </a:p>
          <a:p>
            <a:pPr>
              <a:spcBef>
                <a:spcPts val="300"/>
              </a:spcBef>
            </a:pPr>
            <a:r>
              <a:rPr lang="en-IE" sz="1700" b="1" dirty="0"/>
              <a:t>Our future intention: expanding and validate this approach on real use case scenarios on Swisscom network incident data.</a:t>
            </a:r>
            <a:endParaRPr lang="en-US" sz="1700" b="1" dirty="0"/>
          </a:p>
          <a:p>
            <a:pPr>
              <a:spcBef>
                <a:spcPts val="300"/>
              </a:spcBef>
            </a:pPr>
            <a:r>
              <a:rPr lang="en-US" sz="1700" dirty="0"/>
              <a:t>This work will provide input to draft-</a:t>
            </a:r>
            <a:r>
              <a:rPr lang="en-US" sz="1700" dirty="0" err="1"/>
              <a:t>davis</a:t>
            </a:r>
            <a:r>
              <a:rPr lang="en-US" sz="1700" dirty="0"/>
              <a:t>-</a:t>
            </a:r>
            <a:r>
              <a:rPr lang="en-US" sz="1700" dirty="0" err="1"/>
              <a:t>nmop</a:t>
            </a:r>
            <a:r>
              <a:rPr lang="en-US" sz="1700" dirty="0"/>
              <a:t>-incident-terminology and complement other documents such as RFC 8632 and draft-feng-opsawg-incident-management where semantics for alerts and incidents are defined.</a:t>
            </a:r>
            <a:endParaRPr lang="en-US" sz="1700" b="1" dirty="0"/>
          </a:p>
          <a:p>
            <a:pPr>
              <a:spcBef>
                <a:spcPts val="300"/>
              </a:spcBef>
            </a:pPr>
            <a:r>
              <a:rPr lang="en-US" sz="1700" b="1" dirty="0"/>
              <a:t>Do you realize the benefit of having a defined workflow and semantics to automate the Network Anomaly Lifecycle?</a:t>
            </a:r>
          </a:p>
          <a:p>
            <a:pPr>
              <a:spcBef>
                <a:spcPts val="300"/>
              </a:spcBef>
            </a:pPr>
            <a:r>
              <a:rPr lang="en-US" sz="1700" b="1" dirty="0">
                <a:solidFill>
                  <a:srgbClr val="FF0000"/>
                </a:solidFill>
              </a:rPr>
              <a:t>-&gt; What are your thoughts and comments?</a:t>
            </a:r>
          </a:p>
          <a:p>
            <a:pPr marL="0" indent="0">
              <a:buNone/>
            </a:pPr>
            <a:r>
              <a:rPr lang="en-US" sz="1700" b="1" dirty="0"/>
              <a:t>Next Steps</a:t>
            </a:r>
          </a:p>
          <a:p>
            <a:pPr>
              <a:spcBef>
                <a:spcPts val="300"/>
              </a:spcBef>
            </a:pPr>
            <a:r>
              <a:rPr lang="en-US" sz="1700" b="1" dirty="0">
                <a:solidFill>
                  <a:srgbClr val="FF0000"/>
                </a:solidFill>
              </a:rPr>
              <a:t>-&gt; Collect feedback.</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16.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4628429"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790637"/>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Operational Data</a:t>
            </a:r>
            <a:br>
              <a:rPr lang="en-US" sz="1200" b="1" dirty="0">
                <a:solidFill>
                  <a:schemeClr val="tx1"/>
                </a:solidFill>
              </a:rPr>
            </a:br>
            <a:endParaRPr lang="en-US" sz="1200" b="1" dirty="0">
              <a:solidFill>
                <a:schemeClr val="tx1"/>
              </a:solidFill>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-network-anomaly-semantics</a:t>
            </a:r>
            <a:br>
              <a:rPr lang="en-US" sz="1200" b="1" dirty="0">
                <a:solidFill>
                  <a:schemeClr val="tx1"/>
                </a:solidFill>
              </a:rPr>
            </a:b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-network-anomaly-lifecycle</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r>
              <a:rPr lang="en-US" sz="1200" b="1" dirty="0"/>
              <a:t>RFC 8632</a:t>
            </a:r>
            <a:endParaRPr lang="de-CH" sz="1200" b="1" dirty="0"/>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a:t>
            </a:r>
            <a:br>
              <a:rPr lang="en-US" sz="1200" b="1" dirty="0">
                <a:solidFill>
                  <a:schemeClr val="tx1"/>
                </a:solidFill>
              </a:rPr>
            </a:br>
            <a:endParaRPr lang="en-US" sz="1200" b="1" dirty="0">
              <a:solidFill>
                <a:schemeClr val="tx1"/>
              </a:solidFill>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119768"/>
            <a:ext cx="802155" cy="276999"/>
          </a:xfrm>
          <a:prstGeom prst="rect">
            <a:avLst/>
          </a:prstGeom>
          <a:noFill/>
        </p:spPr>
        <p:txBody>
          <a:bodyPr wrap="square">
            <a:spAutoFit/>
          </a:bodyPr>
          <a:lstStyle/>
          <a:p>
            <a:r>
              <a:rPr lang="en-US" sz="1200" b="1" dirty="0"/>
              <a:t>RFC 9232</a:t>
            </a:r>
            <a:endParaRPr lang="de-CH" sz="1200" b="1" dirty="0"/>
          </a:p>
        </p:txBody>
      </p:sp>
    </p:spTree>
    <p:extLst>
      <p:ext uri="{BB962C8B-B14F-4D97-AF65-F5344CB8AC3E}">
        <p14:creationId xmlns:p14="http://schemas.microsoft.com/office/powerpoint/2010/main" val="1081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GB" sz="2700" dirty="0">
                <a:solidFill>
                  <a:schemeClr val="bg2">
                    <a:lumMod val="75000"/>
                  </a:schemeClr>
                </a:solidFill>
              </a:rPr>
              <a:t>SBInfo-028166, PBI000000193943, INC000012284550</a:t>
            </a:r>
            <a:endParaRPr lang="en-US" sz="2700" dirty="0">
              <a:solidFill>
                <a:schemeClr val="bg2">
                  <a:lumMod val="75000"/>
                </a:schemeClr>
              </a:solidFill>
            </a:endParaRPr>
          </a:p>
        </p:txBody>
      </p:sp>
      <p:sp>
        <p:nvSpPr>
          <p:cNvPr id="5" name="Inhaltsplatzhalter 2">
            <a:extLst>
              <a:ext uri="{FF2B5EF4-FFF2-40B4-BE49-F238E27FC236}">
                <a16:creationId xmlns:a16="http://schemas.microsoft.com/office/drawing/2014/main" id="{BE27FBF8-9F9C-61DE-9B1B-80BC953FE3FD}"/>
              </a:ext>
            </a:extLst>
          </p:cNvPr>
          <p:cNvSpPr txBox="1">
            <a:spLocks/>
          </p:cNvSpPr>
          <p:nvPr/>
        </p:nvSpPr>
        <p:spPr bwMode="black">
          <a:xfrm>
            <a:off x="9495838" y="1333203"/>
            <a:ext cx="2280599" cy="2068444"/>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900"/>
              </a:spcBef>
              <a:spcAft>
                <a:spcPts val="900"/>
              </a:spcAft>
            </a:pPr>
            <a:r>
              <a:rPr lang="en-US" sz="1350" dirty="0"/>
              <a:t>IPFIX configured on PE and Inter-AS Option A ASBR nodes.</a:t>
            </a:r>
          </a:p>
          <a:p>
            <a:pPr>
              <a:spcBef>
                <a:spcPts val="900"/>
              </a:spcBef>
              <a:spcAft>
                <a:spcPts val="900"/>
              </a:spcAft>
            </a:pPr>
            <a:r>
              <a:rPr lang="en-US" sz="1350" dirty="0"/>
              <a:t>Traffic Drop with Reason Code Adjacency at TV was unrelated.</a:t>
            </a:r>
          </a:p>
          <a:p>
            <a:pPr>
              <a:spcBef>
                <a:spcPts val="900"/>
              </a:spcBef>
              <a:spcAft>
                <a:spcPts val="900"/>
              </a:spcAft>
            </a:pPr>
            <a:r>
              <a:rPr lang="en-US" sz="1350" dirty="0"/>
              <a:t>BMP ADJ-RIB In pre-policy on BGP VPNv4 /6 and IPv4/6 VRF unicast peers configured on MPLS PE's. BMP ADJ-RIB In pre-policy on BGP VPNv4 /6 on Route Reflectors.</a:t>
            </a:r>
          </a:p>
          <a:p>
            <a:pPr>
              <a:spcBef>
                <a:spcPts val="900"/>
              </a:spcBef>
              <a:spcAft>
                <a:spcPts val="900"/>
              </a:spcAft>
            </a:pPr>
            <a:r>
              <a:rPr lang="en-US" sz="1350" b="1" dirty="0"/>
              <a:t>BMP </a:t>
            </a:r>
            <a:r>
              <a:rPr lang="en-US" sz="1350" b="1" dirty="0" err="1"/>
              <a:t>peer_down</a:t>
            </a:r>
            <a:r>
              <a:rPr lang="en-US" sz="1350" b="1" dirty="0"/>
              <a:t> reports that it is type 4 (Remote system closed, no data) instead of type 1 (Local system closed, NOTIFICATION PDU follows) due to CSCwi61922.</a:t>
            </a:r>
          </a:p>
        </p:txBody>
      </p:sp>
      <p:pic>
        <p:nvPicPr>
          <p:cNvPr id="43" name="Grafik 8">
            <a:extLst>
              <a:ext uri="{FF2B5EF4-FFF2-40B4-BE49-F238E27FC236}">
                <a16:creationId xmlns:a16="http://schemas.microsoft.com/office/drawing/2014/main" id="{A884059B-71A3-A98E-1404-DB2B17303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77585" y="1325433"/>
            <a:ext cx="409069" cy="409069"/>
          </a:xfrm>
          <a:prstGeom prst="rect">
            <a:avLst/>
          </a:prstGeom>
        </p:spPr>
      </p:pic>
      <p:sp>
        <p:nvSpPr>
          <p:cNvPr id="44" name="Rectangle 43">
            <a:extLst>
              <a:ext uri="{FF2B5EF4-FFF2-40B4-BE49-F238E27FC236}">
                <a16:creationId xmlns:a16="http://schemas.microsoft.com/office/drawing/2014/main" id="{15CD4C55-C198-D765-7F4F-A0AFD8A7DA0C}"/>
              </a:ext>
            </a:extLst>
          </p:cNvPr>
          <p:cNvSpPr/>
          <p:nvPr/>
        </p:nvSpPr>
        <p:spPr>
          <a:xfrm>
            <a:off x="802104" y="3763790"/>
            <a:ext cx="3344406" cy="230832"/>
          </a:xfrm>
          <a:prstGeom prst="rect">
            <a:avLst/>
          </a:prstGeom>
        </p:spPr>
        <p:txBody>
          <a:bodyPr wrap="square">
            <a:spAutoFit/>
          </a:bodyPr>
          <a:lstStyle/>
          <a:p>
            <a:pPr algn="ctr"/>
            <a:r>
              <a:rPr lang="de-CH" sz="900" b="1" dirty="0" err="1"/>
              <a:t>Missing</a:t>
            </a:r>
            <a:r>
              <a:rPr lang="de-CH" sz="900" b="1" dirty="0"/>
              <a:t> Traffic </a:t>
            </a:r>
            <a:r>
              <a:rPr lang="en-US" sz="900" b="1" dirty="0"/>
              <a:t>64497:6</a:t>
            </a:r>
            <a:endParaRPr lang="en-US" sz="900" dirty="0"/>
          </a:p>
        </p:txBody>
      </p:sp>
      <p:sp>
        <p:nvSpPr>
          <p:cNvPr id="45" name="Rectangle 44">
            <a:extLst>
              <a:ext uri="{FF2B5EF4-FFF2-40B4-BE49-F238E27FC236}">
                <a16:creationId xmlns:a16="http://schemas.microsoft.com/office/drawing/2014/main" id="{C3789785-D969-62C7-6309-6DF76E73CC4E}"/>
              </a:ext>
            </a:extLst>
          </p:cNvPr>
          <p:cNvSpPr/>
          <p:nvPr/>
        </p:nvSpPr>
        <p:spPr>
          <a:xfrm>
            <a:off x="4752831" y="3754100"/>
            <a:ext cx="3344406" cy="230832"/>
          </a:xfrm>
          <a:prstGeom prst="rect">
            <a:avLst/>
          </a:prstGeom>
        </p:spPr>
        <p:txBody>
          <a:bodyPr wrap="square">
            <a:spAutoFit/>
          </a:bodyPr>
          <a:lstStyle/>
          <a:p>
            <a:pPr algn="ctr"/>
            <a:r>
              <a:rPr lang="de-CH" sz="900" b="1" dirty="0"/>
              <a:t>Flow Count Drop </a:t>
            </a:r>
            <a:r>
              <a:rPr lang="en-US" sz="900" b="1" dirty="0"/>
              <a:t>64497:6</a:t>
            </a:r>
            <a:endParaRPr lang="en-US" sz="900" dirty="0"/>
          </a:p>
        </p:txBody>
      </p:sp>
      <p:sp>
        <p:nvSpPr>
          <p:cNvPr id="46" name="Rectangle 45">
            <a:extLst>
              <a:ext uri="{FF2B5EF4-FFF2-40B4-BE49-F238E27FC236}">
                <a16:creationId xmlns:a16="http://schemas.microsoft.com/office/drawing/2014/main" id="{A5B6D27F-95E4-A477-DAD2-725CA83EC9ED}"/>
              </a:ext>
            </a:extLst>
          </p:cNvPr>
          <p:cNvSpPr/>
          <p:nvPr/>
        </p:nvSpPr>
        <p:spPr>
          <a:xfrm>
            <a:off x="1052928" y="6488255"/>
            <a:ext cx="2972820" cy="230832"/>
          </a:xfrm>
          <a:prstGeom prst="rect">
            <a:avLst/>
          </a:prstGeom>
        </p:spPr>
        <p:txBody>
          <a:bodyPr wrap="square">
            <a:spAutoFit/>
          </a:bodyPr>
          <a:lstStyle/>
          <a:p>
            <a:pPr algn="ctr"/>
            <a:r>
              <a:rPr lang="de-CH" sz="900" b="1" dirty="0"/>
              <a:t>BMP Peer State Change </a:t>
            </a:r>
            <a:r>
              <a:rPr lang="en-US" sz="900" b="1" dirty="0"/>
              <a:t>64497:6</a:t>
            </a:r>
            <a:endParaRPr lang="en-US" sz="900" dirty="0"/>
          </a:p>
        </p:txBody>
      </p:sp>
      <p:pic>
        <p:nvPicPr>
          <p:cNvPr id="51" name="Picture 50">
            <a:extLst>
              <a:ext uri="{FF2B5EF4-FFF2-40B4-BE49-F238E27FC236}">
                <a16:creationId xmlns:a16="http://schemas.microsoft.com/office/drawing/2014/main" id="{18646E87-9D16-8668-4D04-73BBFD743D8C}"/>
              </a:ext>
            </a:extLst>
          </p:cNvPr>
          <p:cNvPicPr>
            <a:picLocks noChangeAspect="1"/>
          </p:cNvPicPr>
          <p:nvPr/>
        </p:nvPicPr>
        <p:blipFill>
          <a:blip r:embed="rId4"/>
          <a:stretch>
            <a:fillRect/>
          </a:stretch>
        </p:blipFill>
        <p:spPr>
          <a:xfrm>
            <a:off x="1102030" y="1640628"/>
            <a:ext cx="2923718" cy="2113472"/>
          </a:xfrm>
          <a:prstGeom prst="rect">
            <a:avLst/>
          </a:prstGeom>
        </p:spPr>
      </p:pic>
      <p:pic>
        <p:nvPicPr>
          <p:cNvPr id="52" name="Picture 51">
            <a:extLst>
              <a:ext uri="{FF2B5EF4-FFF2-40B4-BE49-F238E27FC236}">
                <a16:creationId xmlns:a16="http://schemas.microsoft.com/office/drawing/2014/main" id="{3EED3FD3-DCD7-8025-E8C8-9704DF4F6585}"/>
              </a:ext>
            </a:extLst>
          </p:cNvPr>
          <p:cNvPicPr>
            <a:picLocks noChangeAspect="1"/>
          </p:cNvPicPr>
          <p:nvPr/>
        </p:nvPicPr>
        <p:blipFill>
          <a:blip r:embed="rId5"/>
          <a:stretch>
            <a:fillRect/>
          </a:stretch>
        </p:blipFill>
        <p:spPr>
          <a:xfrm>
            <a:off x="4971840" y="1640628"/>
            <a:ext cx="2906388" cy="2105797"/>
          </a:xfrm>
          <a:prstGeom prst="rect">
            <a:avLst/>
          </a:prstGeom>
        </p:spPr>
      </p:pic>
      <p:pic>
        <p:nvPicPr>
          <p:cNvPr id="53" name="Picture 52">
            <a:extLst>
              <a:ext uri="{FF2B5EF4-FFF2-40B4-BE49-F238E27FC236}">
                <a16:creationId xmlns:a16="http://schemas.microsoft.com/office/drawing/2014/main" id="{BC30914E-EC74-A7FF-00BE-70494A248E5C}"/>
              </a:ext>
            </a:extLst>
          </p:cNvPr>
          <p:cNvPicPr>
            <a:picLocks noChangeAspect="1"/>
          </p:cNvPicPr>
          <p:nvPr/>
        </p:nvPicPr>
        <p:blipFill>
          <a:blip r:embed="rId6"/>
          <a:stretch>
            <a:fillRect/>
          </a:stretch>
        </p:blipFill>
        <p:spPr>
          <a:xfrm>
            <a:off x="802104" y="4410121"/>
            <a:ext cx="3776224" cy="2068444"/>
          </a:xfrm>
          <a:prstGeom prst="rect">
            <a:avLst/>
          </a:prstGeom>
        </p:spPr>
      </p:pic>
      <p:sp>
        <p:nvSpPr>
          <p:cNvPr id="54" name="Rectangle 53">
            <a:extLst>
              <a:ext uri="{FF2B5EF4-FFF2-40B4-BE49-F238E27FC236}">
                <a16:creationId xmlns:a16="http://schemas.microsoft.com/office/drawing/2014/main" id="{C011D8AD-2EA6-5288-3ECE-31DACDB8DC5F}"/>
              </a:ext>
            </a:extLst>
          </p:cNvPr>
          <p:cNvSpPr/>
          <p:nvPr/>
        </p:nvSpPr>
        <p:spPr>
          <a:xfrm>
            <a:off x="4752831" y="6495930"/>
            <a:ext cx="3344406" cy="230832"/>
          </a:xfrm>
          <a:prstGeom prst="rect">
            <a:avLst/>
          </a:prstGeom>
        </p:spPr>
        <p:txBody>
          <a:bodyPr wrap="square">
            <a:spAutoFit/>
          </a:bodyPr>
          <a:lstStyle/>
          <a:p>
            <a:pPr algn="ctr"/>
            <a:r>
              <a:rPr lang="de-CH" sz="900" b="1" dirty="0"/>
              <a:t>Traffic Drop </a:t>
            </a:r>
            <a:r>
              <a:rPr lang="en-US" sz="900" b="1" dirty="0"/>
              <a:t>64497:6</a:t>
            </a:r>
            <a:endParaRPr lang="en-US" sz="900" dirty="0"/>
          </a:p>
        </p:txBody>
      </p:sp>
      <p:sp>
        <p:nvSpPr>
          <p:cNvPr id="55" name="Oval 54">
            <a:extLst>
              <a:ext uri="{FF2B5EF4-FFF2-40B4-BE49-F238E27FC236}">
                <a16:creationId xmlns:a16="http://schemas.microsoft.com/office/drawing/2014/main" id="{6D9672A8-4A6D-6FEF-60F2-822C102E478B}"/>
              </a:ext>
            </a:extLst>
          </p:cNvPr>
          <p:cNvSpPr/>
          <p:nvPr/>
        </p:nvSpPr>
        <p:spPr bwMode="gray">
          <a:xfrm>
            <a:off x="2446415" y="250502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6" name="Oval 55">
            <a:extLst>
              <a:ext uri="{FF2B5EF4-FFF2-40B4-BE49-F238E27FC236}">
                <a16:creationId xmlns:a16="http://schemas.microsoft.com/office/drawing/2014/main" id="{3EC2771A-F88B-3E1C-A157-8CB4E5ABE455}"/>
              </a:ext>
            </a:extLst>
          </p:cNvPr>
          <p:cNvSpPr/>
          <p:nvPr/>
        </p:nvSpPr>
        <p:spPr bwMode="gray">
          <a:xfrm>
            <a:off x="5859010" y="201771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7" name="Oval 56">
            <a:extLst>
              <a:ext uri="{FF2B5EF4-FFF2-40B4-BE49-F238E27FC236}">
                <a16:creationId xmlns:a16="http://schemas.microsoft.com/office/drawing/2014/main" id="{AB52C6FF-C6A3-5120-838F-323561FB2EFB}"/>
              </a:ext>
            </a:extLst>
          </p:cNvPr>
          <p:cNvSpPr/>
          <p:nvPr/>
        </p:nvSpPr>
        <p:spPr bwMode="gray">
          <a:xfrm>
            <a:off x="6384809" y="2025392"/>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8" name="Oval 57">
            <a:extLst>
              <a:ext uri="{FF2B5EF4-FFF2-40B4-BE49-F238E27FC236}">
                <a16:creationId xmlns:a16="http://schemas.microsoft.com/office/drawing/2014/main" id="{2EC15C90-850E-FA97-261E-510648771F94}"/>
              </a:ext>
            </a:extLst>
          </p:cNvPr>
          <p:cNvSpPr/>
          <p:nvPr/>
        </p:nvSpPr>
        <p:spPr bwMode="gray">
          <a:xfrm>
            <a:off x="2013716" y="251471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9" name="Oval 58">
            <a:extLst>
              <a:ext uri="{FF2B5EF4-FFF2-40B4-BE49-F238E27FC236}">
                <a16:creationId xmlns:a16="http://schemas.microsoft.com/office/drawing/2014/main" id="{A8EF1CA1-6853-CBC2-05BA-14338FD724D0}"/>
              </a:ext>
            </a:extLst>
          </p:cNvPr>
          <p:cNvSpPr/>
          <p:nvPr/>
        </p:nvSpPr>
        <p:spPr bwMode="gray">
          <a:xfrm>
            <a:off x="3504098" y="499178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pic>
        <p:nvPicPr>
          <p:cNvPr id="60" name="Grafik 8">
            <a:extLst>
              <a:ext uri="{FF2B5EF4-FFF2-40B4-BE49-F238E27FC236}">
                <a16:creationId xmlns:a16="http://schemas.microsoft.com/office/drawing/2014/main" id="{30386612-1AE1-2415-F759-F36131510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9680" y="2911563"/>
            <a:ext cx="409069" cy="409069"/>
          </a:xfrm>
          <a:prstGeom prst="rect">
            <a:avLst/>
          </a:prstGeom>
        </p:spPr>
      </p:pic>
      <p:pic>
        <p:nvPicPr>
          <p:cNvPr id="61" name="Graphic 60">
            <a:extLst>
              <a:ext uri="{FF2B5EF4-FFF2-40B4-BE49-F238E27FC236}">
                <a16:creationId xmlns:a16="http://schemas.microsoft.com/office/drawing/2014/main" id="{D78CB6B7-608F-80FD-730C-5792446612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27604" y="4497693"/>
            <a:ext cx="525183" cy="525183"/>
          </a:xfrm>
          <a:prstGeom prst="rect">
            <a:avLst/>
          </a:prstGeom>
        </p:spPr>
      </p:pic>
      <p:pic>
        <p:nvPicPr>
          <p:cNvPr id="62" name="Graphic 61">
            <a:extLst>
              <a:ext uri="{FF2B5EF4-FFF2-40B4-BE49-F238E27FC236}">
                <a16:creationId xmlns:a16="http://schemas.microsoft.com/office/drawing/2014/main" id="{DF99A51F-71E7-C64F-BCA0-4392E1867E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77585" y="2019032"/>
            <a:ext cx="410400" cy="410400"/>
          </a:xfrm>
          <a:prstGeom prst="rect">
            <a:avLst/>
          </a:prstGeom>
        </p:spPr>
      </p:pic>
      <p:pic>
        <p:nvPicPr>
          <p:cNvPr id="63" name="Picture 62">
            <a:extLst>
              <a:ext uri="{FF2B5EF4-FFF2-40B4-BE49-F238E27FC236}">
                <a16:creationId xmlns:a16="http://schemas.microsoft.com/office/drawing/2014/main" id="{CB9060F7-AFCB-2F13-6317-5839F4680767}"/>
              </a:ext>
            </a:extLst>
          </p:cNvPr>
          <p:cNvPicPr>
            <a:picLocks noChangeAspect="1"/>
          </p:cNvPicPr>
          <p:nvPr/>
        </p:nvPicPr>
        <p:blipFill>
          <a:blip r:embed="rId11"/>
          <a:stretch>
            <a:fillRect/>
          </a:stretch>
        </p:blipFill>
        <p:spPr>
          <a:xfrm>
            <a:off x="4748389" y="4404757"/>
            <a:ext cx="3806559" cy="2090587"/>
          </a:xfrm>
          <a:prstGeom prst="rect">
            <a:avLst/>
          </a:prstGeom>
        </p:spPr>
      </p:pic>
      <p:sp>
        <p:nvSpPr>
          <p:cNvPr id="64" name="Oval 63">
            <a:extLst>
              <a:ext uri="{FF2B5EF4-FFF2-40B4-BE49-F238E27FC236}">
                <a16:creationId xmlns:a16="http://schemas.microsoft.com/office/drawing/2014/main" id="{25AD0F57-18F4-C4DC-579C-78B3A14ACADB}"/>
              </a:ext>
            </a:extLst>
          </p:cNvPr>
          <p:cNvSpPr/>
          <p:nvPr/>
        </p:nvSpPr>
        <p:spPr bwMode="gray">
          <a:xfrm>
            <a:off x="5596012" y="584292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65" name="Oval 64">
            <a:extLst>
              <a:ext uri="{FF2B5EF4-FFF2-40B4-BE49-F238E27FC236}">
                <a16:creationId xmlns:a16="http://schemas.microsoft.com/office/drawing/2014/main" id="{DF4404A2-8F3A-F107-C43C-367A64F2271A}"/>
              </a:ext>
            </a:extLst>
          </p:cNvPr>
          <p:cNvSpPr/>
          <p:nvPr/>
        </p:nvSpPr>
        <p:spPr bwMode="gray">
          <a:xfrm>
            <a:off x="5971705" y="5842926"/>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Tree>
    <p:extLst>
      <p:ext uri="{BB962C8B-B14F-4D97-AF65-F5344CB8AC3E}">
        <p14:creationId xmlns:p14="http://schemas.microsoft.com/office/powerpoint/2010/main" val="233040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US" sz="2700" dirty="0">
                <a:solidFill>
                  <a:schemeClr val="bg2">
                    <a:lumMod val="75000"/>
                  </a:schemeClr>
                </a:solidFill>
              </a:rPr>
              <a:t>SBInfo-028166, INC000012284550, Bright Lights </a:t>
            </a:r>
            <a:r>
              <a:rPr lang="en-US" sz="2700" dirty="0">
                <a:solidFill>
                  <a:srgbClr val="FF0000"/>
                </a:solidFill>
              </a:rPr>
              <a:t>Live</a:t>
            </a:r>
          </a:p>
        </p:txBody>
      </p:sp>
      <p:pic>
        <p:nvPicPr>
          <p:cNvPr id="2" name="Picture 1">
            <a:extLst>
              <a:ext uri="{FF2B5EF4-FFF2-40B4-BE49-F238E27FC236}">
                <a16:creationId xmlns:a16="http://schemas.microsoft.com/office/drawing/2014/main" id="{D825C094-E88A-4BA1-279E-1CA72BC2530A}"/>
              </a:ext>
            </a:extLst>
          </p:cNvPr>
          <p:cNvPicPr>
            <a:picLocks noChangeAspect="1"/>
          </p:cNvPicPr>
          <p:nvPr/>
        </p:nvPicPr>
        <p:blipFill>
          <a:blip r:embed="rId2"/>
          <a:stretch>
            <a:fillRect/>
          </a:stretch>
        </p:blipFill>
        <p:spPr>
          <a:xfrm>
            <a:off x="746821" y="1736861"/>
            <a:ext cx="8103079" cy="4474758"/>
          </a:xfrm>
          <a:prstGeom prst="rect">
            <a:avLst/>
          </a:prstGeom>
        </p:spPr>
      </p:pic>
      <p:sp>
        <p:nvSpPr>
          <p:cNvPr id="3" name="Inhaltsplatzhalter 2">
            <a:extLst>
              <a:ext uri="{FF2B5EF4-FFF2-40B4-BE49-F238E27FC236}">
                <a16:creationId xmlns:a16="http://schemas.microsoft.com/office/drawing/2014/main" id="{3C8F3124-91DA-E963-D267-A0B5C35FE58E}"/>
              </a:ext>
            </a:extLst>
          </p:cNvPr>
          <p:cNvSpPr txBox="1">
            <a:spLocks/>
          </p:cNvSpPr>
          <p:nvPr/>
        </p:nvSpPr>
        <p:spPr bwMode="black">
          <a:xfrm>
            <a:off x="9822091" y="1511331"/>
            <a:ext cx="2180052" cy="5120799"/>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350" b="1" dirty="0"/>
              <a:t>BMP route-monitoring Update/Withdraw recognized topology change.</a:t>
            </a:r>
          </a:p>
          <a:p>
            <a:r>
              <a:rPr lang="en-US" sz="1350" b="1" dirty="0"/>
              <a:t>BMP peer Down recognized peering state change </a:t>
            </a:r>
            <a:r>
              <a:rPr lang="en-US" sz="1350" b="1" dirty="0">
                <a:solidFill>
                  <a:srgbClr val="FF0000"/>
                </a:solidFill>
              </a:rPr>
              <a:t>delayed</a:t>
            </a:r>
            <a:r>
              <a:rPr lang="en-US" sz="1350" b="1" dirty="0"/>
              <a:t> due to potential data processing lag.</a:t>
            </a:r>
          </a:p>
          <a:p>
            <a:r>
              <a:rPr lang="en-US" sz="1350" dirty="0"/>
              <a:t>Interface Down/Up check did not apply. </a:t>
            </a:r>
          </a:p>
          <a:p>
            <a:r>
              <a:rPr lang="en-US" sz="1350" b="1" dirty="0"/>
              <a:t>Traffic Drop check recognized forwarding drop.</a:t>
            </a:r>
          </a:p>
          <a:p>
            <a:r>
              <a:rPr lang="en-US" sz="1350" b="1" dirty="0"/>
              <a:t>Missing Traffic recognized that connectivity is impaired. </a:t>
            </a:r>
          </a:p>
          <a:p>
            <a:r>
              <a:rPr lang="en-US" sz="1350" dirty="0"/>
              <a:t>Flow Count Spike did not apply.</a:t>
            </a:r>
          </a:p>
          <a:p>
            <a:r>
              <a:rPr lang="en-US" sz="1350" b="1" dirty="0"/>
              <a:t>Overall: 4 out of 6 checks have detected a customer impact inside of monitoring domain. Works as designed.</a:t>
            </a:r>
          </a:p>
        </p:txBody>
      </p:sp>
      <p:pic>
        <p:nvPicPr>
          <p:cNvPr id="4" name="Graphic 3">
            <a:extLst>
              <a:ext uri="{FF2B5EF4-FFF2-40B4-BE49-F238E27FC236}">
                <a16:creationId xmlns:a16="http://schemas.microsoft.com/office/drawing/2014/main" id="{10F8C966-6C01-753F-643A-2477BDD8A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1541501"/>
            <a:ext cx="410400" cy="410400"/>
          </a:xfrm>
          <a:prstGeom prst="rect">
            <a:avLst/>
          </a:prstGeom>
        </p:spPr>
      </p:pic>
      <p:pic>
        <p:nvPicPr>
          <p:cNvPr id="7" name="Grafik 8">
            <a:extLst>
              <a:ext uri="{FF2B5EF4-FFF2-40B4-BE49-F238E27FC236}">
                <a16:creationId xmlns:a16="http://schemas.microsoft.com/office/drawing/2014/main" id="{AD3975DB-4FBB-D7DA-7A90-56FDFF69B3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54164" y="5618523"/>
            <a:ext cx="409069" cy="409069"/>
          </a:xfrm>
          <a:prstGeom prst="rect">
            <a:avLst/>
          </a:prstGeom>
        </p:spPr>
      </p:pic>
      <p:sp>
        <p:nvSpPr>
          <p:cNvPr id="8" name="Rectangle 7">
            <a:extLst>
              <a:ext uri="{FF2B5EF4-FFF2-40B4-BE49-F238E27FC236}">
                <a16:creationId xmlns:a16="http://schemas.microsoft.com/office/drawing/2014/main" id="{B33E2DBB-1A1B-01BA-4800-C20DF81677B7}"/>
              </a:ext>
            </a:extLst>
          </p:cNvPr>
          <p:cNvSpPr/>
          <p:nvPr/>
        </p:nvSpPr>
        <p:spPr>
          <a:xfrm>
            <a:off x="1150688" y="6204758"/>
            <a:ext cx="7500242" cy="323165"/>
          </a:xfrm>
          <a:prstGeom prst="rect">
            <a:avLst/>
          </a:prstGeom>
        </p:spPr>
        <p:txBody>
          <a:bodyPr wrap="square">
            <a:spAutoFit/>
          </a:bodyPr>
          <a:lstStyle/>
          <a:p>
            <a:pPr algn="ctr"/>
            <a:r>
              <a:rPr lang="en-US" sz="1500" b="1" dirty="0"/>
              <a:t>Cosmos Bright Lights Anomaly Detection – 64497:6 </a:t>
            </a:r>
            <a:r>
              <a:rPr lang="de-CH" sz="1500" b="1" dirty="0"/>
              <a:t>SC-DCI</a:t>
            </a:r>
          </a:p>
        </p:txBody>
      </p:sp>
      <p:cxnSp>
        <p:nvCxnSpPr>
          <p:cNvPr id="9" name="Straight Connector 8">
            <a:extLst>
              <a:ext uri="{FF2B5EF4-FFF2-40B4-BE49-F238E27FC236}">
                <a16:creationId xmlns:a16="http://schemas.microsoft.com/office/drawing/2014/main" id="{B92218F3-4104-7B4F-3E0B-47B7CE1992D4}"/>
              </a:ext>
            </a:extLst>
          </p:cNvPr>
          <p:cNvCxnSpPr>
            <a:cxnSpLocks/>
          </p:cNvCxnSpPr>
          <p:nvPr/>
        </p:nvCxnSpPr>
        <p:spPr bwMode="gray">
          <a:xfrm>
            <a:off x="3965215"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5139BB-CAF0-5312-53A2-4FE7C209F50A}"/>
              </a:ext>
            </a:extLst>
          </p:cNvPr>
          <p:cNvCxnSpPr>
            <a:cxnSpLocks/>
          </p:cNvCxnSpPr>
          <p:nvPr/>
        </p:nvCxnSpPr>
        <p:spPr bwMode="gray">
          <a:xfrm>
            <a:off x="5908450"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79FFF6E1-635B-C793-3280-913CE5283B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3934" y="3974240"/>
            <a:ext cx="410400" cy="410400"/>
          </a:xfrm>
          <a:prstGeom prst="rect">
            <a:avLst/>
          </a:prstGeom>
        </p:spPr>
      </p:pic>
      <p:sp>
        <p:nvSpPr>
          <p:cNvPr id="12" name="TextBox 11">
            <a:extLst>
              <a:ext uri="{FF2B5EF4-FFF2-40B4-BE49-F238E27FC236}">
                <a16:creationId xmlns:a16="http://schemas.microsoft.com/office/drawing/2014/main" id="{E3697D27-282C-35E0-230C-860A02F74A75}"/>
              </a:ext>
            </a:extLst>
          </p:cNvPr>
          <p:cNvSpPr txBox="1"/>
          <p:nvPr/>
        </p:nvSpPr>
        <p:spPr bwMode="gray">
          <a:xfrm>
            <a:off x="9154164" y="307827"/>
            <a:ext cx="3037836" cy="1131079"/>
          </a:xfrm>
          <a:prstGeom prst="rect">
            <a:avLst/>
          </a:prstGeom>
          <a:noFill/>
        </p:spPr>
        <p:txBody>
          <a:bodyPr wrap="square">
            <a:spAutoFit/>
          </a:bodyPr>
          <a:lstStyle/>
          <a:p>
            <a:r>
              <a:rPr lang="en-US" sz="1350" dirty="0"/>
              <a:t>Max Concern Score: </a:t>
            </a:r>
            <a:r>
              <a:rPr lang="en-US" sz="1350" b="1" dirty="0">
                <a:solidFill>
                  <a:srgbClr val="FF0000"/>
                </a:solidFill>
              </a:rPr>
              <a:t>0.36</a:t>
            </a:r>
          </a:p>
          <a:p>
            <a:r>
              <a:rPr lang="en-US" sz="1350" dirty="0"/>
              <a:t>Traffic Drop: </a:t>
            </a:r>
            <a:r>
              <a:rPr lang="en-US" sz="1350" b="1" dirty="0">
                <a:solidFill>
                  <a:srgbClr val="FF0000"/>
                </a:solidFill>
              </a:rPr>
              <a:t>1.0</a:t>
            </a:r>
            <a:br>
              <a:rPr lang="en-US" sz="1350" b="1" dirty="0">
                <a:solidFill>
                  <a:srgbClr val="FF0000"/>
                </a:solidFill>
              </a:rPr>
            </a:br>
            <a:r>
              <a:rPr lang="en-US" sz="1350" dirty="0"/>
              <a:t>Missing Traffic: </a:t>
            </a:r>
            <a:r>
              <a:rPr lang="en-US" sz="1350" b="1" dirty="0">
                <a:solidFill>
                  <a:srgbClr val="FF0000"/>
                </a:solidFill>
              </a:rPr>
              <a:t>0.13</a:t>
            </a:r>
          </a:p>
          <a:p>
            <a:r>
              <a:rPr lang="en-US" sz="1350" dirty="0"/>
              <a:t>BMP Update/Withdraw: </a:t>
            </a:r>
            <a:r>
              <a:rPr lang="en-US" sz="1350" b="1" dirty="0">
                <a:solidFill>
                  <a:srgbClr val="FF0000"/>
                </a:solidFill>
              </a:rPr>
              <a:t>1.0</a:t>
            </a:r>
          </a:p>
          <a:p>
            <a:r>
              <a:rPr lang="en-US" sz="1350" dirty="0"/>
              <a:t>BMP Peer Down: </a:t>
            </a:r>
            <a:r>
              <a:rPr lang="en-US" sz="1350" b="1" dirty="0">
                <a:solidFill>
                  <a:srgbClr val="FF0000"/>
                </a:solidFill>
              </a:rPr>
              <a:t>0.76</a:t>
            </a:r>
          </a:p>
        </p:txBody>
      </p:sp>
      <p:pic>
        <p:nvPicPr>
          <p:cNvPr id="13" name="Graphic 12">
            <a:extLst>
              <a:ext uri="{FF2B5EF4-FFF2-40B4-BE49-F238E27FC236}">
                <a16:creationId xmlns:a16="http://schemas.microsoft.com/office/drawing/2014/main" id="{B713EA16-A802-5C95-C0DF-9E4D6664FB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7431" y="3282038"/>
            <a:ext cx="410400" cy="410400"/>
          </a:xfrm>
          <a:prstGeom prst="rect">
            <a:avLst/>
          </a:prstGeom>
        </p:spPr>
      </p:pic>
      <p:pic>
        <p:nvPicPr>
          <p:cNvPr id="14" name="Graphic 13">
            <a:extLst>
              <a:ext uri="{FF2B5EF4-FFF2-40B4-BE49-F238E27FC236}">
                <a16:creationId xmlns:a16="http://schemas.microsoft.com/office/drawing/2014/main" id="{63B354C4-7243-6AA2-B8FA-CD57A828A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2310609"/>
            <a:ext cx="410400" cy="410400"/>
          </a:xfrm>
          <a:prstGeom prst="rect">
            <a:avLst/>
          </a:prstGeom>
        </p:spPr>
      </p:pic>
      <p:pic>
        <p:nvPicPr>
          <p:cNvPr id="15" name="Graphic 14">
            <a:extLst>
              <a:ext uri="{FF2B5EF4-FFF2-40B4-BE49-F238E27FC236}">
                <a16:creationId xmlns:a16="http://schemas.microsoft.com/office/drawing/2014/main" id="{7D22CB75-8C5B-467F-E2AA-BEEE36A5FB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4563536"/>
            <a:ext cx="410400" cy="410400"/>
          </a:xfrm>
          <a:prstGeom prst="rect">
            <a:avLst/>
          </a:prstGeom>
        </p:spPr>
      </p:pic>
      <p:pic>
        <p:nvPicPr>
          <p:cNvPr id="16" name="Graphic 15">
            <a:extLst>
              <a:ext uri="{FF2B5EF4-FFF2-40B4-BE49-F238E27FC236}">
                <a16:creationId xmlns:a16="http://schemas.microsoft.com/office/drawing/2014/main" id="{404B3394-2B34-51E0-0ABA-DA01768C22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08758" y="5127140"/>
            <a:ext cx="410400" cy="410400"/>
          </a:xfrm>
          <a:prstGeom prst="rect">
            <a:avLst/>
          </a:prstGeom>
        </p:spPr>
      </p:pic>
    </p:spTree>
    <p:extLst>
      <p:ext uri="{BB962C8B-B14F-4D97-AF65-F5344CB8AC3E}">
        <p14:creationId xmlns:p14="http://schemas.microsoft.com/office/powerpoint/2010/main" val="71062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56383" y="5985911"/>
            <a:ext cx="414251" cy="365125"/>
          </a:xfrm>
        </p:spPr>
        <p:txBody>
          <a:bodyPr/>
          <a:lstStyle/>
          <a:p>
            <a:fld id="{FC4AC485-25DE-431E-B345-9C0A15BB7F8A}" type="slidenum">
              <a:rPr lang="de-CH" sz="1400" smtClean="0"/>
              <a:t>7</a:t>
            </a:fld>
            <a:endParaRPr lang="de-CH" sz="1400" dirty="0"/>
          </a:p>
        </p:txBody>
      </p:sp>
      <p:sp>
        <p:nvSpPr>
          <p:cNvPr id="5" name="Inhaltsplatzhalter 1">
            <a:extLst>
              <a:ext uri="{FF2B5EF4-FFF2-40B4-BE49-F238E27FC236}">
                <a16:creationId xmlns:a16="http://schemas.microsoft.com/office/drawing/2014/main" id="{244AEEBB-8E64-9D80-4802-15AB23D03E53}"/>
              </a:ext>
            </a:extLst>
          </p:cNvPr>
          <p:cNvSpPr txBox="1">
            <a:spLocks/>
          </p:cNvSpPr>
          <p:nvPr/>
        </p:nvSpPr>
        <p:spPr bwMode="black">
          <a:xfrm>
            <a:off x="5873082" y="502366"/>
            <a:ext cx="5835010" cy="1389676"/>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went well?</a:t>
            </a:r>
          </a:p>
          <a:p>
            <a:r>
              <a:rPr lang="en-US" sz="1400" b="1" dirty="0"/>
              <a:t>Anomaly Detection rules detected outage </a:t>
            </a:r>
            <a:r>
              <a:rPr lang="en-US" sz="1400" dirty="0"/>
              <a:t>based on BMP update/withdrawal and </a:t>
            </a:r>
            <a:r>
              <a:rPr lang="en-US" sz="1400" dirty="0" err="1"/>
              <a:t>peer_down</a:t>
            </a:r>
            <a:r>
              <a:rPr lang="en-US" sz="1400" dirty="0"/>
              <a:t>, IPFIX flow count drop, traffic drop  and missing traffic. Works as designed.</a:t>
            </a:r>
          </a:p>
        </p:txBody>
      </p:sp>
      <p:sp>
        <p:nvSpPr>
          <p:cNvPr id="17" name="Inhaltsplatzhalter 1">
            <a:extLst>
              <a:ext uri="{FF2B5EF4-FFF2-40B4-BE49-F238E27FC236}">
                <a16:creationId xmlns:a16="http://schemas.microsoft.com/office/drawing/2014/main" id="{97844B26-F6D4-1F99-A525-6E56DCFFBB1E}"/>
              </a:ext>
            </a:extLst>
          </p:cNvPr>
          <p:cNvSpPr txBox="1">
            <a:spLocks/>
          </p:cNvSpPr>
          <p:nvPr/>
        </p:nvSpPr>
        <p:spPr bwMode="black">
          <a:xfrm>
            <a:off x="5841572" y="2096430"/>
            <a:ext cx="5866519" cy="209715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could be improved?</a:t>
            </a:r>
          </a:p>
          <a:p>
            <a:pPr>
              <a:spcAft>
                <a:spcPts val="0"/>
              </a:spcAft>
            </a:pPr>
            <a:r>
              <a:rPr lang="en-US" sz="1400" dirty="0"/>
              <a:t>Consider to implement capacity management and trend detection analytical use case for BGP max prefix configured peers, BGP Local RIB path count and BGP process memory.</a:t>
            </a:r>
          </a:p>
          <a:p>
            <a:pPr>
              <a:spcAft>
                <a:spcPts val="0"/>
              </a:spcAft>
            </a:pPr>
            <a:r>
              <a:rPr lang="en-US" sz="1400" dirty="0">
                <a:solidFill>
                  <a:srgbClr val="0563C1"/>
                </a:solidFill>
                <a:hlinkClick r:id="rId4">
                  <a:extLst>
                    <a:ext uri="{A12FA001-AC4F-418D-AE19-62706E023703}">
                      <ahyp:hlinkClr xmlns:ahyp="http://schemas.microsoft.com/office/drawing/2018/hyperlinkcolor" val="tx"/>
                    </a:ext>
                  </a:extLst>
                </a:hlinkClick>
              </a:rPr>
              <a:t>draft-</a:t>
            </a:r>
            <a:r>
              <a:rPr lang="en-US" sz="1400" dirty="0" err="1">
                <a:solidFill>
                  <a:srgbClr val="0563C1"/>
                </a:solidFill>
                <a:hlinkClick r:id="rId4">
                  <a:extLst>
                    <a:ext uri="{A12FA001-AC4F-418D-AE19-62706E023703}">
                      <ahyp:hlinkClr xmlns:ahyp="http://schemas.microsoft.com/office/drawing/2018/hyperlinkcolor" val="tx"/>
                    </a:ext>
                  </a:extLst>
                </a:hlinkClick>
              </a:rPr>
              <a:t>ietf</a:t>
            </a:r>
            <a:r>
              <a:rPr lang="en-US" sz="1400" dirty="0">
                <a:solidFill>
                  <a:srgbClr val="0563C1"/>
                </a:solidFill>
                <a:hlinkClick r:id="rId4">
                  <a:extLst>
                    <a:ext uri="{A12FA001-AC4F-418D-AE19-62706E023703}">
                      <ahyp:hlinkClr xmlns:ahyp="http://schemas.microsoft.com/office/drawing/2018/hyperlinkcolor" val="tx"/>
                    </a:ext>
                  </a:extLst>
                </a:hlinkClick>
              </a:rPr>
              <a:t>-grow-bmp-</a:t>
            </a:r>
            <a:r>
              <a:rPr lang="en-US" sz="1400" dirty="0" err="1">
                <a:solidFill>
                  <a:srgbClr val="0563C1"/>
                </a:solidFill>
                <a:hlinkClick r:id="rId4">
                  <a:extLst>
                    <a:ext uri="{A12FA001-AC4F-418D-AE19-62706E023703}">
                      <ahyp:hlinkClr xmlns:ahyp="http://schemas.microsoft.com/office/drawing/2018/hyperlinkcolor" val="tx"/>
                    </a:ext>
                  </a:extLst>
                </a:hlinkClick>
              </a:rPr>
              <a:t>rel</a:t>
            </a:r>
            <a:r>
              <a:rPr lang="en-US" sz="1400" dirty="0"/>
              <a:t> authors considering to support two reason code TLV's for prefixes crossing the warning and the maximum threshold. </a:t>
            </a:r>
          </a:p>
          <a:p>
            <a:pPr>
              <a:spcAft>
                <a:spcPts val="0"/>
              </a:spcAft>
            </a:pPr>
            <a:r>
              <a:rPr lang="en-US" sz="1400" dirty="0">
                <a:solidFill>
                  <a:srgbClr val="0563C1"/>
                </a:solidFill>
                <a:hlinkClick r:id="rId5">
                  <a:extLst>
                    <a:ext uri="{A12FA001-AC4F-418D-AE19-62706E023703}">
                      <ahyp:hlinkClr xmlns:ahyp="http://schemas.microsoft.com/office/drawing/2018/hyperlinkcolor" val="tx"/>
                    </a:ext>
                  </a:extLst>
                </a:hlinkClick>
              </a:rPr>
              <a:t>draft-</a:t>
            </a:r>
            <a:r>
              <a:rPr lang="en-US" sz="1400" dirty="0" err="1">
                <a:solidFill>
                  <a:srgbClr val="0563C1"/>
                </a:solidFill>
                <a:hlinkClick r:id="rId5">
                  <a:extLst>
                    <a:ext uri="{A12FA001-AC4F-418D-AE19-62706E023703}">
                      <ahyp:hlinkClr xmlns:ahyp="http://schemas.microsoft.com/office/drawing/2018/hyperlinkcolor" val="tx"/>
                    </a:ext>
                  </a:extLst>
                </a:hlinkClick>
              </a:rPr>
              <a:t>msri</a:t>
            </a:r>
            <a:r>
              <a:rPr lang="en-US" sz="1400" dirty="0">
                <a:solidFill>
                  <a:srgbClr val="0563C1"/>
                </a:solidFill>
                <a:hlinkClick r:id="rId5">
                  <a:extLst>
                    <a:ext uri="{A12FA001-AC4F-418D-AE19-62706E023703}">
                      <ahyp:hlinkClr xmlns:ahyp="http://schemas.microsoft.com/office/drawing/2018/hyperlinkcolor" val="tx"/>
                    </a:ext>
                  </a:extLst>
                </a:hlinkClick>
              </a:rPr>
              <a:t>-grow-bmp-</a:t>
            </a:r>
            <a:r>
              <a:rPr lang="en-US" sz="1400" dirty="0" err="1">
                <a:solidFill>
                  <a:srgbClr val="0563C1"/>
                </a:solidFill>
                <a:hlinkClick r:id="rId5">
                  <a:extLst>
                    <a:ext uri="{A12FA001-AC4F-418D-AE19-62706E023703}">
                      <ahyp:hlinkClr xmlns:ahyp="http://schemas.microsoft.com/office/drawing/2018/hyperlinkcolor" val="tx"/>
                    </a:ext>
                  </a:extLst>
                </a:hlinkClick>
              </a:rPr>
              <a:t>bgp</a:t>
            </a:r>
            <a:r>
              <a:rPr lang="en-US" sz="1400" dirty="0">
                <a:solidFill>
                  <a:srgbClr val="0563C1"/>
                </a:solidFill>
                <a:hlinkClick r:id="rId5">
                  <a:extLst>
                    <a:ext uri="{A12FA001-AC4F-418D-AE19-62706E023703}">
                      <ahyp:hlinkClr xmlns:ahyp="http://schemas.microsoft.com/office/drawing/2018/hyperlinkcolor" val="tx"/>
                    </a:ext>
                  </a:extLst>
                </a:hlinkClick>
              </a:rPr>
              <a:t>-rib-stats</a:t>
            </a:r>
            <a:r>
              <a:rPr lang="en-US" sz="1400" dirty="0"/>
              <a:t> authors contacted at GROW to consider another BMP statistics definition describing how many percent of the configured maximum prefix count has been reached.</a:t>
            </a:r>
          </a:p>
          <a:p>
            <a:pPr>
              <a:spcAft>
                <a:spcPts val="0"/>
              </a:spcAft>
            </a:pPr>
            <a:r>
              <a:rPr lang="en-US" sz="1400" dirty="0"/>
              <a:t>Similar as we are </a:t>
            </a:r>
            <a:r>
              <a:rPr lang="en-US" sz="1400" dirty="0">
                <a:solidFill>
                  <a:srgbClr val="0563C1"/>
                </a:solidFill>
                <a:hlinkClick r:id="rId6">
                  <a:extLst>
                    <a:ext uri="{A12FA001-AC4F-418D-AE19-62706E023703}">
                      <ahyp:hlinkClr xmlns:ahyp="http://schemas.microsoft.com/office/drawing/2018/hyperlinkcolor" val="tx"/>
                    </a:ext>
                  </a:extLst>
                </a:hlinkClick>
              </a:rPr>
              <a:t>draft-</a:t>
            </a:r>
            <a:r>
              <a:rPr lang="en-US" sz="1400" dirty="0" err="1">
                <a:solidFill>
                  <a:srgbClr val="0563C1"/>
                </a:solidFill>
                <a:hlinkClick r:id="rId6">
                  <a:extLst>
                    <a:ext uri="{A12FA001-AC4F-418D-AE19-62706E023703}">
                      <ahyp:hlinkClr xmlns:ahyp="http://schemas.microsoft.com/office/drawing/2018/hyperlinkcolor" val="tx"/>
                    </a:ext>
                  </a:extLst>
                </a:hlinkClick>
              </a:rPr>
              <a:t>ietf</a:t>
            </a:r>
            <a:r>
              <a:rPr lang="en-US" sz="1400" dirty="0">
                <a:solidFill>
                  <a:srgbClr val="0563C1"/>
                </a:solidFill>
                <a:hlinkClick r:id="rId6">
                  <a:extLst>
                    <a:ext uri="{A12FA001-AC4F-418D-AE19-62706E023703}">
                      <ahyp:hlinkClr xmlns:ahyp="http://schemas.microsoft.com/office/drawing/2018/hyperlinkcolor" val="tx"/>
                    </a:ext>
                  </a:extLst>
                </a:hlinkClick>
              </a:rPr>
              <a:t>-grow-bmp-path-marking-</a:t>
            </a:r>
            <a:r>
              <a:rPr lang="en-US" sz="1400" dirty="0" err="1">
                <a:solidFill>
                  <a:srgbClr val="0563C1"/>
                </a:solidFill>
                <a:hlinkClick r:id="rId6">
                  <a:extLst>
                    <a:ext uri="{A12FA001-AC4F-418D-AE19-62706E023703}">
                      <ahyp:hlinkClr xmlns:ahyp="http://schemas.microsoft.com/office/drawing/2018/hyperlinkcolor" val="tx"/>
                    </a:ext>
                  </a:extLst>
                </a:hlinkClick>
              </a:rPr>
              <a:t>tlv</a:t>
            </a:r>
            <a:r>
              <a:rPr lang="en-US" sz="1400" dirty="0">
                <a:solidFill>
                  <a:srgbClr val="0563C1"/>
                </a:solidFill>
              </a:rPr>
              <a:t> </a:t>
            </a:r>
            <a:r>
              <a:rPr lang="en-US" sz="1400" dirty="0"/>
              <a:t> how the BGP path will be installed into the RIB, we could add as a TLV also the local allocated MPLS label from the Label FIB.</a:t>
            </a:r>
          </a:p>
          <a:p>
            <a:pPr>
              <a:spcAft>
                <a:spcPts val="0"/>
              </a:spcAft>
            </a:pPr>
            <a:r>
              <a:rPr lang="en-US" sz="1400" dirty="0"/>
              <a:t>BMP </a:t>
            </a:r>
            <a:r>
              <a:rPr lang="en-US" sz="1400" dirty="0" err="1"/>
              <a:t>peer_down</a:t>
            </a:r>
            <a:r>
              <a:rPr lang="en-US" sz="1400" dirty="0"/>
              <a:t> reason code is 4 instead of 1 on Cisco IOS XR. Addressed and confirmed in SR 696692110. CSCwi61922 bugfix verified.</a:t>
            </a:r>
          </a:p>
          <a:p>
            <a:pPr>
              <a:spcAft>
                <a:spcPts val="0"/>
              </a:spcAft>
            </a:pPr>
            <a:r>
              <a:rPr lang="en-US" sz="1400" dirty="0">
                <a:solidFill>
                  <a:srgbClr val="0563C1"/>
                </a:solidFill>
                <a:hlinkClick r:id="rId7">
                  <a:extLst>
                    <a:ext uri="{A12FA001-AC4F-418D-AE19-62706E023703}">
                      <ahyp:hlinkClr xmlns:ahyp="http://schemas.microsoft.com/office/drawing/2018/hyperlinkcolor" val="tx"/>
                    </a:ext>
                  </a:extLst>
                </a:hlinkClick>
              </a:rPr>
              <a:t>BGP notification sub-code </a:t>
            </a:r>
            <a:r>
              <a:rPr lang="en-US" sz="1400" dirty="0"/>
              <a:t>support in </a:t>
            </a:r>
            <a:r>
              <a:rPr lang="en-US" sz="1400" dirty="0" err="1">
                <a:solidFill>
                  <a:srgbClr val="0563C1"/>
                </a:solidFill>
                <a:hlinkClick r:id="rId8">
                  <a:extLst>
                    <a:ext uri="{A12FA001-AC4F-418D-AE19-62706E023703}">
                      <ahyp:hlinkClr xmlns:ahyp="http://schemas.microsoft.com/office/drawing/2018/hyperlinkcolor" val="tx"/>
                    </a:ext>
                  </a:extLst>
                </a:hlinkClick>
              </a:rPr>
              <a:t>NetGauze</a:t>
            </a:r>
            <a:r>
              <a:rPr lang="en-US" sz="1400" dirty="0"/>
              <a:t> verified.</a:t>
            </a:r>
          </a:p>
        </p:txBody>
      </p:sp>
      <p:sp>
        <p:nvSpPr>
          <p:cNvPr id="18" name="Freeform 81">
            <a:extLst>
              <a:ext uri="{FF2B5EF4-FFF2-40B4-BE49-F238E27FC236}">
                <a16:creationId xmlns:a16="http://schemas.microsoft.com/office/drawing/2014/main" id="{2B722B1A-8711-66FB-747B-037B20B19E85}"/>
              </a:ext>
            </a:extLst>
          </p:cNvPr>
          <p:cNvSpPr>
            <a:spLocks noEditPoints="1"/>
          </p:cNvSpPr>
          <p:nvPr>
            <p:custDataLst>
              <p:tags r:id="rId1"/>
            </p:custDataLst>
          </p:nvPr>
        </p:nvSpPr>
        <p:spPr bwMode="black">
          <a:xfrm>
            <a:off x="5294705" y="502366"/>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0EABA9"/>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19" name="Freeform 86">
            <a:extLst>
              <a:ext uri="{FF2B5EF4-FFF2-40B4-BE49-F238E27FC236}">
                <a16:creationId xmlns:a16="http://schemas.microsoft.com/office/drawing/2014/main" id="{29070658-29D7-C93F-6BB1-152A712B3735}"/>
              </a:ext>
            </a:extLst>
          </p:cNvPr>
          <p:cNvSpPr>
            <a:spLocks noEditPoints="1"/>
          </p:cNvSpPr>
          <p:nvPr>
            <p:custDataLst>
              <p:tags r:id="rId2"/>
            </p:custDataLst>
          </p:nvPr>
        </p:nvSpPr>
        <p:spPr bwMode="black">
          <a:xfrm>
            <a:off x="5263196" y="2096430"/>
            <a:ext cx="331787" cy="363220"/>
          </a:xfrm>
          <a:custGeom>
            <a:avLst/>
            <a:gdLst>
              <a:gd name="T0" fmla="*/ 68 w 88"/>
              <a:gd name="T1" fmla="*/ 36 h 88"/>
              <a:gd name="T2" fmla="*/ 64 w 88"/>
              <a:gd name="T3" fmla="*/ 40 h 88"/>
              <a:gd name="T4" fmla="*/ 40 w 88"/>
              <a:gd name="T5" fmla="*/ 40 h 88"/>
              <a:gd name="T6" fmla="*/ 36 w 88"/>
              <a:gd name="T7" fmla="*/ 36 h 88"/>
              <a:gd name="T8" fmla="*/ 40 w 88"/>
              <a:gd name="T9" fmla="*/ 32 h 88"/>
              <a:gd name="T10" fmla="*/ 64 w 88"/>
              <a:gd name="T11" fmla="*/ 32 h 88"/>
              <a:gd name="T12" fmla="*/ 68 w 88"/>
              <a:gd name="T13" fmla="*/ 36 h 88"/>
              <a:gd name="T14" fmla="*/ 88 w 88"/>
              <a:gd name="T15" fmla="*/ 36 h 88"/>
              <a:gd name="T16" fmla="*/ 52 w 88"/>
              <a:gd name="T17" fmla="*/ 72 h 88"/>
              <a:gd name="T18" fmla="*/ 30 w 88"/>
              <a:gd name="T19" fmla="*/ 64 h 88"/>
              <a:gd name="T20" fmla="*/ 7 w 88"/>
              <a:gd name="T21" fmla="*/ 87 h 88"/>
              <a:gd name="T22" fmla="*/ 1 w 88"/>
              <a:gd name="T23" fmla="*/ 87 h 88"/>
              <a:gd name="T24" fmla="*/ 1 w 88"/>
              <a:gd name="T25" fmla="*/ 81 h 88"/>
              <a:gd name="T26" fmla="*/ 24 w 88"/>
              <a:gd name="T27" fmla="*/ 58 h 88"/>
              <a:gd name="T28" fmla="*/ 16 w 88"/>
              <a:gd name="T29" fmla="*/ 36 h 88"/>
              <a:gd name="T30" fmla="*/ 52 w 88"/>
              <a:gd name="T31" fmla="*/ 0 h 88"/>
              <a:gd name="T32" fmla="*/ 88 w 88"/>
              <a:gd name="T33" fmla="*/ 36 h 88"/>
              <a:gd name="T34" fmla="*/ 80 w 88"/>
              <a:gd name="T35" fmla="*/ 36 h 88"/>
              <a:gd name="T36" fmla="*/ 52 w 88"/>
              <a:gd name="T37" fmla="*/ 8 h 88"/>
              <a:gd name="T38" fmla="*/ 24 w 88"/>
              <a:gd name="T39" fmla="*/ 36 h 88"/>
              <a:gd name="T40" fmla="*/ 52 w 88"/>
              <a:gd name="T41" fmla="*/ 64 h 88"/>
              <a:gd name="T42" fmla="*/ 80 w 88"/>
              <a:gd name="T4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88">
                <a:moveTo>
                  <a:pt x="68" y="36"/>
                </a:moveTo>
                <a:cubicBezTo>
                  <a:pt x="68" y="38"/>
                  <a:pt x="66" y="40"/>
                  <a:pt x="64" y="40"/>
                </a:cubicBezTo>
                <a:cubicBezTo>
                  <a:pt x="40" y="40"/>
                  <a:pt x="40" y="40"/>
                  <a:pt x="40" y="40"/>
                </a:cubicBezTo>
                <a:cubicBezTo>
                  <a:pt x="38" y="40"/>
                  <a:pt x="36" y="38"/>
                  <a:pt x="36" y="36"/>
                </a:cubicBezTo>
                <a:cubicBezTo>
                  <a:pt x="36" y="34"/>
                  <a:pt x="38" y="32"/>
                  <a:pt x="40"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E61E64"/>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20" name="Text Placeholder 10">
            <a:extLst>
              <a:ext uri="{FF2B5EF4-FFF2-40B4-BE49-F238E27FC236}">
                <a16:creationId xmlns:a16="http://schemas.microsoft.com/office/drawing/2014/main" id="{ACB4FD1B-0BFE-ADCC-3401-28B9A3660A18}"/>
              </a:ext>
            </a:extLst>
          </p:cNvPr>
          <p:cNvSpPr txBox="1">
            <a:spLocks/>
          </p:cNvSpPr>
          <p:nvPr/>
        </p:nvSpPr>
        <p:spPr bwMode="black">
          <a:xfrm>
            <a:off x="984250" y="1197204"/>
            <a:ext cx="5111750" cy="755615"/>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Postmortem</a:t>
            </a:r>
          </a:p>
          <a:p>
            <a:r>
              <a:rPr lang="en-US" spc="-50" dirty="0"/>
              <a:t>What to do next?</a:t>
            </a:r>
          </a:p>
        </p:txBody>
      </p:sp>
      <p:sp>
        <p:nvSpPr>
          <p:cNvPr id="21" name="Inhaltsplatzhalter 2">
            <a:extLst>
              <a:ext uri="{FF2B5EF4-FFF2-40B4-BE49-F238E27FC236}">
                <a16:creationId xmlns:a16="http://schemas.microsoft.com/office/drawing/2014/main" id="{45E3698B-AA42-27BC-B206-D124A1AE89DE}"/>
              </a:ext>
            </a:extLst>
          </p:cNvPr>
          <p:cNvSpPr txBox="1">
            <a:spLocks/>
          </p:cNvSpPr>
          <p:nvPr/>
        </p:nvSpPr>
        <p:spPr bwMode="black">
          <a:xfrm>
            <a:off x="984249" y="2096430"/>
            <a:ext cx="4060692" cy="266514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Record incident in </a:t>
            </a:r>
            <a:br>
              <a:rPr lang="en-US" b="1" dirty="0">
                <a:solidFill>
                  <a:srgbClr val="FF0000"/>
                </a:solidFill>
              </a:rPr>
            </a:br>
            <a:r>
              <a:rPr lang="en-US" b="1" dirty="0">
                <a:solidFill>
                  <a:srgbClr val="FF0000"/>
                </a:solidFill>
              </a:rPr>
              <a:t>Cosmos Bright Lights lab. </a:t>
            </a:r>
            <a:br>
              <a:rPr lang="en-US" b="1" dirty="0">
                <a:solidFill>
                  <a:srgbClr val="FF0000"/>
                </a:solidFill>
              </a:rPr>
            </a:br>
            <a:r>
              <a:rPr lang="en-US" b="1" dirty="0">
                <a:solidFill>
                  <a:srgbClr val="FF0000"/>
                </a:solidFill>
              </a:rPr>
              <a:t>-&gt; Done!</a:t>
            </a:r>
          </a:p>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Analyze why (TSDB ingestion delay?) not all BMP </a:t>
            </a:r>
            <a:r>
              <a:rPr lang="en-US" b="1" dirty="0" err="1">
                <a:solidFill>
                  <a:srgbClr val="FF0000"/>
                </a:solidFill>
              </a:rPr>
              <a:t>peer_down</a:t>
            </a:r>
            <a:r>
              <a:rPr lang="en-US" b="1" dirty="0">
                <a:solidFill>
                  <a:srgbClr val="FF0000"/>
                </a:solidFill>
              </a:rPr>
              <a:t> where being recognized by BMP </a:t>
            </a:r>
            <a:r>
              <a:rPr lang="en-US" b="1" dirty="0" err="1">
                <a:solidFill>
                  <a:srgbClr val="FF0000"/>
                </a:solidFill>
              </a:rPr>
              <a:t>peer_down</a:t>
            </a:r>
            <a:r>
              <a:rPr lang="en-US" b="1" dirty="0">
                <a:solidFill>
                  <a:srgbClr val="FF0000"/>
                </a:solidFill>
              </a:rPr>
              <a:t> check. </a:t>
            </a:r>
          </a:p>
        </p:txBody>
      </p:sp>
      <p:pic>
        <p:nvPicPr>
          <p:cNvPr id="22" name="Grafik 8">
            <a:extLst>
              <a:ext uri="{FF2B5EF4-FFF2-40B4-BE49-F238E27FC236}">
                <a16:creationId xmlns:a16="http://schemas.microsoft.com/office/drawing/2014/main" id="{404B5059-813C-59D9-35B0-EF18928D15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63196" y="1144738"/>
            <a:ext cx="409069" cy="409069"/>
          </a:xfrm>
          <a:prstGeom prst="rect">
            <a:avLst/>
          </a:prstGeom>
        </p:spPr>
      </p:pic>
      <p:pic>
        <p:nvPicPr>
          <p:cNvPr id="23" name="Picture 22">
            <a:hlinkClick r:id="rId11"/>
            <a:extLst>
              <a:ext uri="{FF2B5EF4-FFF2-40B4-BE49-F238E27FC236}">
                <a16:creationId xmlns:a16="http://schemas.microsoft.com/office/drawing/2014/main" id="{3848A27D-A070-BB4D-D56F-40F3C20D2AA7}"/>
              </a:ext>
            </a:extLst>
          </p:cNvPr>
          <p:cNvPicPr>
            <a:picLocks noChangeAspect="1"/>
          </p:cNvPicPr>
          <p:nvPr/>
        </p:nvPicPr>
        <p:blipFill>
          <a:blip r:embed="rId12"/>
          <a:stretch>
            <a:fillRect/>
          </a:stretch>
        </p:blipFill>
        <p:spPr>
          <a:xfrm>
            <a:off x="984249" y="4825613"/>
            <a:ext cx="3762457" cy="1670366"/>
          </a:xfrm>
          <a:prstGeom prst="rect">
            <a:avLst/>
          </a:prstGeom>
        </p:spPr>
      </p:pic>
    </p:spTree>
    <p:extLst>
      <p:ext uri="{BB962C8B-B14F-4D97-AF65-F5344CB8AC3E}">
        <p14:creationId xmlns:p14="http://schemas.microsoft.com/office/powerpoint/2010/main" val="20359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2724</Words>
  <Application>Microsoft Office PowerPoint</Application>
  <PresentationFormat>Widescreen</PresentationFormat>
  <Paragraphs>243</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TheSans Swisscom Light</vt:lpstr>
      <vt:lpstr>Office Theme</vt:lpstr>
      <vt:lpstr>PowerPoint Presentation</vt:lpstr>
      <vt:lpstr>What to monitor Which operational metrics are collected</vt:lpstr>
      <vt:lpstr>How to organize and collaborate with data The Data Mesh Architecture enables Network Analytics use</vt:lpstr>
      <vt:lpstr>What our motivation is Automate learn and improve</vt:lpstr>
      <vt:lpstr>Postmortem, Maximum Prefix BGP Peer State Change SBInfo-028166, PBI000000193943, INC000012284550</vt:lpstr>
      <vt:lpstr>Postmortem, Maximum Prefix BGP Peer State Change SBInfo-028166, INC000012284550, Bright Lights Live</vt:lpstr>
      <vt:lpstr>PowerPoint Presentation</vt:lpstr>
      <vt:lpstr>What is a symptom and how to categorize them From action to reason to cause</vt:lpstr>
      <vt:lpstr>Outliers in Anomaly Detection From global to contextual to collective</vt:lpstr>
      <vt:lpstr>Annotate Operational Data YANG Module</vt:lpstr>
      <vt:lpstr>Experiment: Network Anomaly Lifecycle What is the Motivation?</vt:lpstr>
      <vt:lpstr>Network Anomaly Lifecycle draft-netana-nmop-network-anomaly-lifecycle</vt:lpstr>
      <vt:lpstr>Network Anomaly State Machine Incident Relationships</vt:lpstr>
      <vt:lpstr>Network Anomaly Metadata YANG Module</vt:lpstr>
      <vt:lpstr>IETF 119 Hackathon - Antagonist Design and workflow</vt:lpstr>
      <vt:lpstr>IETF 119 Hackathon – Antagonist Labelling a Symptom on Time Series</vt:lpstr>
      <vt:lpstr>IETF 119 Hackathon – Antagonist Labelling a Network Anomalies on Time Series</vt:lpstr>
      <vt:lpstr>IETF 119 Hackathon – Antagonist Labelling a Network Anomalies on Time Series</vt:lpstr>
      <vt:lpstr>IETF 119 Hackathon – Antagonist Labelling a Network Anomalies on Time Series</vt:lpstr>
      <vt:lpstr>Semantic Metadata Annotation Status, Summary and Next steps</vt:lpstr>
      <vt:lpstr>Experiment: Network Anomaly Lifecycle Status, Summary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211</cp:revision>
  <dcterms:created xsi:type="dcterms:W3CDTF">2019-11-29T14:22:02Z</dcterms:created>
  <dcterms:modified xsi:type="dcterms:W3CDTF">2024-03-15T23:42:17Z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