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41" r:id="rId2"/>
    <p:sldId id="2145706225" r:id="rId3"/>
    <p:sldId id="2145706259" r:id="rId4"/>
    <p:sldId id="2145706275" r:id="rId5"/>
    <p:sldId id="2145706226" r:id="rId6"/>
    <p:sldId id="2145706246" r:id="rId7"/>
    <p:sldId id="2145706287" r:id="rId8"/>
    <p:sldId id="2145706288" r:id="rId9"/>
    <p:sldId id="2145706289" r:id="rId10"/>
    <p:sldId id="2145706247" r:id="rId11"/>
    <p:sldId id="2145706248" r:id="rId12"/>
    <p:sldId id="2145706282" r:id="rId13"/>
    <p:sldId id="214570628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6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078-4526-9CAC-79369051159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078-4526-9CAC-79369051159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078-4526-9CAC-793690511593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078-4526-9CAC-793690511593}"/>
              </c:ext>
            </c:extLst>
          </c:dPt>
          <c:cat>
            <c:strRef>
              <c:f>Tabelle1!$A$2:$A$5</c:f>
              <c:strCache>
                <c:ptCount val="4"/>
                <c:pt idx="0">
                  <c:v>Realtime</c:v>
                </c:pt>
                <c:pt idx="1">
                  <c:v>Replay</c:v>
                </c:pt>
                <c:pt idx="2">
                  <c:v>Falls Delay</c:v>
                </c:pt>
                <c:pt idx="3">
                  <c:v>Falls Previous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11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78-4526-9CAC-793690511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61-456B-B7E3-5C063004379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61-456B-B7E3-5C063004379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61-456B-B7E3-5C063004379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861-456B-B7E3-5C063004379B}"/>
              </c:ext>
            </c:extLst>
          </c:dPt>
          <c:cat>
            <c:strRef>
              <c:f>Tabelle1!$A$2:$A$5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61-456B-B7E3-5C0630043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7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45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9895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266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563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859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4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20.svg"/><Relationship Id="rId5" Type="http://schemas.openxmlformats.org/officeDocument/2006/relationships/image" Target="../media/image22.svg"/><Relationship Id="rId10" Type="http://schemas.openxmlformats.org/officeDocument/2006/relationships/image" Target="../media/image19.pn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datatracker.ietf.org/doc/html/draft-ietf-grow-bmp-path-marking-tlv" TargetMode="Externa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hyperlink" Target="https://datatracker.ietf.org/doc/html/draft-lucente-grow-bmp-rel" TargetMode="External"/><Relationship Id="rId5" Type="http://schemas.openxmlformats.org/officeDocument/2006/relationships/hyperlink" Target="https://datatracker.ietf.org/doc/html/rfc8671" TargetMode="External"/><Relationship Id="rId4" Type="http://schemas.openxmlformats.org/officeDocument/2006/relationships/hyperlink" Target="https://datatracker.ietf.org/doc/html/draft-boucadair-nmop-rfc3535-20years-later-02#section-4.7" TargetMode="External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draft-netana-nmop-network-anomaly-architecture-00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Network Anomaly Detection Framework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and the relationships to other documents describing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network symptom semantics and network incident lifecycle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vincenzo.riccobene@huawei-partners.com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>
                <a:latin typeface="+mj-lt"/>
              </a:rPr>
              <a:t>25. </a:t>
            </a:r>
            <a:r>
              <a:rPr lang="de-CH" sz="1400" dirty="0" err="1">
                <a:latin typeface="+mj-lt"/>
              </a:rPr>
              <a:t>July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L3 VPN Pilot Migration - Voice Over IP</a:t>
            </a:r>
            <a:br>
              <a:rPr lang="en-GB" sz="36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64497:4965 - Anomaly Detection -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E2DBB-1A1B-01BA-4800-C20DF81677B7}"/>
              </a:ext>
            </a:extLst>
          </p:cNvPr>
          <p:cNvSpPr/>
          <p:nvPr/>
        </p:nvSpPr>
        <p:spPr>
          <a:xfrm>
            <a:off x="431214" y="6403597"/>
            <a:ext cx="7015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64497:4965</a:t>
            </a:r>
            <a:endParaRPr lang="de-CH" sz="1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37323-F485-1F7D-6F0A-B5500001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8" y="1511331"/>
            <a:ext cx="6529814" cy="48155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8596CB-E477-3593-DC09-8C18E2574B2C}"/>
              </a:ext>
            </a:extLst>
          </p:cNvPr>
          <p:cNvCxnSpPr>
            <a:cxnSpLocks/>
          </p:cNvCxnSpPr>
          <p:nvPr/>
        </p:nvCxnSpPr>
        <p:spPr bwMode="gray">
          <a:xfrm>
            <a:off x="1607722" y="1939448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A7D75-0453-EA57-77A7-8B93DC299BFC}"/>
              </a:ext>
            </a:extLst>
          </p:cNvPr>
          <p:cNvCxnSpPr>
            <a:cxnSpLocks/>
          </p:cNvCxnSpPr>
          <p:nvPr/>
        </p:nvCxnSpPr>
        <p:spPr bwMode="gray">
          <a:xfrm>
            <a:off x="5495360" y="1939448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C0B0B358-F380-1685-54B2-28156DD8C58B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 withdrawal.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check did not recognize.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did not apply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check did not apply. (not fully implemented yet).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1 out of 6 checks have detected the BGP topology change. Real-time streaming implementation work in progress as expected.</a:t>
            </a:r>
          </a:p>
        </p:txBody>
      </p:sp>
      <p:pic>
        <p:nvPicPr>
          <p:cNvPr id="20" name="Grafik 8">
            <a:extLst>
              <a:ext uri="{FF2B5EF4-FFF2-40B4-BE49-F238E27FC236}">
                <a16:creationId xmlns:a16="http://schemas.microsoft.com/office/drawing/2014/main" id="{B1BD11C8-18BC-7037-EDE7-760FAF3ED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2467" y="5659357"/>
            <a:ext cx="409069" cy="409069"/>
          </a:xfrm>
          <a:prstGeom prst="rect">
            <a:avLst/>
          </a:prstGeom>
        </p:spPr>
      </p:pic>
      <p:pic>
        <p:nvPicPr>
          <p:cNvPr id="21" name="Grafik 8">
            <a:extLst>
              <a:ext uri="{FF2B5EF4-FFF2-40B4-BE49-F238E27FC236}">
                <a16:creationId xmlns:a16="http://schemas.microsoft.com/office/drawing/2014/main" id="{8FADD8A6-5EA5-F80B-B38C-6AD008F1D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3508" y="1532414"/>
            <a:ext cx="409069" cy="4090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CF6195A-5D87-095E-6F02-784D55BE7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75C51E-5B93-B582-DF30-56138CC1BF00}"/>
              </a:ext>
            </a:extLst>
          </p:cNvPr>
          <p:cNvSpPr txBox="1"/>
          <p:nvPr/>
        </p:nvSpPr>
        <p:spPr bwMode="gray">
          <a:xfrm>
            <a:off x="8637495" y="700818"/>
            <a:ext cx="303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Max Concern Score: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Withdrawal Score: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0.19</a:t>
            </a:r>
            <a:endParaRPr kumimoji="0" lang="de-CH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CB21777-465A-0359-082D-EF78EF350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007" y="4881243"/>
            <a:ext cx="410400" cy="410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6541C7C-3EAC-E11D-1BFA-AB24210F9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9959" y="3078758"/>
            <a:ext cx="525183" cy="5251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E70FAB3-BF1B-C1CC-E32D-98A2BAABC7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8168" y="4262863"/>
            <a:ext cx="410400" cy="410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EE4C1FC-0867-2EDD-728E-DAB916AA6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7587" y="3728202"/>
            <a:ext cx="410400" cy="410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0C3CDCC-83DF-7277-DB1E-1B0F522EFD5C}"/>
              </a:ext>
            </a:extLst>
          </p:cNvPr>
          <p:cNvSpPr/>
          <p:nvPr/>
        </p:nvSpPr>
        <p:spPr>
          <a:xfrm rot="527780">
            <a:off x="10180573" y="251995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Real-Time Streaming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under Development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2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383" y="5985911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B4FD1B-0BFE-ADCC-3401-28B9A3660A18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5111750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pc="-50" dirty="0"/>
              <a:t>Postmortem</a:t>
            </a:r>
          </a:p>
          <a:p>
            <a:r>
              <a:rPr lang="en-US" spc="-50" dirty="0"/>
              <a:t>What to do next?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45E3698B-AA42-27BC-B206-D124A1AE89DE}"/>
              </a:ext>
            </a:extLst>
          </p:cNvPr>
          <p:cNvSpPr txBox="1">
            <a:spLocks/>
          </p:cNvSpPr>
          <p:nvPr/>
        </p:nvSpPr>
        <p:spPr bwMode="black">
          <a:xfrm>
            <a:off x="984249" y="2096430"/>
            <a:ext cx="4060692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Support on upcoming maintenance window with verification dashboard and active monitoring.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-&gt; Done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20827C3-9ACB-5BD9-AF5E-5FD0BA6DAA61}"/>
              </a:ext>
            </a:extLst>
          </p:cNvPr>
          <p:cNvSpPr txBox="1">
            <a:spLocks/>
          </p:cNvSpPr>
          <p:nvPr/>
        </p:nvSpPr>
        <p:spPr bwMode="black">
          <a:xfrm>
            <a:off x="6096001" y="388988"/>
            <a:ext cx="5553074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went well?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Work in progress Cosmos Bright Lights real-time streaming Anomaly Detection BMP route-monitoring withdrawal rule detected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collected metrics are consistent across multiple vendors vs. CLI show output is vendor dependent.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1155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7AFFAB9B-D3A4-9F0D-7DDA-44173D37771D}"/>
              </a:ext>
            </a:extLst>
          </p:cNvPr>
          <p:cNvSpPr txBox="1">
            <a:spLocks/>
          </p:cNvSpPr>
          <p:nvPr/>
        </p:nvSpPr>
        <p:spPr bwMode="black">
          <a:xfrm>
            <a:off x="6096000" y="2113831"/>
            <a:ext cx="5553075" cy="218188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could be improved?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per-peer observation timestamp should be mandatory. See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4"/>
              </a:rPr>
              <a:t>https://datatracker.ietf.org/doc/html/draft-boucadair-nmop-rfc3535-20years-later-02#section-4.7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-&gt; To be addressed in GROW/NMOP.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per-peer header should have an export timestamp. See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4"/>
              </a:rPr>
              <a:t>https://datatracker.ietf.org/doc/html/draft-boucadair-nmop-rfc3535-20years-later-02#section-4.7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-&gt; To be addressed in </a:t>
            </a:r>
            <a:r>
              <a:rPr lang="en-US" sz="1300" b="1" dirty="0">
                <a:solidFill>
                  <a:srgbClr val="FF0000"/>
                </a:solidFill>
                <a:latin typeface="TheSans Swisscom Light"/>
              </a:rPr>
              <a:t>GROW/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NMOP.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With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5"/>
              </a:rPr>
              <a:t>RFC 8671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(Support for Adj-RIB-Out in BMP) path propagation could have been observed on route-reflectors.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With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draft-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lucente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-grow-bmp-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rel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(Logging of routing events in BMP) path drops could been observed on Inter-AS </a:t>
            </a:r>
            <a:r>
              <a:rPr lang="en-US" sz="1300" dirty="0">
                <a:solidFill>
                  <a:srgbClr val="001155"/>
                </a:solidFill>
                <a:latin typeface="TheSans Swisscom Light"/>
              </a:rPr>
              <a:t>option B ASBRs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route-reflectors.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With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7"/>
              </a:rPr>
              <a:t>draft-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7"/>
              </a:rPr>
              <a:t>ietf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7"/>
              </a:rPr>
              <a:t>-grow-bmp-path-marking-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7"/>
              </a:rPr>
              <a:t>tlv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path status changed could have been observed on Inter-AS option B ASBRs.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Clarify why Juniper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JunOS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delayed BMP export for 20 resp. 80 minutes. Due to fact that the path was still passive in the BGP RIB?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With IPFIX (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deconfigured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due to PR1567039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) and support of IE90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ForwardingStatus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(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not supported on Juniper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JunOS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) forwarding drops could have been observed on Inter-AS option B ASBRs.</a:t>
            </a:r>
          </a:p>
        </p:txBody>
      </p:sp>
      <p:sp>
        <p:nvSpPr>
          <p:cNvPr id="4" name="Freeform 81">
            <a:extLst>
              <a:ext uri="{FF2B5EF4-FFF2-40B4-BE49-F238E27FC236}">
                <a16:creationId xmlns:a16="http://schemas.microsoft.com/office/drawing/2014/main" id="{75D43E75-002A-CEF2-3099-891BF5AA55A5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5562854" y="804554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7" name="Freeform 86">
            <a:extLst>
              <a:ext uri="{FF2B5EF4-FFF2-40B4-BE49-F238E27FC236}">
                <a16:creationId xmlns:a16="http://schemas.microsoft.com/office/drawing/2014/main" id="{EDDBA991-7DE5-B570-03DC-216A0F0CC38A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5562854" y="2579425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FC7E05E9-1679-03AD-2D45-5098030D0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9024" y="1376174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12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Summary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After 20 Incidents and 18 Months Time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649985-4213-9CB3-CD81-79D4DB248DAF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Apache Druid delayed ingestion</a:t>
            </a:r>
          </a:p>
        </p:txBody>
      </p:sp>
      <p:cxnSp>
        <p:nvCxnSpPr>
          <p:cNvPr id="15" name="Gerade Verbindung 36">
            <a:extLst>
              <a:ext uri="{FF2B5EF4-FFF2-40B4-BE49-F238E27FC236}">
                <a16:creationId xmlns:a16="http://schemas.microsoft.com/office/drawing/2014/main" id="{CEF6A92B-B282-4279-BF45-3D3805A69CF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41">
            <a:extLst>
              <a:ext uri="{FF2B5EF4-FFF2-40B4-BE49-F238E27FC236}">
                <a16:creationId xmlns:a16="http://schemas.microsoft.com/office/drawing/2014/main" id="{1DCCF47F-8DC3-9197-7101-4DE7468021A8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552944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41">
            <a:extLst>
              <a:ext uri="{FF2B5EF4-FFF2-40B4-BE49-F238E27FC236}">
                <a16:creationId xmlns:a16="http://schemas.microsoft.com/office/drawing/2014/main" id="{CA870199-91A5-610F-5CB6-418A1191A95D}"/>
              </a:ext>
            </a:extLst>
          </p:cNvPr>
          <p:cNvCxnSpPr>
            <a:cxnSpLocks/>
          </p:cNvCxnSpPr>
          <p:nvPr/>
        </p:nvCxnSpPr>
        <p:spPr bwMode="gray">
          <a:xfrm>
            <a:off x="384041" y="2263689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76CE855-379A-5BE7-9E3E-05D784B2CF9D}"/>
              </a:ext>
            </a:extLst>
          </p:cNvPr>
          <p:cNvSpPr/>
          <p:nvPr/>
        </p:nvSpPr>
        <p:spPr bwMode="gray">
          <a:xfrm>
            <a:off x="384041" y="2263689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Replay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Incident Detected</a:t>
            </a:r>
          </a:p>
        </p:txBody>
      </p:sp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A546FED3-E59F-243C-BAB2-70CE2751222B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hteck 7">
            <a:extLst>
              <a:ext uri="{FF2B5EF4-FFF2-40B4-BE49-F238E27FC236}">
                <a16:creationId xmlns:a16="http://schemas.microsoft.com/office/drawing/2014/main" id="{6DEE297B-FA92-D4CB-4DB8-B62139988C22}"/>
              </a:ext>
            </a:extLst>
          </p:cNvPr>
          <p:cNvSpPr/>
          <p:nvPr/>
        </p:nvSpPr>
        <p:spPr bwMode="gray">
          <a:xfrm>
            <a:off x="5750364" y="2552944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15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Near Real-Time Incident Detected </a:t>
            </a:r>
          </a:p>
        </p:txBody>
      </p:sp>
      <p:sp>
        <p:nvSpPr>
          <p:cNvPr id="21" name="Rechteck 10">
            <a:extLst>
              <a:ext uri="{FF2B5EF4-FFF2-40B4-BE49-F238E27FC236}">
                <a16:creationId xmlns:a16="http://schemas.microsoft.com/office/drawing/2014/main" id="{85D4E516-F628-FE69-DA43-10B3210E9A28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previous week data not comparable</a:t>
            </a:r>
          </a:p>
        </p:txBody>
      </p:sp>
      <p:cxnSp>
        <p:nvCxnSpPr>
          <p:cNvPr id="22" name="Gerade Verbindung 36">
            <a:extLst>
              <a:ext uri="{FF2B5EF4-FFF2-40B4-BE49-F238E27FC236}">
                <a16:creationId xmlns:a16="http://schemas.microsoft.com/office/drawing/2014/main" id="{FBEAF735-DF81-0A3B-9CB7-88B14D0CC20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35">
            <a:extLst>
              <a:ext uri="{FF2B5EF4-FFF2-40B4-BE49-F238E27FC236}">
                <a16:creationId xmlns:a16="http://schemas.microsoft.com/office/drawing/2014/main" id="{91B0341B-389C-4CE5-4F90-6C77E3EDD7E5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72 Alert Notifications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365125"/>
            <a:ext cx="3342005" cy="454064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auto">
              <a:lnSpc>
                <a:spcPct val="11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2000" b="1" dirty="0"/>
              <a:t>Key Facts in V0 (2023-2024)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16 L3 VPNs proactively monitored.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Individual Service Disruption Detection rule accuracy is beyond 90%. Summed accuracy is beyond 95%.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Max Concern score ranged between 0.06 and 0.85. In average 0.46.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 4 cases additional YANG, in 13 cases additional BMP, in 2 cases Netconf Transaction-ID and 1 case additional </a:t>
            </a:r>
            <a:br>
              <a:rPr lang="en-US" sz="2000" dirty="0"/>
            </a:br>
            <a:r>
              <a:rPr lang="en-US" sz="2000" dirty="0"/>
              <a:t>L2 IPFIX metrics would have helped to gain more visibility.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Key observability feature missing: BMP Local RIB with Path Marking.</a:t>
            </a:r>
          </a:p>
        </p:txBody>
      </p:sp>
    </p:spTree>
    <p:extLst>
      <p:ext uri="{BB962C8B-B14F-4D97-AF65-F5344CB8AC3E}">
        <p14:creationId xmlns:p14="http://schemas.microsoft.com/office/powerpoint/2010/main" val="49237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13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Detail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Multiple Perspectives increases Accuracy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298580"/>
            <a:ext cx="3342005" cy="460719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sz="2000" b="1" dirty="0"/>
              <a:t>Key Improvements in V1 (2024)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&gt;12000 L3 VPNs proactively monitored since June 2024.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Realtime Streaming eliminates delayed ingestion falls positives and scaling.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Improved profiling. Compares to multiple previous weeks and discard largest deviation eliminates falls positives.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-&gt; Work In progress</a:t>
            </a:r>
          </a:p>
          <a:p>
            <a:pPr marR="0" fontAlgn="auto">
              <a:buClr>
                <a:schemeClr val="dk2"/>
              </a:buClr>
              <a:buSzPts val="1700"/>
              <a:tabLst/>
              <a:defRPr/>
            </a:pPr>
            <a:r>
              <a:rPr lang="en-US" sz="2000" b="1" dirty="0"/>
              <a:t>Key Improvements in V2 (2025)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Annotate operational and analytical Network Incident data for reproduction. 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Enabling automated workflow. From PowerPoint slide decks to data driven actionable insights.</a:t>
            </a:r>
          </a:p>
        </p:txBody>
      </p:sp>
      <p:cxnSp>
        <p:nvCxnSpPr>
          <p:cNvPr id="11" name="Gerade Verbindung 36">
            <a:extLst>
              <a:ext uri="{FF2B5EF4-FFF2-40B4-BE49-F238E27FC236}">
                <a16:creationId xmlns:a16="http://schemas.microsoft.com/office/drawing/2014/main" id="{062C5BA3-5F91-9A56-0FB2-A157ECDE464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3">
            <a:extLst>
              <a:ext uri="{FF2B5EF4-FFF2-40B4-BE49-F238E27FC236}">
                <a16:creationId xmlns:a16="http://schemas.microsoft.com/office/drawing/2014/main" id="{AD9C517B-83D2-54B1-E453-87AB53D758AC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Three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CEF329FF-9858-805F-3FE2-E6ED779C859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41">
            <a:extLst>
              <a:ext uri="{FF2B5EF4-FFF2-40B4-BE49-F238E27FC236}">
                <a16:creationId xmlns:a16="http://schemas.microsoft.com/office/drawing/2014/main" id="{AF5E5FD4-37C3-D6F8-F40D-7E093B667EC3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123730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41">
            <a:extLst>
              <a:ext uri="{FF2B5EF4-FFF2-40B4-BE49-F238E27FC236}">
                <a16:creationId xmlns:a16="http://schemas.microsoft.com/office/drawing/2014/main" id="{FC2ED9A3-59E2-4C02-0C42-7DF18209075A}"/>
              </a:ext>
            </a:extLst>
          </p:cNvPr>
          <p:cNvCxnSpPr>
            <a:cxnSpLocks/>
          </p:cNvCxnSpPr>
          <p:nvPr/>
        </p:nvCxnSpPr>
        <p:spPr bwMode="gray">
          <a:xfrm>
            <a:off x="384041" y="2067743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17">
            <a:extLst>
              <a:ext uri="{FF2B5EF4-FFF2-40B4-BE49-F238E27FC236}">
                <a16:creationId xmlns:a16="http://schemas.microsoft.com/office/drawing/2014/main" id="{A0A23C6E-629E-964B-D209-55C41415F495}"/>
              </a:ext>
            </a:extLst>
          </p:cNvPr>
          <p:cNvSpPr/>
          <p:nvPr/>
        </p:nvSpPr>
        <p:spPr bwMode="gray">
          <a:xfrm>
            <a:off x="384041" y="206774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One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graphicFrame>
        <p:nvGraphicFramePr>
          <p:cNvPr id="28" name="Diagramm 6">
            <a:extLst>
              <a:ext uri="{FF2B5EF4-FFF2-40B4-BE49-F238E27FC236}">
                <a16:creationId xmlns:a16="http://schemas.microsoft.com/office/drawing/2014/main" id="{E462DE10-6669-9C49-0CAA-BEE5932E036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hteck 7">
            <a:extLst>
              <a:ext uri="{FF2B5EF4-FFF2-40B4-BE49-F238E27FC236}">
                <a16:creationId xmlns:a16="http://schemas.microsoft.com/office/drawing/2014/main" id="{809AFD71-3FC6-697F-22C0-8EC176FB8038}"/>
              </a:ext>
            </a:extLst>
          </p:cNvPr>
          <p:cNvSpPr/>
          <p:nvPr/>
        </p:nvSpPr>
        <p:spPr bwMode="gray">
          <a:xfrm>
            <a:off x="5750364" y="2123730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0" name="Rechteck 10">
            <a:extLst>
              <a:ext uri="{FF2B5EF4-FFF2-40B4-BE49-F238E27FC236}">
                <a16:creationId xmlns:a16="http://schemas.microsoft.com/office/drawing/2014/main" id="{004890FF-C65E-F04C-7769-5B2592C0DF5A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1" name="Ellipse 35">
            <a:extLst>
              <a:ext uri="{FF2B5EF4-FFF2-40B4-BE49-F238E27FC236}">
                <a16:creationId xmlns:a16="http://schemas.microsoft.com/office/drawing/2014/main" id="{6A6F152D-314F-BC9C-874B-092EFB581BAC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20 Network Incidents</a:t>
            </a:r>
          </a:p>
        </p:txBody>
      </p:sp>
    </p:spTree>
    <p:extLst>
      <p:ext uri="{BB962C8B-B14F-4D97-AF65-F5344CB8AC3E}">
        <p14:creationId xmlns:p14="http://schemas.microsoft.com/office/powerpoint/2010/main" val="11087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1370214" y="1690688"/>
            <a:ext cx="3717175" cy="134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« Network operators </a:t>
            </a:r>
            <a:r>
              <a:rPr lang="en-US" sz="2400" b="1" dirty="0">
                <a:solidFill>
                  <a:srgbClr val="FF0000"/>
                </a:solidFill>
              </a:rPr>
              <a:t>connect customers in </a:t>
            </a:r>
            <a:r>
              <a:rPr lang="en-US" sz="2400" b="1" dirty="0"/>
              <a:t>routing tables called </a:t>
            </a:r>
            <a:r>
              <a:rPr lang="en-US" sz="2400" b="1" dirty="0">
                <a:solidFill>
                  <a:srgbClr val="FF0000"/>
                </a:solidFill>
              </a:rPr>
              <a:t>Connectivity Services</a:t>
            </a:r>
            <a:r>
              <a:rPr lang="en-US" sz="2400" b="1" dirty="0"/>
              <a:t> </a:t>
            </a:r>
            <a:r>
              <a:rPr lang="de-CH" sz="2400" b="1" dirty="0"/>
              <a:t>»</a:t>
            </a:r>
            <a:endParaRPr lang="en-US" sz="2400" b="1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EFBDA-754E-5E90-E343-A2FC2B1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4" y="3252403"/>
            <a:ext cx="2981196" cy="30907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to monitor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Which metrics are collected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6AC53-5398-E0CF-0807-B7B55276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7" y="3125586"/>
            <a:ext cx="4297468" cy="3090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81388-E93D-AC26-49A1-DA5D5EEB0D3B}"/>
              </a:ext>
            </a:extLst>
          </p:cNvPr>
          <p:cNvSpPr txBox="1"/>
          <p:nvPr/>
        </p:nvSpPr>
        <p:spPr>
          <a:xfrm>
            <a:off x="5378334" y="1690688"/>
            <a:ext cx="550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« Network Telemetry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RFC 9232</a:t>
            </a:r>
            <a:r>
              <a:rPr lang="en-US" sz="2400" b="1" dirty="0">
                <a:latin typeface="+mj-lt"/>
              </a:rPr>
              <a:t>) describes how to collect data from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all 3 network planes </a:t>
            </a:r>
            <a:r>
              <a:rPr lang="en-US" sz="2400" b="1" dirty="0">
                <a:latin typeface="+mj-lt"/>
              </a:rPr>
              <a:t>efficiently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de-CH" sz="2400" b="1" dirty="0">
                <a:latin typeface="+mj-lt"/>
              </a:rPr>
              <a:t>»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6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/>
              <a:t>Example: Monitoring </a:t>
            </a:r>
            <a:r>
              <a:rPr lang="en-US" sz="2800" b="1" dirty="0"/>
              <a:t>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E0DAD8A-94CD-EADA-C24A-D442928BA111}"/>
              </a:ext>
            </a:extLst>
          </p:cNvPr>
          <p:cNvSpPr txBox="1">
            <a:spLocks/>
          </p:cNvSpPr>
          <p:nvPr/>
        </p:nvSpPr>
        <p:spPr bwMode="black">
          <a:xfrm>
            <a:off x="2823598" y="1891619"/>
            <a:ext cx="3530068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13334-AF3D-1C65-5BD7-83A59BC04A95}"/>
              </a:ext>
            </a:extLst>
          </p:cNvPr>
          <p:cNvSpPr txBox="1">
            <a:spLocks/>
          </p:cNvSpPr>
          <p:nvPr/>
        </p:nvSpPr>
        <p:spPr bwMode="black">
          <a:xfrm>
            <a:off x="1033895" y="3414211"/>
            <a:ext cx="5806744" cy="284287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Connectivity Services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Network Anomaly Detection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constantly monitors and detects any network or device topology change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along with their associated forwarding consequences for customers as outliers. Notifications are sent to the Network Operation Center before the customer is aware of service disruptions.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offers operational metrics for in-depth analysis,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allowing to understand in which platform the problem originates and facilitates problem resolution. 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24F2E4A1-9E2D-0EF1-0811-4E46B062701C}"/>
              </a:ext>
            </a:extLst>
          </p:cNvPr>
          <p:cNvSpPr txBox="1">
            <a:spLocks/>
          </p:cNvSpPr>
          <p:nvPr/>
        </p:nvSpPr>
        <p:spPr bwMode="black">
          <a:xfrm>
            <a:off x="7514368" y="1734999"/>
            <a:ext cx="4391685" cy="4842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changed and when, on which connectivity service, and how does it impact the customers?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Focuses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meaningful connectivity service impact information before customer is aware of and support in root-cause analysis.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Consumes operational real-time Forwarding Plane, Control Plane and Management Plane metrics and produces analytical alerts.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connectivity service to network platform.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727A73F-4E58-7304-CF16-627D8D6C87D5}"/>
              </a:ext>
            </a:extLst>
          </p:cNvPr>
          <p:cNvSpPr txBox="1">
            <a:spLocks/>
          </p:cNvSpPr>
          <p:nvPr/>
        </p:nvSpPr>
        <p:spPr bwMode="black">
          <a:xfrm>
            <a:off x="7514369" y="3383533"/>
            <a:ext cx="4032000" cy="144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81">
            <a:extLst>
              <a:ext uri="{FF2B5EF4-FFF2-40B4-BE49-F238E27FC236}">
                <a16:creationId xmlns:a16="http://schemas.microsoft.com/office/drawing/2014/main" id="{AC97AA67-80C3-B6F7-F631-98BE70FEFABA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6924136" y="3100652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A632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E8C7DD3-D1F1-0DFF-EE87-6F292DE4F59F}"/>
              </a:ext>
            </a:extLst>
          </p:cNvPr>
          <p:cNvSpPr txBox="1">
            <a:spLocks/>
          </p:cNvSpPr>
          <p:nvPr/>
        </p:nvSpPr>
        <p:spPr bwMode="black">
          <a:xfrm>
            <a:off x="7514369" y="5387987"/>
            <a:ext cx="4032000" cy="139809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F8CBE0D-416F-8BAD-1E56-FA9713FA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242" y="1734999"/>
            <a:ext cx="410400" cy="41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68DB88-2125-5D8A-E234-D104730CD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42" y="5833131"/>
            <a:ext cx="410400" cy="410400"/>
          </a:xfrm>
          <a:prstGeom prst="rect">
            <a:avLst/>
          </a:prstGeom>
        </p:spPr>
      </p:pic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823DFEB-60B2-6861-BABA-41683121FBF6}"/>
              </a:ext>
            </a:extLst>
          </p:cNvPr>
          <p:cNvSpPr txBox="1">
            <a:spLocks/>
          </p:cNvSpPr>
          <p:nvPr/>
        </p:nvSpPr>
        <p:spPr bwMode="black">
          <a:xfrm>
            <a:off x="7514369" y="5013855"/>
            <a:ext cx="4032000" cy="138870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5B0A8A-AF7B-BD55-22AA-98E6E6CF53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2162" y="4448315"/>
            <a:ext cx="4114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22580C-E14C-C31D-D703-E102C17A7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10" y="1891618"/>
            <a:ext cx="1685925" cy="14573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D8B3AFB-4500-052D-4E96-82B4FC5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does Network Anomaly Detection mean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Monitor changes, called outliers, in networks</a:t>
            </a:r>
          </a:p>
        </p:txBody>
      </p:sp>
    </p:spTree>
    <p:extLst>
      <p:ext uri="{BB962C8B-B14F-4D97-AF65-F5344CB8AC3E}">
        <p14:creationId xmlns:p14="http://schemas.microsoft.com/office/powerpoint/2010/main" val="338465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L3 VPN Pilot Migration - Voice Over IP</a:t>
            </a:r>
            <a:br>
              <a:rPr lang="en-GB" sz="36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13DB2-576A-627A-2CF0-E34E57AC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1" y="1567351"/>
            <a:ext cx="7879449" cy="433194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58B48B-ADF9-4C08-071D-E75646D4DABC}"/>
              </a:ext>
            </a:extLst>
          </p:cNvPr>
          <p:cNvSpPr txBox="1">
            <a:spLocks/>
          </p:cNvSpPr>
          <p:nvPr/>
        </p:nvSpPr>
        <p:spPr bwMode="black">
          <a:xfrm>
            <a:off x="8979316" y="426933"/>
            <a:ext cx="2856553" cy="505144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Maintenance window </a:t>
            </a:r>
            <a:r>
              <a:rPr lang="en-US" sz="1200" dirty="0">
                <a:solidFill>
                  <a:srgbClr val="333333"/>
                </a:solidFill>
                <a:latin typeface="TheSans Swisscom Light"/>
              </a:rPr>
              <a:t>was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scheduled to start on April 9th 22:00 with a total of 4 migration steps.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At 12:45 CE facing interfaces on first PE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node to be phased out was disabled.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Triggering a VPNv4 withdrawal of 138.187.57.240/28 from 138.187.57.6 Lo0 towards route-reflectors and then to Inter-AS Option B ASBR. BMP route-monitoring and CLI show commands verified successful route propagation.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At 23:02 CE facing interfaces on first PE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node to be migrated to was enabled.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Triggering a VPNv4 update of 138.187.57.240/28 from 138.190.129.180 Lo0 towards route-reflectors and then to Inter-AS option B ASBR. BMP route-monitoring and CLI show commands verified successful route propagation.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At 23:34 CE facing interfaces on second PE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node to be phased out was disabled.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Triggering a VPNv4 withdrawal of 138.187.57.240/28 from 138.187.57.5 Lo0 towards route-reflectors and then to Inter-AS </a:t>
            </a:r>
            <a:r>
              <a:rPr lang="en-US" sz="1200" dirty="0">
                <a:solidFill>
                  <a:srgbClr val="333333"/>
                </a:solidFill>
                <a:latin typeface="TheSans Swisscom Light"/>
              </a:rPr>
              <a:t>o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B ASBR. BMP route-monitoring and CLI show commands verified successful route propagation to route-reflector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on two Option B ASBR, but on other six after 20 mins delay.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AF1EF20-85A6-C0BB-1636-29832B2C6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918" y="393700"/>
            <a:ext cx="410400" cy="410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D2B6C-895B-B128-3B64-BE465DF3780C}"/>
              </a:ext>
            </a:extLst>
          </p:cNvPr>
          <p:cNvCxnSpPr>
            <a:cxnSpLocks/>
          </p:cNvCxnSpPr>
          <p:nvPr/>
        </p:nvCxnSpPr>
        <p:spPr bwMode="gray">
          <a:xfrm>
            <a:off x="8641955" y="3205655"/>
            <a:ext cx="0" cy="1123863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8">
            <a:extLst>
              <a:ext uri="{FF2B5EF4-FFF2-40B4-BE49-F238E27FC236}">
                <a16:creationId xmlns:a16="http://schemas.microsoft.com/office/drawing/2014/main" id="{8D19947A-144F-1D80-B0F3-67F687216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7421" y="2796586"/>
            <a:ext cx="409069" cy="40906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8EE06A-9C5A-1497-6091-14DF67137B7E}"/>
              </a:ext>
            </a:extLst>
          </p:cNvPr>
          <p:cNvSpPr/>
          <p:nvPr/>
        </p:nvSpPr>
        <p:spPr bwMode="gray">
          <a:xfrm>
            <a:off x="1331522" y="4550754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CF02A3-82A0-40D0-9B64-6B9FC20586A6}"/>
              </a:ext>
            </a:extLst>
          </p:cNvPr>
          <p:cNvSpPr/>
          <p:nvPr/>
        </p:nvSpPr>
        <p:spPr bwMode="gray">
          <a:xfrm>
            <a:off x="1329008" y="5437676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FA25E0-D5B0-91D3-117C-26055F6E5CC6}"/>
              </a:ext>
            </a:extLst>
          </p:cNvPr>
          <p:cNvSpPr/>
          <p:nvPr/>
        </p:nvSpPr>
        <p:spPr bwMode="gray">
          <a:xfrm>
            <a:off x="1285096" y="2951507"/>
            <a:ext cx="566024" cy="1168260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F2C0F71-B41B-ECC1-F60C-F8D3A587C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4161" y="4439642"/>
            <a:ext cx="525183" cy="52518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54752F-262C-79E4-AA8B-1ED9C821AA0C}"/>
              </a:ext>
            </a:extLst>
          </p:cNvPr>
          <p:cNvCxnSpPr>
            <a:cxnSpLocks/>
          </p:cNvCxnSpPr>
          <p:nvPr/>
        </p:nvCxnSpPr>
        <p:spPr bwMode="gray">
          <a:xfrm>
            <a:off x="8619452" y="1589073"/>
            <a:ext cx="0" cy="1161062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8">
            <a:extLst>
              <a:ext uri="{FF2B5EF4-FFF2-40B4-BE49-F238E27FC236}">
                <a16:creationId xmlns:a16="http://schemas.microsoft.com/office/drawing/2014/main" id="{0CCB84FC-46E4-E41C-DF7F-CC97564CE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14918" y="1159792"/>
            <a:ext cx="409069" cy="4090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7BEEEE-087C-C4CD-2079-D081718361C6}"/>
              </a:ext>
            </a:extLst>
          </p:cNvPr>
          <p:cNvSpPr/>
          <p:nvPr/>
        </p:nvSpPr>
        <p:spPr>
          <a:xfrm>
            <a:off x="364732" y="6016834"/>
            <a:ext cx="7870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 BGP Update/withdrawals Across Swisscom MPLS/SRv6 Cores</a:t>
            </a:r>
          </a:p>
        </p:txBody>
      </p:sp>
    </p:spTree>
    <p:extLst>
      <p:ext uri="{BB962C8B-B14F-4D97-AF65-F5344CB8AC3E}">
        <p14:creationId xmlns:p14="http://schemas.microsoft.com/office/powerpoint/2010/main" val="23304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L3 VPN Pilot Migration - Voice Over IP</a:t>
            </a:r>
            <a:br>
              <a:rPr lang="en-GB" sz="36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Show command drove to wrong conclusion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6613F22-6DD1-56DE-935E-2C90E8C8CC57}"/>
              </a:ext>
            </a:extLst>
          </p:cNvPr>
          <p:cNvSpPr txBox="1">
            <a:spLocks/>
          </p:cNvSpPr>
          <p:nvPr/>
        </p:nvSpPr>
        <p:spPr bwMode="black">
          <a:xfrm>
            <a:off x="10743577" y="1726696"/>
            <a:ext cx="1221090" cy="272016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Juniper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JunOS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CLI show command shows that path is for 20min no longer primary active but still as backup path inactive.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Output mislead network engineer to believe that path is still installed.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4CF674-59EF-DF02-1DAC-2E35F9D9BA83}"/>
              </a:ext>
            </a:extLst>
          </p:cNvPr>
          <p:cNvSpPr/>
          <p:nvPr/>
        </p:nvSpPr>
        <p:spPr>
          <a:xfrm>
            <a:off x="189857" y="1655573"/>
            <a:ext cx="518409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show route table bgp.l3vpn.0 protocol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bgp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138.187.57.240/28 detail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60633:4101214024:138.187.57.240/28 (1 entry, 1 announced)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BGP    Preference: 170/-101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Route Distinguisher: 60633:4101214024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Next hop type: Indirect, Next hop index: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Address: 0x1a963a3c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Next-hop reference count: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Source: 138.190.128.116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Protocol next hop: 138.187.57.5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Label operation: Push 83714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Label TTL action: prop-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ttl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Load balance label: Label 83714: None;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Indirect next hop: 0x2 no-forward INH Session ID: 0x0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State: &lt;Delete Int Ext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ProtectionPath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ProtectionCand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Local AS: 64088.1116 Peer AS: 64088.1116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Age: 5:28       Metric: 805     Metric2: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Resolving-AIGP: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Effective metric: 8 (IGP metric plus resolving AIGP)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Task: BGP_64088.1116.138.190.128.116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Announcement bits (1): 1-BMP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AS path: 60633 64088.5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Communities: 60633:204 60633:208 60633:1002 64497:4965 64499:13338 target:60633:1100006314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Accepted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BMP: Pre: withdraw Station: DAISY_BMP_1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BMP: Pre: withdraw Station: DAISY_BMP_2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BMP: Station: &lt;unassigned&gt;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Color: VPN Label: 83714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Localpref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Router ID: 138.190.128.116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Thread: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junos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-main</a:t>
            </a:r>
            <a:endParaRPr kumimoji="0" lang="de-CH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DFFE5F3-98A9-B901-A816-EFFEF14A5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7808" y="1748939"/>
            <a:ext cx="525183" cy="5251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56EC099-FD21-AE64-3C6C-987C8F12E609}"/>
              </a:ext>
            </a:extLst>
          </p:cNvPr>
          <p:cNvSpPr/>
          <p:nvPr/>
        </p:nvSpPr>
        <p:spPr>
          <a:xfrm>
            <a:off x="5058497" y="1655573"/>
            <a:ext cx="51840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show route table bgp.l3vpn.0 protocol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bgp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138.187.57.240/28 detail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60633:4103214024:138.187.57.240/28 (3 entries, 1 announced)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*BGP    Preference: 170/-101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Route Distinguisher: 60633:4103214024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Next hop type: Indirect, Next hop index: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Address: 0x1526757c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Next-hop reference count: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Source: 138.187.57.3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Protocol next hop: 138.190.128.180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Label operation: Push 83118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Label TTL action: prop-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ttl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Load balance label: Label 83118: None;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Indirect next hop: 0x2 no-forward INH Session ID: 0x0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State: &lt;Active Ext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ProtectionPath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ProtectionCand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Local AS: 64088.1116 Peer AS: 60633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Age: 14:29:45   Metric: 800     Metric2: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Resolving-AIGP: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Effective metric: 8 (IGP metric plus resolving AIGP)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Task: BGP_60633.138.187.57.3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Announcement bits (2): 0-BGP_RT_Background 1-BMP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AS path: 60633 64088.1180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Communities: 60633:204 60633:208 60633:1001 60633:1111 64497:4965 64499:13338 target:60633:1100006314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Accepted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BMP: Pre: advertise Station: DAISY_BMP_1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BMP: Pre: advertise Station: DAISY_BMP_2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Color: VPN Label: 83118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Localpref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Router ID: 138.187.57.3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Thread: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junos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9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L3 VPN Pilot Migration - Voice Over IP</a:t>
            </a:r>
            <a:br>
              <a:rPr lang="en-GB" sz="3600" dirty="0"/>
            </a:b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D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ata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collection timestamp drove to wrong conclusion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D61CFC8-455E-F3AD-F115-C08399D2FB3F}"/>
              </a:ext>
            </a:extLst>
          </p:cNvPr>
          <p:cNvSpPr txBox="1">
            <a:spLocks/>
          </p:cNvSpPr>
          <p:nvPr/>
        </p:nvSpPr>
        <p:spPr bwMode="black">
          <a:xfrm>
            <a:off x="9902952" y="1682496"/>
            <a:ext cx="1706865" cy="272016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Because BMP per-peer timestamp is optional, in the time series database ingestion, the data collection augmentation timestamp is used instead.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Leading to false conclusions when the state change was observed.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F98D3-4061-4B0E-40E9-0238CE8D501C}"/>
              </a:ext>
            </a:extLst>
          </p:cNvPr>
          <p:cNvSpPr/>
          <p:nvPr/>
        </p:nvSpPr>
        <p:spPr>
          <a:xfrm>
            <a:off x="838200" y="1690688"/>
            <a:ext cx="38815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"bew03bmp45c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"138.190.128.117",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23:52:34"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00"/>
              </a:highlight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"bew03bmp45c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"138.187.57.4",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23:52:34"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"bew03bmp45c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"138.187.57.3",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23:52:34"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"bew03bmp45c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"138.190.128.117",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"Wed Apr 10 2024 01:04:00"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"zoi03bmp45c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"138.187.57.3",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23:54:09"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"zoi03bmp45c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"138.187.57.4",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23:54:17"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"zoi03bmp45c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"138.190.128.117",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"Tue Apr 09 2024 23:54:24"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"timestamp": "Tue Apr 09 2024 23:34:21",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writer_id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"zoi03bmp45c 20240220-1 (45ae4201)",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"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peer_ip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": "138.190.128.117",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"string": "Wed Apr 10 2024 00:54:51"</a:t>
            </a:r>
            <a:endParaRPr kumimoji="0" lang="de-CH" sz="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00FFFF"/>
              </a:highlight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19F707-B2A2-2A16-6A03-E73BE59795EE}"/>
              </a:ext>
            </a:extLst>
          </p:cNvPr>
          <p:cNvSpPr/>
          <p:nvPr/>
        </p:nvSpPr>
        <p:spPr>
          <a:xfrm>
            <a:off x="4809038" y="1695677"/>
            <a:ext cx="3881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uLnTx/>
                <a:uFillTx/>
                <a:latin typeface="TheSans Swisscom Light"/>
                <a:ea typeface="+mn-ea"/>
                <a:cs typeface="Courier New" panose="02070309020205020404" pitchFamily="49" charset="0"/>
              </a:rPr>
              <a:t>The yellow marked timestamp shows the optional BMP per-peer header observation timestamp.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00"/>
              </a:highlight>
              <a:uLnTx/>
              <a:uFillTx/>
              <a:latin typeface="TheSans Swisscom Light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FF"/>
                </a:highlight>
                <a:uLnTx/>
                <a:uFillTx/>
                <a:latin typeface="TheSans Swisscom Light"/>
                <a:ea typeface="+mn-ea"/>
                <a:cs typeface="Courier New" panose="02070309020205020404" pitchFamily="49" charset="0"/>
              </a:rPr>
              <a:t>The blue marked timestamp shows the timestamp being augmented on the BMP data collection and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FFFF"/>
                </a:highlight>
                <a:uLnTx/>
                <a:uFillTx/>
                <a:latin typeface="TheSans Swisscom Light"/>
                <a:ea typeface="+mn-ea"/>
                <a:cs typeface="Courier New" panose="02070309020205020404" pitchFamily="49" charset="0"/>
              </a:rPr>
              <a:t>being used for the time series database. 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00FFFF"/>
              </a:highlight>
              <a:uLnTx/>
              <a:uFillTx/>
              <a:latin typeface="TheSans Swisscom Light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7921E7-2525-34FB-6841-B5F01DEC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6" y="1714589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L3 VPN Pilot Migration - Voice Over IP</a:t>
            </a:r>
            <a:br>
              <a:rPr lang="en-GB" sz="36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Route-Reflector Peering and L3 VPN Traffic View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77E3269-AE0B-75EF-0438-609ED261D5F5}"/>
              </a:ext>
            </a:extLst>
          </p:cNvPr>
          <p:cNvSpPr txBox="1">
            <a:spLocks/>
          </p:cNvSpPr>
          <p:nvPr/>
        </p:nvSpPr>
        <p:spPr bwMode="black">
          <a:xfrm>
            <a:off x="9900281" y="1681163"/>
            <a:ext cx="1824993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IPFIX configured on PE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but not on involved MPLS Inter-AS option B ASBRs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due to PR1567039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ADJ-RIB In pre-policy on BGP VPNv4 /6 on MPLS PE's. BMP ADJ-RIB In pre-policy on BGP VPNv4 /6 on Route Reflectors and BMP ADJ-RIB In pre-policy and ADJ-RIB Out post-policy on Inter-AS Option B ASBR.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YANG Push on most nodes but not relevant for this use case.</a:t>
            </a: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54154485-B928-B492-B0BF-0F2B4828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124" y="3058389"/>
            <a:ext cx="409069" cy="4090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0ED05A-090F-1833-44DF-BB03C2D98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9124" y="5580908"/>
            <a:ext cx="410400" cy="410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F30A0-2EDE-D753-5071-EAC623851B2A}"/>
              </a:ext>
            </a:extLst>
          </p:cNvPr>
          <p:cNvSpPr/>
          <p:nvPr/>
        </p:nvSpPr>
        <p:spPr>
          <a:xfrm>
            <a:off x="2562225" y="3837023"/>
            <a:ext cx="36599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Peering Statistics on Route Reflectors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016D5FB-2A70-8FB0-B62D-016BEC79D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2916" y="1714589"/>
            <a:ext cx="525183" cy="525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FBDF35-349F-4A69-857C-9D3F5A1A8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304" y="1714589"/>
            <a:ext cx="3555842" cy="20001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63D1CC-F8AF-E563-C0E8-E96F4B90A8F1}"/>
              </a:ext>
            </a:extLst>
          </p:cNvPr>
          <p:cNvSpPr/>
          <p:nvPr/>
        </p:nvSpPr>
        <p:spPr>
          <a:xfrm>
            <a:off x="942278" y="6260357"/>
            <a:ext cx="7411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to Voice over IP Service on affected L3 VPN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2E6EE8-E200-90CF-5E2F-040788DDD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279" y="4337683"/>
            <a:ext cx="7411146" cy="18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7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2461</Words>
  <Application>Microsoft Office PowerPoint</Application>
  <PresentationFormat>Widescreen</PresentationFormat>
  <Paragraphs>249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What to monitor Which metrics are collected</vt:lpstr>
      <vt:lpstr>Example: Monitoring L3 VPN's with IPFIX, BMP and YANG Push From Connectivity Service to Realtime Network Analytics</vt:lpstr>
      <vt:lpstr>What does Network Anomaly Detection mean Monitor changes, called outliers, in networks</vt:lpstr>
      <vt:lpstr>Postmortem, L3 VPN Pilot Migration - Voice Over IP Post Maintenance Window Analysis</vt:lpstr>
      <vt:lpstr>Postmortem, L3 VPN Pilot Migration - Voice Over IP Show command drove to wrong conclusion</vt:lpstr>
      <vt:lpstr>Postmortem, L3 VPN Pilot Migration - Voice Over IP Data collection timestamp drove to wrong conclusion</vt:lpstr>
      <vt:lpstr>Postmortem, L3 VPN Pilot Migration - Voice Over IP Route-Reflector Peering and L3 VPN Traffic View</vt:lpstr>
      <vt:lpstr>Postmortem, L3 VPN Pilot Migration - Voice Over IP 64497:4965 - Anomaly Detection - Live</vt:lpstr>
      <vt:lpstr>PowerPoint Presentation</vt:lpstr>
      <vt:lpstr>Swisscom - Cosmos Bright Lights PoC Summary After 20 Incidents and 18 Months Time</vt:lpstr>
      <vt:lpstr>Swisscom - Cosmos Bright Lights PoC Detail Multiple Perspectives increases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283</cp:revision>
  <dcterms:created xsi:type="dcterms:W3CDTF">2019-11-29T14:22:02Z</dcterms:created>
  <dcterms:modified xsi:type="dcterms:W3CDTF">2024-09-06T06:59:16Z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