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3" r:id="rId3"/>
    <p:sldId id="26416" r:id="rId4"/>
    <p:sldId id="26417" r:id="rId5"/>
    <p:sldId id="2641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27.03.2023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cct/pmacc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draft-opsawg-ipfix-on-path-telemetry-02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27. </a:t>
            </a:r>
            <a:r>
              <a:rPr lang="de-CH" sz="3800" dirty="0">
                <a:latin typeface="+mj-lt"/>
                <a:ea typeface="+mj-ea"/>
                <a:cs typeface="+mj-cs"/>
              </a:rPr>
              <a:t>March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Extended the introduction and the terminology section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performance registry relevant information's.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Corrected some small nits in the performance registry sections.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Increased IPFIX entity data type sizes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implementation tests results.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Corrected IPFIX entity data type semantic.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Describing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IPFIX reduced-size encoding is applicable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new operational consideration section.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According input from Greg Mirsky </a:t>
            </a:r>
            <a:r>
              <a:rPr lang="en-US" sz="2000" b="1" dirty="0">
                <a:latin typeface="Calibri" panose="020F0502020204030204" pitchFamily="34" charset="0"/>
              </a:rPr>
              <a:t>detailing </a:t>
            </a:r>
            <a:r>
              <a:rPr lang="de-CH" sz="2000" b="1" dirty="0">
                <a:latin typeface="Calibri" panose="020F0502020204030204" pitchFamily="34" charset="0"/>
              </a:rPr>
              <a:t>IOAM </a:t>
            </a:r>
            <a:r>
              <a:rPr lang="de-CH" sz="2000" b="1" dirty="0" err="1">
                <a:latin typeface="Calibri" panose="020F0502020204030204" pitchFamily="34" charset="0"/>
              </a:rPr>
              <a:t>Application</a:t>
            </a:r>
            <a:r>
              <a:rPr lang="de-CH" sz="2000" b="1" dirty="0">
                <a:latin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</a:rPr>
              <a:t>section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Removed nanosecond granularity.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Added Implementation </a:t>
            </a:r>
            <a:r>
              <a:rPr lang="en-US" sz="2000" b="1">
                <a:latin typeface="Calibri" panose="020F0502020204030204" pitchFamily="34" charset="0"/>
              </a:rPr>
              <a:t>Status section.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Running Code at IETF 116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745" y="863492"/>
            <a:ext cx="2905584" cy="5131016"/>
          </a:xfrm>
        </p:spPr>
        <p:txBody>
          <a:bodyPr>
            <a:noAutofit/>
          </a:bodyPr>
          <a:lstStyle/>
          <a:p>
            <a:r>
              <a:rPr lang="en-US" sz="2000" dirty="0"/>
              <a:t>INSA Lyon showed running open-source code based on IOAM-Trace-Type in FD.io VPP (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r>
              <a:rPr lang="en-US" sz="2000" dirty="0"/>
              <a:t>) and Huawei based on IFIT SRH TLV their implementation in VRP.</a:t>
            </a:r>
          </a:p>
          <a:p>
            <a:r>
              <a:rPr lang="en-US" sz="2000" dirty="0" err="1">
                <a:hlinkClick r:id="rId3"/>
              </a:rPr>
              <a:t>pmacct</a:t>
            </a:r>
            <a:r>
              <a:rPr lang="en-US" sz="2000" dirty="0"/>
              <a:t> data collection calculates </a:t>
            </a:r>
            <a:r>
              <a:rPr lang="en-US" sz="2000" dirty="0" err="1"/>
              <a:t>PathDelayMeanDeltaMicroseconds</a:t>
            </a:r>
            <a:r>
              <a:rPr lang="en-US" sz="2000" dirty="0"/>
              <a:t> by dividing </a:t>
            </a:r>
            <a:r>
              <a:rPr lang="en-US" sz="2000" dirty="0" err="1"/>
              <a:t>PathDelaySumDeltaMicroseconds</a:t>
            </a:r>
            <a:r>
              <a:rPr lang="en-US" sz="2000" dirty="0"/>
              <a:t> by </a:t>
            </a:r>
            <a:r>
              <a:rPr lang="en-US" sz="2000" dirty="0" err="1"/>
              <a:t>packetDeltaCount</a:t>
            </a:r>
            <a:r>
              <a:rPr lang="en-US" sz="2000" dirty="0"/>
              <a:t>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92A3FE-C3AB-4A25-A708-72A59F9E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60" y="1765025"/>
            <a:ext cx="8366667" cy="44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E8F4F27-C97D-4AE8-A263-1F5FEFFB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5" y="1690688"/>
            <a:ext cx="8345812" cy="4694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Running Code at IETF 116 hackathon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9B677-3504-4C9B-9F33-B08FC6D5A212}"/>
              </a:ext>
            </a:extLst>
          </p:cNvPr>
          <p:cNvSpPr txBox="1"/>
          <p:nvPr/>
        </p:nvSpPr>
        <p:spPr>
          <a:xfrm>
            <a:off x="8877993" y="976511"/>
            <a:ext cx="29369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SRv6 SID list </a:t>
            </a:r>
            <a:r>
              <a:rPr lang="de-CH" sz="2000" dirty="0" err="1"/>
              <a:t>change</a:t>
            </a:r>
            <a:r>
              <a:rPr lang="de-CH" sz="2000" dirty="0"/>
              <a:t> of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traffic</a:t>
            </a:r>
            <a:r>
              <a:rPr lang="de-CH" sz="2000" dirty="0"/>
              <a:t> </a:t>
            </a:r>
            <a:r>
              <a:rPr lang="de-CH" sz="2000" dirty="0" err="1"/>
              <a:t>engineered</a:t>
            </a:r>
            <a:r>
              <a:rPr lang="de-CH" sz="2000" dirty="0"/>
              <a:t> </a:t>
            </a:r>
            <a:r>
              <a:rPr lang="de-CH" sz="2000" dirty="0" err="1"/>
              <a:t>paths</a:t>
            </a:r>
            <a:r>
              <a:rPr lang="de-CH" sz="2000" dirty="0"/>
              <a:t>.</a:t>
            </a:r>
          </a:p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on </a:t>
            </a:r>
            <a:r>
              <a:rPr lang="de-CH" sz="2000" dirty="0" err="1"/>
              <a:t>which</a:t>
            </a:r>
            <a:r>
              <a:rPr lang="de-CH" sz="2000" dirty="0"/>
              <a:t> </a:t>
            </a:r>
            <a:r>
              <a:rPr lang="de-CH" sz="2000" dirty="0" err="1"/>
              <a:t>node</a:t>
            </a:r>
            <a:r>
              <a:rPr lang="de-CH" sz="2000" dirty="0"/>
              <a:t> </a:t>
            </a:r>
            <a:r>
              <a:rPr lang="de-CH" sz="2000" dirty="0" err="1"/>
              <a:t>how</a:t>
            </a:r>
            <a:r>
              <a:rPr lang="de-CH" sz="2000" dirty="0"/>
              <a:t> </a:t>
            </a:r>
            <a:r>
              <a:rPr lang="de-CH" sz="2000" dirty="0" err="1"/>
              <a:t>much</a:t>
            </a:r>
            <a:r>
              <a:rPr lang="de-CH" sz="2000" dirty="0"/>
              <a:t> on-</a:t>
            </a:r>
            <a:r>
              <a:rPr lang="de-CH" sz="2000" dirty="0" err="1"/>
              <a:t>path</a:t>
            </a:r>
            <a:r>
              <a:rPr lang="de-CH" sz="2000" dirty="0"/>
              <a:t> </a:t>
            </a:r>
            <a:r>
              <a:rPr lang="de-CH" sz="2000" dirty="0" err="1"/>
              <a:t>delay</a:t>
            </a:r>
            <a:r>
              <a:rPr lang="de-CH" sz="2000" dirty="0"/>
              <a:t> was </a:t>
            </a:r>
            <a:r>
              <a:rPr lang="de-CH" sz="2000" dirty="0" err="1"/>
              <a:t>being</a:t>
            </a:r>
            <a:r>
              <a:rPr lang="de-CH" sz="2000" dirty="0"/>
              <a:t> </a:t>
            </a:r>
            <a:r>
              <a:rPr lang="de-CH" sz="2000" dirty="0" err="1"/>
              <a:t>measured</a:t>
            </a:r>
            <a:r>
              <a:rPr lang="de-CH" sz="2000" dirty="0"/>
              <a:t>.</a:t>
            </a:r>
          </a:p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</a:t>
            </a:r>
            <a:r>
              <a:rPr lang="de-CH" sz="2000" dirty="0" err="1"/>
              <a:t>the</a:t>
            </a:r>
            <a:r>
              <a:rPr lang="de-CH" sz="2000" dirty="0"/>
              <a:t> BGP update/</a:t>
            </a:r>
            <a:r>
              <a:rPr lang="de-CH" sz="2000" dirty="0" err="1"/>
              <a:t>withdrawals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topology</a:t>
            </a:r>
            <a:r>
              <a:rPr lang="de-CH" sz="2000" dirty="0"/>
              <a:t> </a:t>
            </a:r>
            <a:r>
              <a:rPr lang="de-CH" sz="2000" dirty="0" err="1"/>
              <a:t>change</a:t>
            </a:r>
            <a:r>
              <a:rPr lang="de-CH" sz="2000" dirty="0"/>
              <a:t>.</a:t>
            </a:r>
          </a:p>
          <a:p>
            <a:pPr marL="457200" indent="-457200">
              <a:buFont typeface="+mj-lt"/>
              <a:buAutoNum type="arabicParenBoth"/>
            </a:pPr>
            <a:r>
              <a:rPr lang="de-CH" sz="2000" dirty="0"/>
              <a:t>Shows </a:t>
            </a:r>
            <a:r>
              <a:rPr lang="de-CH" sz="2000" dirty="0" err="1"/>
              <a:t>that</a:t>
            </a:r>
            <a:r>
              <a:rPr lang="de-CH" sz="2000" dirty="0"/>
              <a:t> Network </a:t>
            </a:r>
            <a:r>
              <a:rPr lang="de-CH" sz="2000" dirty="0" err="1"/>
              <a:t>Anomaly</a:t>
            </a:r>
            <a:r>
              <a:rPr lang="de-CH" sz="2000" dirty="0"/>
              <a:t> </a:t>
            </a:r>
            <a:r>
              <a:rPr lang="de-CH" sz="2000" dirty="0" err="1"/>
              <a:t>Detection</a:t>
            </a:r>
            <a:r>
              <a:rPr lang="de-CH" sz="2000" dirty="0"/>
              <a:t> </a:t>
            </a:r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topology</a:t>
            </a:r>
            <a:r>
              <a:rPr lang="de-CH" sz="2000" dirty="0"/>
              <a:t> and </a:t>
            </a:r>
            <a:r>
              <a:rPr lang="de-CH" sz="2000" dirty="0" err="1"/>
              <a:t>delay</a:t>
            </a:r>
            <a:r>
              <a:rPr lang="de-CH" sz="2000" dirty="0"/>
              <a:t> </a:t>
            </a:r>
            <a:r>
              <a:rPr lang="de-CH" sz="2000" dirty="0" err="1"/>
              <a:t>change</a:t>
            </a:r>
            <a:r>
              <a:rPr lang="de-CH" sz="2000" dirty="0"/>
              <a:t> and </a:t>
            </a:r>
            <a:r>
              <a:rPr lang="de-CH" sz="2000" dirty="0" err="1"/>
              <a:t>the</a:t>
            </a:r>
            <a:r>
              <a:rPr lang="de-CH" sz="2000" dirty="0"/>
              <a:t> Max </a:t>
            </a:r>
            <a:r>
              <a:rPr lang="de-CH" sz="2000" dirty="0" err="1"/>
              <a:t>Concern</a:t>
            </a:r>
            <a:r>
              <a:rPr lang="de-CH" sz="2000" dirty="0"/>
              <a:t> Score </a:t>
            </a:r>
            <a:r>
              <a:rPr lang="de-CH" sz="2000" dirty="0" err="1"/>
              <a:t>calculation</a:t>
            </a:r>
            <a:r>
              <a:rPr lang="de-CH" sz="2000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10FA8D-2DD7-485A-92A5-769A7F661B55}"/>
              </a:ext>
            </a:extLst>
          </p:cNvPr>
          <p:cNvSpPr/>
          <p:nvPr/>
        </p:nvSpPr>
        <p:spPr>
          <a:xfrm>
            <a:off x="3356269" y="2325510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2FEB93-34D1-4323-8D28-1A14E75AFDAC}"/>
              </a:ext>
            </a:extLst>
          </p:cNvPr>
          <p:cNvSpPr/>
          <p:nvPr/>
        </p:nvSpPr>
        <p:spPr>
          <a:xfrm>
            <a:off x="3356269" y="3676719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29F1EB-6BAF-4D65-8992-98877A3649B0}"/>
              </a:ext>
            </a:extLst>
          </p:cNvPr>
          <p:cNvSpPr/>
          <p:nvPr/>
        </p:nvSpPr>
        <p:spPr>
          <a:xfrm>
            <a:off x="3356269" y="514821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15DFF8-E58D-4911-80CA-A286A9708693}"/>
              </a:ext>
            </a:extLst>
          </p:cNvPr>
          <p:cNvSpPr/>
          <p:nvPr/>
        </p:nvSpPr>
        <p:spPr>
          <a:xfrm>
            <a:off x="7909794" y="2325510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80E3F-F42F-4DFF-8484-24D86150A407}"/>
              </a:ext>
            </a:extLst>
          </p:cNvPr>
          <p:cNvCxnSpPr>
            <a:cxnSpLocks/>
          </p:cNvCxnSpPr>
          <p:nvPr/>
        </p:nvCxnSpPr>
        <p:spPr>
          <a:xfrm>
            <a:off x="838200" y="2204343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2EC14-D819-4348-919F-32A6D391041A}"/>
              </a:ext>
            </a:extLst>
          </p:cNvPr>
          <p:cNvCxnSpPr>
            <a:cxnSpLocks/>
          </p:cNvCxnSpPr>
          <p:nvPr/>
        </p:nvCxnSpPr>
        <p:spPr>
          <a:xfrm>
            <a:off x="2220883" y="2204343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5783D5-97E8-4FCB-B575-71EDFDFFBF2A}"/>
              </a:ext>
            </a:extLst>
          </p:cNvPr>
          <p:cNvCxnSpPr>
            <a:cxnSpLocks/>
          </p:cNvCxnSpPr>
          <p:nvPr/>
        </p:nvCxnSpPr>
        <p:spPr>
          <a:xfrm>
            <a:off x="5329843" y="2212656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94B7B0-3DAA-4DB9-8052-8AA9855D3129}"/>
              </a:ext>
            </a:extLst>
          </p:cNvPr>
          <p:cNvCxnSpPr>
            <a:cxnSpLocks/>
          </p:cNvCxnSpPr>
          <p:nvPr/>
        </p:nvCxnSpPr>
        <p:spPr>
          <a:xfrm>
            <a:off x="6859386" y="2212656"/>
            <a:ext cx="0" cy="398032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5281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technical feasibility. Others showing interest.</a:t>
            </a:r>
          </a:p>
          <a:p>
            <a:r>
              <a:rPr lang="en-US" sz="2000" dirty="0"/>
              <a:t>Draft version -03 will contain data record and template examples.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27. </a:t>
            </a:r>
            <a:r>
              <a:rPr lang="de-CH" sz="3800" dirty="0">
                <a:latin typeface="+mj-lt"/>
                <a:ea typeface="+mj-ea"/>
                <a:cs typeface="+mj-cs"/>
              </a:rPr>
              <a:t>March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4BD0F-EB09-48CB-B010-C77B64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On-Path Delay @ IPFIX Draft Status</vt:lpstr>
      <vt:lpstr>On-Path Delay @ IPFIX Running Code at IETF 116 hackathon</vt:lpstr>
      <vt:lpstr>On-Path Delay @ IPFIX Running Code at IETF 116 hackathon</vt:lpstr>
      <vt:lpstr>On-Path Delay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133</cp:revision>
  <dcterms:created xsi:type="dcterms:W3CDTF">2019-11-29T14:22:02Z</dcterms:created>
  <dcterms:modified xsi:type="dcterms:W3CDTF">2023-03-27T02:16:01Z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