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1041" r:id="rId2"/>
    <p:sldId id="2145706267" r:id="rId3"/>
    <p:sldId id="2145706278" r:id="rId4"/>
    <p:sldId id="2145706280" r:id="rId5"/>
    <p:sldId id="26422" r:id="rId6"/>
    <p:sldId id="2145706294" r:id="rId7"/>
    <p:sldId id="2145706282" r:id="rId8"/>
    <p:sldId id="2145706275" r:id="rId9"/>
    <p:sldId id="2145706283" r:id="rId10"/>
    <p:sldId id="2145706298" r:id="rId11"/>
    <p:sldId id="2145706284" r:id="rId12"/>
    <p:sldId id="2145706287" r:id="rId13"/>
    <p:sldId id="2145706274" r:id="rId14"/>
    <p:sldId id="2145706220" r:id="rId15"/>
    <p:sldId id="2145706295" r:id="rId16"/>
    <p:sldId id="2145706296" r:id="rId17"/>
    <p:sldId id="2145706297" r:id="rId18"/>
    <p:sldId id="2145706281" r:id="rId19"/>
    <p:sldId id="2145706260" r:id="rId20"/>
    <p:sldId id="2145706256" r:id="rId21"/>
    <p:sldId id="2145706269" r:id="rId22"/>
    <p:sldId id="2145706246" r:id="rId23"/>
    <p:sldId id="2145706257" r:id="rId24"/>
    <p:sldId id="2145706270"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6B3107-AE25-4C07-A94F-8471575B5BA6}" v="2" dt="2025-03-06T13:27:05.8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1" d="100"/>
          <a:sy n="101" d="100"/>
        </p:scale>
        <p:origin x="876"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E2E" userId="487bc3e3-9ce7-4cdd-b7b4-8899ea88d289" providerId="ADAL" clId="{8D6B3107-AE25-4C07-A94F-8471575B5BA6}"/>
    <pc:docChg chg="custSel addSld delSld modSld sldOrd">
      <pc:chgData name="Graf Thomas, INI-NET-VNC-E2E" userId="487bc3e3-9ce7-4cdd-b7b4-8899ea88d289" providerId="ADAL" clId="{8D6B3107-AE25-4C07-A94F-8471575B5BA6}" dt="2025-03-06T13:28:51.336" v="489"/>
      <pc:docMkLst>
        <pc:docMk/>
      </pc:docMkLst>
      <pc:sldChg chg="modSp mod">
        <pc:chgData name="Graf Thomas, INI-NET-VNC-E2E" userId="487bc3e3-9ce7-4cdd-b7b4-8899ea88d289" providerId="ADAL" clId="{8D6B3107-AE25-4C07-A94F-8471575B5BA6}" dt="2025-03-06T13:10:53.060" v="64" actId="27636"/>
        <pc:sldMkLst>
          <pc:docMk/>
          <pc:sldMk cId="3578665336" sldId="1041"/>
        </pc:sldMkLst>
        <pc:spChg chg="mod">
          <ac:chgData name="Graf Thomas, INI-NET-VNC-E2E" userId="487bc3e3-9ce7-4cdd-b7b4-8899ea88d289" providerId="ADAL" clId="{8D6B3107-AE25-4C07-A94F-8471575B5BA6}" dt="2025-03-06T13:10:24.008" v="46" actId="20577"/>
          <ac:spMkLst>
            <pc:docMk/>
            <pc:sldMk cId="3578665336" sldId="1041"/>
            <ac:spMk id="5" creationId="{C26208B2-0D10-4C23-B2DE-372A62E98644}"/>
          </ac:spMkLst>
        </pc:spChg>
        <pc:spChg chg="mod">
          <ac:chgData name="Graf Thomas, INI-NET-VNC-E2E" userId="487bc3e3-9ce7-4cdd-b7b4-8899ea88d289" providerId="ADAL" clId="{8D6B3107-AE25-4C07-A94F-8471575B5BA6}" dt="2025-03-06T13:10:53.060" v="64" actId="27636"/>
          <ac:spMkLst>
            <pc:docMk/>
            <pc:sldMk cId="3578665336" sldId="1041"/>
            <ac:spMk id="6" creationId="{6CAA0765-1318-4A03-8F91-D3ECC43D8FA7}"/>
          </ac:spMkLst>
        </pc:spChg>
      </pc:sldChg>
      <pc:sldChg chg="ord">
        <pc:chgData name="Graf Thomas, INI-NET-VNC-E2E" userId="487bc3e3-9ce7-4cdd-b7b4-8899ea88d289" providerId="ADAL" clId="{8D6B3107-AE25-4C07-A94F-8471575B5BA6}" dt="2025-03-06T13:18:15.348" v="84"/>
        <pc:sldMkLst>
          <pc:docMk/>
          <pc:sldMk cId="2325717052" sldId="2145706246"/>
        </pc:sldMkLst>
      </pc:sldChg>
      <pc:sldChg chg="ord">
        <pc:chgData name="Graf Thomas, INI-NET-VNC-E2E" userId="487bc3e3-9ce7-4cdd-b7b4-8899ea88d289" providerId="ADAL" clId="{8D6B3107-AE25-4C07-A94F-8471575B5BA6}" dt="2025-03-06T13:18:15.348" v="84"/>
        <pc:sldMkLst>
          <pc:docMk/>
          <pc:sldMk cId="2701002203" sldId="2145706256"/>
        </pc:sldMkLst>
      </pc:sldChg>
      <pc:sldChg chg="ord">
        <pc:chgData name="Graf Thomas, INI-NET-VNC-E2E" userId="487bc3e3-9ce7-4cdd-b7b4-8899ea88d289" providerId="ADAL" clId="{8D6B3107-AE25-4C07-A94F-8471575B5BA6}" dt="2025-03-06T13:18:15.348" v="84"/>
        <pc:sldMkLst>
          <pc:docMk/>
          <pc:sldMk cId="3965782337" sldId="2145706257"/>
        </pc:sldMkLst>
      </pc:sldChg>
      <pc:sldChg chg="ord">
        <pc:chgData name="Graf Thomas, INI-NET-VNC-E2E" userId="487bc3e3-9ce7-4cdd-b7b4-8899ea88d289" providerId="ADAL" clId="{8D6B3107-AE25-4C07-A94F-8471575B5BA6}" dt="2025-03-06T13:18:15.348" v="84"/>
        <pc:sldMkLst>
          <pc:docMk/>
          <pc:sldMk cId="218410027" sldId="2145706260"/>
        </pc:sldMkLst>
      </pc:sldChg>
      <pc:sldChg chg="modSp mod">
        <pc:chgData name="Graf Thomas, INI-NET-VNC-E2E" userId="487bc3e3-9ce7-4cdd-b7b4-8899ea88d289" providerId="ADAL" clId="{8D6B3107-AE25-4C07-A94F-8471575B5BA6}" dt="2025-03-06T13:25:07.521" v="472" actId="27636"/>
        <pc:sldMkLst>
          <pc:docMk/>
          <pc:sldMk cId="461661054" sldId="2145706267"/>
        </pc:sldMkLst>
        <pc:spChg chg="mod">
          <ac:chgData name="Graf Thomas, INI-NET-VNC-E2E" userId="487bc3e3-9ce7-4cdd-b7b4-8899ea88d289" providerId="ADAL" clId="{8D6B3107-AE25-4C07-A94F-8471575B5BA6}" dt="2025-03-06T13:25:07.521" v="472" actId="27636"/>
          <ac:spMkLst>
            <pc:docMk/>
            <pc:sldMk cId="461661054" sldId="2145706267"/>
            <ac:spMk id="5" creationId="{C26208B2-0D10-4C23-B2DE-372A62E98644}"/>
          </ac:spMkLst>
        </pc:spChg>
      </pc:sldChg>
      <pc:sldChg chg="ord">
        <pc:chgData name="Graf Thomas, INI-NET-VNC-E2E" userId="487bc3e3-9ce7-4cdd-b7b4-8899ea88d289" providerId="ADAL" clId="{8D6B3107-AE25-4C07-A94F-8471575B5BA6}" dt="2025-03-06T13:18:15.348" v="84"/>
        <pc:sldMkLst>
          <pc:docMk/>
          <pc:sldMk cId="3562000331" sldId="2145706269"/>
        </pc:sldMkLst>
      </pc:sldChg>
      <pc:sldChg chg="ord">
        <pc:chgData name="Graf Thomas, INI-NET-VNC-E2E" userId="487bc3e3-9ce7-4cdd-b7b4-8899ea88d289" providerId="ADAL" clId="{8D6B3107-AE25-4C07-A94F-8471575B5BA6}" dt="2025-03-06T13:18:15.348" v="84"/>
        <pc:sldMkLst>
          <pc:docMk/>
          <pc:sldMk cId="2855098073" sldId="2145706270"/>
        </pc:sldMkLst>
      </pc:sldChg>
      <pc:sldChg chg="ord">
        <pc:chgData name="Graf Thomas, INI-NET-VNC-E2E" userId="487bc3e3-9ce7-4cdd-b7b4-8899ea88d289" providerId="ADAL" clId="{8D6B3107-AE25-4C07-A94F-8471575B5BA6}" dt="2025-03-06T13:12:41.350" v="72"/>
        <pc:sldMkLst>
          <pc:docMk/>
          <pc:sldMk cId="1062704173" sldId="2145706274"/>
        </pc:sldMkLst>
      </pc:sldChg>
      <pc:sldChg chg="ord">
        <pc:chgData name="Graf Thomas, INI-NET-VNC-E2E" userId="487bc3e3-9ce7-4cdd-b7b4-8899ea88d289" providerId="ADAL" clId="{8D6B3107-AE25-4C07-A94F-8471575B5BA6}" dt="2025-03-06T13:18:37.483" v="86"/>
        <pc:sldMkLst>
          <pc:docMk/>
          <pc:sldMk cId="1875627337" sldId="2145706281"/>
        </pc:sldMkLst>
      </pc:sldChg>
      <pc:sldChg chg="modSp mod">
        <pc:chgData name="Graf Thomas, INI-NET-VNC-E2E" userId="487bc3e3-9ce7-4cdd-b7b4-8899ea88d289" providerId="ADAL" clId="{8D6B3107-AE25-4C07-A94F-8471575B5BA6}" dt="2025-03-06T13:27:23.445" v="487"/>
        <pc:sldMkLst>
          <pc:docMk/>
          <pc:sldMk cId="3325836654" sldId="2145706282"/>
        </pc:sldMkLst>
        <pc:spChg chg="mod">
          <ac:chgData name="Graf Thomas, INI-NET-VNC-E2E" userId="487bc3e3-9ce7-4cdd-b7b4-8899ea88d289" providerId="ADAL" clId="{8D6B3107-AE25-4C07-A94F-8471575B5BA6}" dt="2025-03-06T13:27:23.445" v="487"/>
          <ac:spMkLst>
            <pc:docMk/>
            <pc:sldMk cId="3325836654" sldId="2145706282"/>
            <ac:spMk id="4" creationId="{847B953C-E781-5A94-33AD-E38789C4C7F0}"/>
          </ac:spMkLst>
        </pc:spChg>
      </pc:sldChg>
      <pc:sldChg chg="add">
        <pc:chgData name="Graf Thomas, INI-NET-VNC-E2E" userId="487bc3e3-9ce7-4cdd-b7b4-8899ea88d289" providerId="ADAL" clId="{8D6B3107-AE25-4C07-A94F-8471575B5BA6}" dt="2025-03-06T13:12:36.496" v="70"/>
        <pc:sldMkLst>
          <pc:docMk/>
          <pc:sldMk cId="973515263" sldId="2145706284"/>
        </pc:sldMkLst>
      </pc:sldChg>
      <pc:sldChg chg="add del">
        <pc:chgData name="Graf Thomas, INI-NET-VNC-E2E" userId="487bc3e3-9ce7-4cdd-b7b4-8899ea88d289" providerId="ADAL" clId="{8D6B3107-AE25-4C07-A94F-8471575B5BA6}" dt="2025-03-06T13:16:29.685" v="82" actId="47"/>
        <pc:sldMkLst>
          <pc:docMk/>
          <pc:sldMk cId="3706589044" sldId="2145706285"/>
        </pc:sldMkLst>
      </pc:sldChg>
      <pc:sldChg chg="add del">
        <pc:chgData name="Graf Thomas, INI-NET-VNC-E2E" userId="487bc3e3-9ce7-4cdd-b7b4-8899ea88d289" providerId="ADAL" clId="{8D6B3107-AE25-4C07-A94F-8471575B5BA6}" dt="2025-03-06T13:24:14.347" v="449" actId="47"/>
        <pc:sldMkLst>
          <pc:docMk/>
          <pc:sldMk cId="2583010540" sldId="2145706286"/>
        </pc:sldMkLst>
      </pc:sldChg>
      <pc:sldChg chg="modSp add mod">
        <pc:chgData name="Graf Thomas, INI-NET-VNC-E2E" userId="487bc3e3-9ce7-4cdd-b7b4-8899ea88d289" providerId="ADAL" clId="{8D6B3107-AE25-4C07-A94F-8471575B5BA6}" dt="2025-03-06T13:24:00.927" v="448" actId="20577"/>
        <pc:sldMkLst>
          <pc:docMk/>
          <pc:sldMk cId="3397929765" sldId="2145706287"/>
        </pc:sldMkLst>
        <pc:spChg chg="mod">
          <ac:chgData name="Graf Thomas, INI-NET-VNC-E2E" userId="487bc3e3-9ce7-4cdd-b7b4-8899ea88d289" providerId="ADAL" clId="{8D6B3107-AE25-4C07-A94F-8471575B5BA6}" dt="2025-03-06T13:23:50.096" v="446" actId="20577"/>
          <ac:spMkLst>
            <pc:docMk/>
            <pc:sldMk cId="3397929765" sldId="2145706287"/>
            <ac:spMk id="5" creationId="{0194B37B-813A-99FE-7B78-4D87D8C30D44}"/>
          </ac:spMkLst>
        </pc:spChg>
        <pc:spChg chg="mod">
          <ac:chgData name="Graf Thomas, INI-NET-VNC-E2E" userId="487bc3e3-9ce7-4cdd-b7b4-8899ea88d289" providerId="ADAL" clId="{8D6B3107-AE25-4C07-A94F-8471575B5BA6}" dt="2025-03-06T13:24:00.927" v="448" actId="20577"/>
          <ac:spMkLst>
            <pc:docMk/>
            <pc:sldMk cId="3397929765" sldId="2145706287"/>
            <ac:spMk id="19" creationId="{56D79134-17A9-8BC8-B7D0-97BCFFB9A6B2}"/>
          </ac:spMkLst>
        </pc:spChg>
      </pc:sldChg>
      <pc:sldChg chg="del">
        <pc:chgData name="Graf Thomas, INI-NET-VNC-E2E" userId="487bc3e3-9ce7-4cdd-b7b4-8899ea88d289" providerId="ADAL" clId="{8D6B3107-AE25-4C07-A94F-8471575B5BA6}" dt="2025-03-06T13:14:37.152" v="77" actId="47"/>
        <pc:sldMkLst>
          <pc:docMk/>
          <pc:sldMk cId="1033377780" sldId="2145706293"/>
        </pc:sldMkLst>
      </pc:sldChg>
      <pc:sldChg chg="add ord">
        <pc:chgData name="Graf Thomas, INI-NET-VNC-E2E" userId="487bc3e3-9ce7-4cdd-b7b4-8899ea88d289" providerId="ADAL" clId="{8D6B3107-AE25-4C07-A94F-8471575B5BA6}" dt="2025-03-06T13:28:51.336" v="489"/>
        <pc:sldMkLst>
          <pc:docMk/>
          <pc:sldMk cId="4289589305" sldId="2145706295"/>
        </pc:sldMkLst>
      </pc:sldChg>
      <pc:sldChg chg="add ord">
        <pc:chgData name="Graf Thomas, INI-NET-VNC-E2E" userId="487bc3e3-9ce7-4cdd-b7b4-8899ea88d289" providerId="ADAL" clId="{8D6B3107-AE25-4C07-A94F-8471575B5BA6}" dt="2025-03-06T13:28:51.336" v="489"/>
        <pc:sldMkLst>
          <pc:docMk/>
          <pc:sldMk cId="1772363229" sldId="2145706296"/>
        </pc:sldMkLst>
      </pc:sldChg>
      <pc:sldChg chg="add ord">
        <pc:chgData name="Graf Thomas, INI-NET-VNC-E2E" userId="487bc3e3-9ce7-4cdd-b7b4-8899ea88d289" providerId="ADAL" clId="{8D6B3107-AE25-4C07-A94F-8471575B5BA6}" dt="2025-03-06T13:28:51.336" v="489"/>
        <pc:sldMkLst>
          <pc:docMk/>
          <pc:sldMk cId="2209653087" sldId="2145706297"/>
        </pc:sldMkLst>
      </pc:sldChg>
      <pc:sldChg chg="add ord">
        <pc:chgData name="Graf Thomas, INI-NET-VNC-E2E" userId="487bc3e3-9ce7-4cdd-b7b4-8899ea88d289" providerId="ADAL" clId="{8D6B3107-AE25-4C07-A94F-8471575B5BA6}" dt="2025-03-06T13:13:10.798" v="74"/>
        <pc:sldMkLst>
          <pc:docMk/>
          <pc:sldMk cId="367593551" sldId="2145706298"/>
        </pc:sldMkLst>
      </pc:sldChg>
    </pc:docChg>
  </pc:docChgLst>
  <pc:docChgLst>
    <pc:chgData name="Graf Thomas, INI-NET-VNC-E2E" userId="487bc3e3-9ce7-4cdd-b7b4-8899ea88d289" providerId="ADAL" clId="{23DAAAFE-1C75-48F9-94BE-1C45A7C23D09}"/>
    <pc:docChg chg="undo custSel addSld delSld modSld sldOrd">
      <pc:chgData name="Graf Thomas, INI-NET-VNC-E2E" userId="487bc3e3-9ce7-4cdd-b7b4-8899ea88d289" providerId="ADAL" clId="{23DAAAFE-1C75-48F9-94BE-1C45A7C23D09}" dt="2025-02-21T09:51:52.396" v="1422" actId="20577"/>
      <pc:docMkLst>
        <pc:docMk/>
      </pc:docMkLst>
      <pc:sldChg chg="del">
        <pc:chgData name="Graf Thomas, INI-NET-VNC-E2E" userId="487bc3e3-9ce7-4cdd-b7b4-8899ea88d289" providerId="ADAL" clId="{23DAAAFE-1C75-48F9-94BE-1C45A7C23D09}" dt="2025-02-13T13:09:40.878" v="1411" actId="47"/>
        <pc:sldMkLst>
          <pc:docMk/>
          <pc:sldMk cId="0" sldId="273"/>
        </pc:sldMkLst>
      </pc:sldChg>
      <pc:sldChg chg="modSp mod">
        <pc:chgData name="Graf Thomas, INI-NET-VNC-E2E" userId="487bc3e3-9ce7-4cdd-b7b4-8899ea88d289" providerId="ADAL" clId="{23DAAAFE-1C75-48F9-94BE-1C45A7C23D09}" dt="2025-02-21T09:51:03.272" v="1418" actId="20577"/>
        <pc:sldMkLst>
          <pc:docMk/>
          <pc:sldMk cId="3578665336" sldId="1041"/>
        </pc:sldMkLst>
        <pc:spChg chg="mod">
          <ac:chgData name="Graf Thomas, INI-NET-VNC-E2E" userId="487bc3e3-9ce7-4cdd-b7b4-8899ea88d289" providerId="ADAL" clId="{23DAAAFE-1C75-48F9-94BE-1C45A7C23D09}" dt="2025-02-21T09:51:03.272" v="1418" actId="20577"/>
          <ac:spMkLst>
            <pc:docMk/>
            <pc:sldMk cId="3578665336" sldId="1041"/>
            <ac:spMk id="6" creationId="{6CAA0765-1318-4A03-8F91-D3ECC43D8FA7}"/>
          </ac:spMkLst>
        </pc:spChg>
      </pc:sldChg>
      <pc:sldChg chg="add ord">
        <pc:chgData name="Graf Thomas, INI-NET-VNC-E2E" userId="487bc3e3-9ce7-4cdd-b7b4-8899ea88d289" providerId="ADAL" clId="{23DAAAFE-1C75-48F9-94BE-1C45A7C23D09}" dt="2025-02-13T12:10:28.301" v="20"/>
        <pc:sldMkLst>
          <pc:docMk/>
          <pc:sldMk cId="1088069469" sldId="26422"/>
        </pc:sldMkLst>
      </pc:sldChg>
      <pc:sldChg chg="add">
        <pc:chgData name="Graf Thomas, INI-NET-VNC-E2E" userId="487bc3e3-9ce7-4cdd-b7b4-8899ea88d289" providerId="ADAL" clId="{23DAAAFE-1C75-48F9-94BE-1C45A7C23D09}" dt="2025-02-13T13:10:06.531" v="1412"/>
        <pc:sldMkLst>
          <pc:docMk/>
          <pc:sldMk cId="670772560" sldId="2145706220"/>
        </pc:sldMkLst>
      </pc:sldChg>
      <pc:sldChg chg="add del">
        <pc:chgData name="Graf Thomas, INI-NET-VNC-E2E" userId="487bc3e3-9ce7-4cdd-b7b4-8899ea88d289" providerId="ADAL" clId="{23DAAAFE-1C75-48F9-94BE-1C45A7C23D09}" dt="2025-02-13T12:22:14.010" v="69" actId="47"/>
        <pc:sldMkLst>
          <pc:docMk/>
          <pc:sldMk cId="3864283889" sldId="2145706236"/>
        </pc:sldMkLst>
      </pc:sldChg>
      <pc:sldChg chg="del">
        <pc:chgData name="Graf Thomas, INI-NET-VNC-E2E" userId="487bc3e3-9ce7-4cdd-b7b4-8899ea88d289" providerId="ADAL" clId="{23DAAAFE-1C75-48F9-94BE-1C45A7C23D09}" dt="2025-02-13T12:09:00.050" v="10" actId="47"/>
        <pc:sldMkLst>
          <pc:docMk/>
          <pc:sldMk cId="2617504443" sldId="2145706242"/>
        </pc:sldMkLst>
      </pc:sldChg>
      <pc:sldChg chg="modSp add mod ord">
        <pc:chgData name="Graf Thomas, INI-NET-VNC-E2E" userId="487bc3e3-9ce7-4cdd-b7b4-8899ea88d289" providerId="ADAL" clId="{23DAAAFE-1C75-48F9-94BE-1C45A7C23D09}" dt="2025-02-13T12:26:03.115" v="93" actId="20577"/>
        <pc:sldMkLst>
          <pc:docMk/>
          <pc:sldMk cId="2325717052" sldId="2145706246"/>
        </pc:sldMkLst>
        <pc:spChg chg="mod">
          <ac:chgData name="Graf Thomas, INI-NET-VNC-E2E" userId="487bc3e3-9ce7-4cdd-b7b4-8899ea88d289" providerId="ADAL" clId="{23DAAAFE-1C75-48F9-94BE-1C45A7C23D09}" dt="2025-02-13T12:26:03.115" v="93" actId="20577"/>
          <ac:spMkLst>
            <pc:docMk/>
            <pc:sldMk cId="2325717052" sldId="2145706246"/>
            <ac:spMk id="2" creationId="{A2A6719D-B9BE-6230-EF0C-2923835A8199}"/>
          </ac:spMkLst>
        </pc:spChg>
      </pc:sldChg>
      <pc:sldChg chg="modSp mod ord">
        <pc:chgData name="Graf Thomas, INI-NET-VNC-E2E" userId="487bc3e3-9ce7-4cdd-b7b4-8899ea88d289" providerId="ADAL" clId="{23DAAAFE-1C75-48F9-94BE-1C45A7C23D09}" dt="2025-02-13T12:25:42.282" v="91" actId="13926"/>
        <pc:sldMkLst>
          <pc:docMk/>
          <pc:sldMk cId="2701002203" sldId="2145706256"/>
        </pc:sldMkLst>
        <pc:spChg chg="mod">
          <ac:chgData name="Graf Thomas, INI-NET-VNC-E2E" userId="487bc3e3-9ce7-4cdd-b7b4-8899ea88d289" providerId="ADAL" clId="{23DAAAFE-1C75-48F9-94BE-1C45A7C23D09}" dt="2025-02-13T12:25:20.949" v="89" actId="13926"/>
          <ac:spMkLst>
            <pc:docMk/>
            <pc:sldMk cId="2701002203" sldId="2145706256"/>
            <ac:spMk id="3" creationId="{29C0DFD4-432D-4B0C-93DF-790441DCF5B9}"/>
          </ac:spMkLst>
        </pc:spChg>
        <pc:spChg chg="mod">
          <ac:chgData name="Graf Thomas, INI-NET-VNC-E2E" userId="487bc3e3-9ce7-4cdd-b7b4-8899ea88d289" providerId="ADAL" clId="{23DAAAFE-1C75-48F9-94BE-1C45A7C23D09}" dt="2025-02-13T12:25:31.983" v="90" actId="13926"/>
          <ac:spMkLst>
            <pc:docMk/>
            <pc:sldMk cId="2701002203" sldId="2145706256"/>
            <ac:spMk id="5" creationId="{E6EDC80B-21EE-899E-6527-9932D706231D}"/>
          </ac:spMkLst>
        </pc:spChg>
        <pc:spChg chg="mod">
          <ac:chgData name="Graf Thomas, INI-NET-VNC-E2E" userId="487bc3e3-9ce7-4cdd-b7b4-8899ea88d289" providerId="ADAL" clId="{23DAAAFE-1C75-48F9-94BE-1C45A7C23D09}" dt="2025-02-13T12:25:42.282" v="91" actId="13926"/>
          <ac:spMkLst>
            <pc:docMk/>
            <pc:sldMk cId="2701002203" sldId="2145706256"/>
            <ac:spMk id="17" creationId="{8F78EE4C-6EFD-4363-A98F-3E5608669DF5}"/>
          </ac:spMkLst>
        </pc:spChg>
      </pc:sldChg>
      <pc:sldChg chg="add ord">
        <pc:chgData name="Graf Thomas, INI-NET-VNC-E2E" userId="487bc3e3-9ce7-4cdd-b7b4-8899ea88d289" providerId="ADAL" clId="{23DAAAFE-1C75-48F9-94BE-1C45A7C23D09}" dt="2025-02-13T12:18:25.700" v="54"/>
        <pc:sldMkLst>
          <pc:docMk/>
          <pc:sldMk cId="3965782337" sldId="2145706257"/>
        </pc:sldMkLst>
      </pc:sldChg>
      <pc:sldChg chg="del">
        <pc:chgData name="Graf Thomas, INI-NET-VNC-E2E" userId="487bc3e3-9ce7-4cdd-b7b4-8899ea88d289" providerId="ADAL" clId="{23DAAAFE-1C75-48F9-94BE-1C45A7C23D09}" dt="2025-02-13T12:21:10.466" v="67" actId="47"/>
        <pc:sldMkLst>
          <pc:docMk/>
          <pc:sldMk cId="2684272815" sldId="2145706258"/>
        </pc:sldMkLst>
      </pc:sldChg>
      <pc:sldChg chg="modSp del mod">
        <pc:chgData name="Graf Thomas, INI-NET-VNC-E2E" userId="487bc3e3-9ce7-4cdd-b7b4-8899ea88d289" providerId="ADAL" clId="{23DAAAFE-1C75-48F9-94BE-1C45A7C23D09}" dt="2025-02-13T12:21:14.404" v="68" actId="47"/>
        <pc:sldMkLst>
          <pc:docMk/>
          <pc:sldMk cId="179949106" sldId="2145706259"/>
        </pc:sldMkLst>
        <pc:spChg chg="mod">
          <ac:chgData name="Graf Thomas, INI-NET-VNC-E2E" userId="487bc3e3-9ce7-4cdd-b7b4-8899ea88d289" providerId="ADAL" clId="{23DAAAFE-1C75-48F9-94BE-1C45A7C23D09}" dt="2025-02-13T12:09:22.595" v="14" actId="13926"/>
          <ac:spMkLst>
            <pc:docMk/>
            <pc:sldMk cId="179949106" sldId="2145706259"/>
            <ac:spMk id="3" creationId="{29C0DFD4-432D-4B0C-93DF-790441DCF5B9}"/>
          </ac:spMkLst>
        </pc:spChg>
      </pc:sldChg>
      <pc:sldChg chg="modSp add mod ord">
        <pc:chgData name="Graf Thomas, INI-NET-VNC-E2E" userId="487bc3e3-9ce7-4cdd-b7b4-8899ea88d289" providerId="ADAL" clId="{23DAAAFE-1C75-48F9-94BE-1C45A7C23D09}" dt="2025-02-13T12:35:26.707" v="220" actId="13926"/>
        <pc:sldMkLst>
          <pc:docMk/>
          <pc:sldMk cId="218410027" sldId="2145706260"/>
        </pc:sldMkLst>
        <pc:spChg chg="mod">
          <ac:chgData name="Graf Thomas, INI-NET-VNC-E2E" userId="487bc3e3-9ce7-4cdd-b7b4-8899ea88d289" providerId="ADAL" clId="{23DAAAFE-1C75-48F9-94BE-1C45A7C23D09}" dt="2025-02-13T12:35:08.647" v="219" actId="14100"/>
          <ac:spMkLst>
            <pc:docMk/>
            <pc:sldMk cId="218410027" sldId="2145706260"/>
            <ac:spMk id="2" creationId="{FF20F271-6F0D-4AC0-BB1D-F5C338165C13}"/>
          </ac:spMkLst>
        </pc:spChg>
        <pc:spChg chg="mod">
          <ac:chgData name="Graf Thomas, INI-NET-VNC-E2E" userId="487bc3e3-9ce7-4cdd-b7b4-8899ea88d289" providerId="ADAL" clId="{23DAAAFE-1C75-48F9-94BE-1C45A7C23D09}" dt="2025-02-13T12:33:56.170" v="191" actId="14100"/>
          <ac:spMkLst>
            <pc:docMk/>
            <pc:sldMk cId="218410027" sldId="2145706260"/>
            <ac:spMk id="3" creationId="{29C0DFD4-432D-4B0C-93DF-790441DCF5B9}"/>
          </ac:spMkLst>
        </pc:spChg>
        <pc:spChg chg="mod">
          <ac:chgData name="Graf Thomas, INI-NET-VNC-E2E" userId="487bc3e3-9ce7-4cdd-b7b4-8899ea88d289" providerId="ADAL" clId="{23DAAAFE-1C75-48F9-94BE-1C45A7C23D09}" dt="2025-02-13T12:35:26.707" v="220" actId="13926"/>
          <ac:spMkLst>
            <pc:docMk/>
            <pc:sldMk cId="218410027" sldId="2145706260"/>
            <ac:spMk id="11" creationId="{5F51379D-FDAE-42E3-9798-6F3C423F4080}"/>
          </ac:spMkLst>
        </pc:spChg>
        <pc:spChg chg="mod">
          <ac:chgData name="Graf Thomas, INI-NET-VNC-E2E" userId="487bc3e3-9ce7-4cdd-b7b4-8899ea88d289" providerId="ADAL" clId="{23DAAAFE-1C75-48F9-94BE-1C45A7C23D09}" dt="2025-02-13T12:32:43.651" v="181" actId="6549"/>
          <ac:spMkLst>
            <pc:docMk/>
            <pc:sldMk cId="218410027" sldId="2145706260"/>
            <ac:spMk id="17" creationId="{8F78EE4C-6EFD-4363-A98F-3E5608669DF5}"/>
          </ac:spMkLst>
        </pc:spChg>
      </pc:sldChg>
      <pc:sldChg chg="modSp mod">
        <pc:chgData name="Graf Thomas, INI-NET-VNC-E2E" userId="487bc3e3-9ce7-4cdd-b7b4-8899ea88d289" providerId="ADAL" clId="{23DAAAFE-1C75-48F9-94BE-1C45A7C23D09}" dt="2025-02-13T13:06:12.265" v="1265" actId="113"/>
        <pc:sldMkLst>
          <pc:docMk/>
          <pc:sldMk cId="461661054" sldId="2145706267"/>
        </pc:sldMkLst>
        <pc:spChg chg="mod">
          <ac:chgData name="Graf Thomas, INI-NET-VNC-E2E" userId="487bc3e3-9ce7-4cdd-b7b4-8899ea88d289" providerId="ADAL" clId="{23DAAAFE-1C75-48F9-94BE-1C45A7C23D09}" dt="2025-02-13T13:06:12.265" v="1265" actId="113"/>
          <ac:spMkLst>
            <pc:docMk/>
            <pc:sldMk cId="461661054" sldId="2145706267"/>
            <ac:spMk id="5" creationId="{C26208B2-0D10-4C23-B2DE-372A62E98644}"/>
          </ac:spMkLst>
        </pc:spChg>
      </pc:sldChg>
      <pc:sldChg chg="add ord">
        <pc:chgData name="Graf Thomas, INI-NET-VNC-E2E" userId="487bc3e3-9ce7-4cdd-b7b4-8899ea88d289" providerId="ADAL" clId="{23DAAAFE-1C75-48F9-94BE-1C45A7C23D09}" dt="2025-02-13T12:18:08.286" v="50"/>
        <pc:sldMkLst>
          <pc:docMk/>
          <pc:sldMk cId="3562000331" sldId="2145706269"/>
        </pc:sldMkLst>
      </pc:sldChg>
      <pc:sldChg chg="add ord">
        <pc:chgData name="Graf Thomas, INI-NET-VNC-E2E" userId="487bc3e3-9ce7-4cdd-b7b4-8899ea88d289" providerId="ADAL" clId="{23DAAAFE-1C75-48F9-94BE-1C45A7C23D09}" dt="2025-02-13T12:18:52.283" v="58"/>
        <pc:sldMkLst>
          <pc:docMk/>
          <pc:sldMk cId="2855098073" sldId="2145706270"/>
        </pc:sldMkLst>
      </pc:sldChg>
      <pc:sldChg chg="del">
        <pc:chgData name="Graf Thomas, INI-NET-VNC-E2E" userId="487bc3e3-9ce7-4cdd-b7b4-8899ea88d289" providerId="ADAL" clId="{23DAAAFE-1C75-48F9-94BE-1C45A7C23D09}" dt="2025-02-13T12:08:57.381" v="9" actId="47"/>
        <pc:sldMkLst>
          <pc:docMk/>
          <pc:sldMk cId="2178954233" sldId="2145706271"/>
        </pc:sldMkLst>
      </pc:sldChg>
      <pc:sldChg chg="del">
        <pc:chgData name="Graf Thomas, INI-NET-VNC-E2E" userId="487bc3e3-9ce7-4cdd-b7b4-8899ea88d289" providerId="ADAL" clId="{23DAAAFE-1C75-48F9-94BE-1C45A7C23D09}" dt="2025-02-13T12:09:33.153" v="15" actId="47"/>
        <pc:sldMkLst>
          <pc:docMk/>
          <pc:sldMk cId="1170693214" sldId="2145706272"/>
        </pc:sldMkLst>
      </pc:sldChg>
      <pc:sldChg chg="modSp add mod">
        <pc:chgData name="Graf Thomas, INI-NET-VNC-E2E" userId="487bc3e3-9ce7-4cdd-b7b4-8899ea88d289" providerId="ADAL" clId="{23DAAAFE-1C75-48F9-94BE-1C45A7C23D09}" dt="2025-02-21T09:51:52.396" v="1422" actId="20577"/>
        <pc:sldMkLst>
          <pc:docMk/>
          <pc:sldMk cId="3524404663" sldId="2145706275"/>
        </pc:sldMkLst>
        <pc:spChg chg="mod">
          <ac:chgData name="Graf Thomas, INI-NET-VNC-E2E" userId="487bc3e3-9ce7-4cdd-b7b4-8899ea88d289" providerId="ADAL" clId="{23DAAAFE-1C75-48F9-94BE-1C45A7C23D09}" dt="2025-02-13T12:52:30.646" v="1259" actId="14100"/>
          <ac:spMkLst>
            <pc:docMk/>
            <pc:sldMk cId="3524404663" sldId="2145706275"/>
            <ac:spMk id="3" creationId="{11030B07-3F01-6016-F841-23039D654E77}"/>
          </ac:spMkLst>
        </pc:spChg>
        <pc:spChg chg="mod">
          <ac:chgData name="Graf Thomas, INI-NET-VNC-E2E" userId="487bc3e3-9ce7-4cdd-b7b4-8899ea88d289" providerId="ADAL" clId="{23DAAAFE-1C75-48F9-94BE-1C45A7C23D09}" dt="2025-02-21T09:51:52.396" v="1422" actId="20577"/>
          <ac:spMkLst>
            <pc:docMk/>
            <pc:sldMk cId="3524404663" sldId="2145706275"/>
            <ac:spMk id="5" creationId="{0194B37B-813A-99FE-7B78-4D87D8C30D44}"/>
          </ac:spMkLst>
        </pc:spChg>
        <pc:spChg chg="mod">
          <ac:chgData name="Graf Thomas, INI-NET-VNC-E2E" userId="487bc3e3-9ce7-4cdd-b7b4-8899ea88d289" providerId="ADAL" clId="{23DAAAFE-1C75-48F9-94BE-1C45A7C23D09}" dt="2025-02-13T12:52:18.023" v="1258" actId="20577"/>
          <ac:spMkLst>
            <pc:docMk/>
            <pc:sldMk cId="3524404663" sldId="2145706275"/>
            <ac:spMk id="7" creationId="{EF0A252B-DE40-6447-986A-A5F33DE9D8A1}"/>
          </ac:spMkLst>
        </pc:spChg>
      </pc:sldChg>
      <pc:sldChg chg="modSp add del mod">
        <pc:chgData name="Graf Thomas, INI-NET-VNC-E2E" userId="487bc3e3-9ce7-4cdd-b7b4-8899ea88d289" providerId="ADAL" clId="{23DAAAFE-1C75-48F9-94BE-1C45A7C23D09}" dt="2025-02-13T13:08:56.206" v="1410" actId="47"/>
        <pc:sldMkLst>
          <pc:docMk/>
          <pc:sldMk cId="1674016052" sldId="2145706276"/>
        </pc:sldMkLst>
        <pc:spChg chg="mod">
          <ac:chgData name="Graf Thomas, INI-NET-VNC-E2E" userId="487bc3e3-9ce7-4cdd-b7b4-8899ea88d289" providerId="ADAL" clId="{23DAAAFE-1C75-48F9-94BE-1C45A7C23D09}" dt="2025-02-13T13:07:56.547" v="1407" actId="20577"/>
          <ac:spMkLst>
            <pc:docMk/>
            <pc:sldMk cId="1674016052" sldId="2145706276"/>
            <ac:spMk id="5" creationId="{C26208B2-0D10-4C23-B2DE-372A62E98644}"/>
          </ac:spMkLst>
        </pc:spChg>
      </pc:sldChg>
      <pc:sldChg chg="del">
        <pc:chgData name="Graf Thomas, INI-NET-VNC-E2E" userId="487bc3e3-9ce7-4cdd-b7b4-8899ea88d289" providerId="ADAL" clId="{23DAAAFE-1C75-48F9-94BE-1C45A7C23D09}" dt="2025-02-13T12:09:04.367" v="11" actId="47"/>
        <pc:sldMkLst>
          <pc:docMk/>
          <pc:sldMk cId="2551479504" sldId="2145706277"/>
        </pc:sldMkLst>
      </pc:sldChg>
      <pc:sldChg chg="addSp delSp modSp add mod ord">
        <pc:chgData name="Graf Thomas, INI-NET-VNC-E2E" userId="487bc3e3-9ce7-4cdd-b7b4-8899ea88d289" providerId="ADAL" clId="{23DAAAFE-1C75-48F9-94BE-1C45A7C23D09}" dt="2025-02-13T12:13:18.334" v="32"/>
        <pc:sldMkLst>
          <pc:docMk/>
          <pc:sldMk cId="2764131050" sldId="2145706278"/>
        </pc:sldMkLst>
        <pc:spChg chg="del">
          <ac:chgData name="Graf Thomas, INI-NET-VNC-E2E" userId="487bc3e3-9ce7-4cdd-b7b4-8899ea88d289" providerId="ADAL" clId="{23DAAAFE-1C75-48F9-94BE-1C45A7C23D09}" dt="2025-02-13T12:10:45.199" v="21" actId="478"/>
          <ac:spMkLst>
            <pc:docMk/>
            <pc:sldMk cId="2764131050" sldId="2145706278"/>
            <ac:spMk id="3" creationId="{8E40D10A-D742-715C-213F-05E30B0AA6FE}"/>
          </ac:spMkLst>
        </pc:spChg>
        <pc:spChg chg="add mod">
          <ac:chgData name="Graf Thomas, INI-NET-VNC-E2E" userId="487bc3e3-9ce7-4cdd-b7b4-8899ea88d289" providerId="ADAL" clId="{23DAAAFE-1C75-48F9-94BE-1C45A7C23D09}" dt="2025-02-13T12:11:43.180" v="29" actId="207"/>
          <ac:spMkLst>
            <pc:docMk/>
            <pc:sldMk cId="2764131050" sldId="2145706278"/>
            <ac:spMk id="5" creationId="{27702359-26E7-83C1-A711-F9CD3208593C}"/>
          </ac:spMkLst>
        </pc:spChg>
        <pc:spChg chg="mod">
          <ac:chgData name="Graf Thomas, INI-NET-VNC-E2E" userId="487bc3e3-9ce7-4cdd-b7b4-8899ea88d289" providerId="ADAL" clId="{23DAAAFE-1C75-48F9-94BE-1C45A7C23D09}" dt="2025-02-13T12:12:00.531" v="30" actId="20577"/>
          <ac:spMkLst>
            <pc:docMk/>
            <pc:sldMk cId="2764131050" sldId="2145706278"/>
            <ac:spMk id="19" creationId="{56D79134-17A9-8BC8-B7D0-97BCFFB9A6B2}"/>
          </ac:spMkLst>
        </pc:spChg>
      </pc:sldChg>
      <pc:sldChg chg="add ord">
        <pc:chgData name="Graf Thomas, INI-NET-VNC-E2E" userId="487bc3e3-9ce7-4cdd-b7b4-8899ea88d289" providerId="ADAL" clId="{23DAAAFE-1C75-48F9-94BE-1C45A7C23D09}" dt="2025-02-13T12:10:16.750" v="18"/>
        <pc:sldMkLst>
          <pc:docMk/>
          <pc:sldMk cId="1315775908" sldId="2145706280"/>
        </pc:sldMkLst>
      </pc:sldChg>
      <pc:sldChg chg="add">
        <pc:chgData name="Graf Thomas, INI-NET-VNC-E2E" userId="487bc3e3-9ce7-4cdd-b7b4-8899ea88d289" providerId="ADAL" clId="{23DAAAFE-1C75-48F9-94BE-1C45A7C23D09}" dt="2025-02-13T12:03:35.452" v="2"/>
        <pc:sldMkLst>
          <pc:docMk/>
          <pc:sldMk cId="1875627337" sldId="2145706281"/>
        </pc:sldMkLst>
      </pc:sldChg>
      <pc:sldChg chg="modSp add mod ord">
        <pc:chgData name="Graf Thomas, INI-NET-VNC-E2E" userId="487bc3e3-9ce7-4cdd-b7b4-8899ea88d289" providerId="ADAL" clId="{23DAAAFE-1C75-48F9-94BE-1C45A7C23D09}" dt="2025-02-13T12:18:41.773" v="56"/>
        <pc:sldMkLst>
          <pc:docMk/>
          <pc:sldMk cId="3325836654" sldId="2145706282"/>
        </pc:sldMkLst>
        <pc:spChg chg="mod">
          <ac:chgData name="Graf Thomas, INI-NET-VNC-E2E" userId="487bc3e3-9ce7-4cdd-b7b4-8899ea88d289" providerId="ADAL" clId="{23DAAAFE-1C75-48F9-94BE-1C45A7C23D09}" dt="2025-02-13T12:15:13.704" v="47" actId="20577"/>
          <ac:spMkLst>
            <pc:docMk/>
            <pc:sldMk cId="3325836654" sldId="2145706282"/>
            <ac:spMk id="2" creationId="{FF20F271-6F0D-4AC0-BB1D-F5C338165C13}"/>
          </ac:spMkLst>
        </pc:spChg>
        <pc:spChg chg="mod">
          <ac:chgData name="Graf Thomas, INI-NET-VNC-E2E" userId="487bc3e3-9ce7-4cdd-b7b4-8899ea88d289" providerId="ADAL" clId="{23DAAAFE-1C75-48F9-94BE-1C45A7C23D09}" dt="2025-02-13T12:14:17.911" v="33" actId="6549"/>
          <ac:spMkLst>
            <pc:docMk/>
            <pc:sldMk cId="3325836654" sldId="2145706282"/>
            <ac:spMk id="4" creationId="{847B953C-E781-5A94-33AD-E38789C4C7F0}"/>
          </ac:spMkLst>
        </pc:spChg>
      </pc:sldChg>
      <pc:sldChg chg="modSp add mod">
        <pc:chgData name="Graf Thomas, INI-NET-VNC-E2E" userId="487bc3e3-9ce7-4cdd-b7b4-8899ea88d289" providerId="ADAL" clId="{23DAAAFE-1C75-48F9-94BE-1C45A7C23D09}" dt="2025-02-13T12:28:00.132" v="143" actId="108"/>
        <pc:sldMkLst>
          <pc:docMk/>
          <pc:sldMk cId="1552717135" sldId="2145706283"/>
        </pc:sldMkLst>
        <pc:spChg chg="mod">
          <ac:chgData name="Graf Thomas, INI-NET-VNC-E2E" userId="487bc3e3-9ce7-4cdd-b7b4-8899ea88d289" providerId="ADAL" clId="{23DAAAFE-1C75-48F9-94BE-1C45A7C23D09}" dt="2025-02-13T12:28:00.132" v="143" actId="108"/>
          <ac:spMkLst>
            <pc:docMk/>
            <pc:sldMk cId="1552717135" sldId="2145706283"/>
            <ac:spMk id="5" creationId="{0194B37B-813A-99FE-7B78-4D87D8C30D44}"/>
          </ac:spMkLst>
        </pc:spChg>
      </pc:sldChg>
      <pc:sldChg chg="add del">
        <pc:chgData name="Graf Thomas, INI-NET-VNC-E2E" userId="487bc3e3-9ce7-4cdd-b7b4-8899ea88d289" providerId="ADAL" clId="{23DAAAFE-1C75-48F9-94BE-1C45A7C23D09}" dt="2025-02-13T12:22:45.492" v="70" actId="47"/>
        <pc:sldMkLst>
          <pc:docMk/>
          <pc:sldMk cId="1939643520" sldId="2145706287"/>
        </pc:sldMkLst>
      </pc:sldChg>
      <pc:sldChg chg="add del">
        <pc:chgData name="Graf Thomas, INI-NET-VNC-E2E" userId="487bc3e3-9ce7-4cdd-b7b4-8899ea88d289" providerId="ADAL" clId="{23DAAAFE-1C75-48F9-94BE-1C45A7C23D09}" dt="2025-02-13T12:23:05.178" v="71" actId="47"/>
        <pc:sldMkLst>
          <pc:docMk/>
          <pc:sldMk cId="1775271079" sldId="2145706290"/>
        </pc:sldMkLst>
      </pc:sldChg>
      <pc:sldChg chg="add del">
        <pc:chgData name="Graf Thomas, INI-NET-VNC-E2E" userId="487bc3e3-9ce7-4cdd-b7b4-8899ea88d289" providerId="ADAL" clId="{23DAAAFE-1C75-48F9-94BE-1C45A7C23D09}" dt="2025-02-13T12:23:05.178" v="71" actId="47"/>
        <pc:sldMkLst>
          <pc:docMk/>
          <pc:sldMk cId="1060752161" sldId="2145706291"/>
        </pc:sldMkLst>
      </pc:sldChg>
      <pc:sldChg chg="add del">
        <pc:chgData name="Graf Thomas, INI-NET-VNC-E2E" userId="487bc3e3-9ce7-4cdd-b7b4-8899ea88d289" providerId="ADAL" clId="{23DAAAFE-1C75-48F9-94BE-1C45A7C23D09}" dt="2025-02-13T12:23:05.178" v="71" actId="47"/>
        <pc:sldMkLst>
          <pc:docMk/>
          <pc:sldMk cId="2224309717" sldId="2145706292"/>
        </pc:sldMkLst>
      </pc:sldChg>
      <pc:sldChg chg="modSp add mod ord">
        <pc:chgData name="Graf Thomas, INI-NET-VNC-E2E" userId="487bc3e3-9ce7-4cdd-b7b4-8899ea88d289" providerId="ADAL" clId="{23DAAAFE-1C75-48F9-94BE-1C45A7C23D09}" dt="2025-02-13T12:24:48.450" v="87" actId="108"/>
        <pc:sldMkLst>
          <pc:docMk/>
          <pc:sldMk cId="1033377780" sldId="2145706293"/>
        </pc:sldMkLst>
        <pc:spChg chg="mod">
          <ac:chgData name="Graf Thomas, INI-NET-VNC-E2E" userId="487bc3e3-9ce7-4cdd-b7b4-8899ea88d289" providerId="ADAL" clId="{23DAAAFE-1C75-48F9-94BE-1C45A7C23D09}" dt="2025-02-13T12:24:48.450" v="87" actId="108"/>
          <ac:spMkLst>
            <pc:docMk/>
            <pc:sldMk cId="1033377780" sldId="2145706293"/>
            <ac:spMk id="2" creationId="{FF20F271-6F0D-4AC0-BB1D-F5C338165C13}"/>
          </ac:spMkLst>
        </pc:spChg>
      </pc:sldChg>
      <pc:sldChg chg="add del">
        <pc:chgData name="Graf Thomas, INI-NET-VNC-E2E" userId="487bc3e3-9ce7-4cdd-b7b4-8899ea88d289" providerId="ADAL" clId="{23DAAAFE-1C75-48F9-94BE-1C45A7C23D09}" dt="2025-02-13T12:09:35.316" v="16" actId="47"/>
        <pc:sldMkLst>
          <pc:docMk/>
          <pc:sldMk cId="2870000217" sldId="2145706294"/>
        </pc:sldMkLst>
      </pc:sldChg>
      <pc:sldChg chg="modSp add mod">
        <pc:chgData name="Graf Thomas, INI-NET-VNC-E2E" userId="487bc3e3-9ce7-4cdd-b7b4-8899ea88d289" providerId="ADAL" clId="{23DAAAFE-1C75-48F9-94BE-1C45A7C23D09}" dt="2025-02-13T12:24:06.050" v="76" actId="108"/>
        <pc:sldMkLst>
          <pc:docMk/>
          <pc:sldMk cId="3181337443" sldId="2145706294"/>
        </pc:sldMkLst>
        <pc:spChg chg="mod">
          <ac:chgData name="Graf Thomas, INI-NET-VNC-E2E" userId="487bc3e3-9ce7-4cdd-b7b4-8899ea88d289" providerId="ADAL" clId="{23DAAAFE-1C75-48F9-94BE-1C45A7C23D09}" dt="2025-02-13T12:24:06.050" v="76" actId="108"/>
          <ac:spMkLst>
            <pc:docMk/>
            <pc:sldMk cId="3181337443" sldId="2145706294"/>
            <ac:spMk id="6" creationId="{ABB61075-2877-B162-7D8F-97EC17B8DF39}"/>
          </ac:spMkLst>
        </pc:spChg>
      </pc:sldChg>
      <pc:sldChg chg="new del">
        <pc:chgData name="Graf Thomas, INI-NET-VNC-E2E" userId="487bc3e3-9ce7-4cdd-b7b4-8899ea88d289" providerId="ADAL" clId="{23DAAAFE-1C75-48F9-94BE-1C45A7C23D09}" dt="2025-02-13T13:26:43.466" v="1414" actId="47"/>
        <pc:sldMkLst>
          <pc:docMk/>
          <pc:sldMk cId="1838475321" sldId="2145706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06.03.2025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19</a:t>
            </a:fld>
            <a:endParaRPr lang="de-CH"/>
          </a:p>
        </p:txBody>
      </p:sp>
    </p:spTree>
    <p:extLst>
      <p:ext uri="{BB962C8B-B14F-4D97-AF65-F5344CB8AC3E}">
        <p14:creationId xmlns:p14="http://schemas.microsoft.com/office/powerpoint/2010/main" val="1362417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20</a:t>
            </a:fld>
            <a:endParaRPr lang="de-CH"/>
          </a:p>
        </p:txBody>
      </p:sp>
    </p:spTree>
    <p:extLst>
      <p:ext uri="{BB962C8B-B14F-4D97-AF65-F5344CB8AC3E}">
        <p14:creationId xmlns:p14="http://schemas.microsoft.com/office/powerpoint/2010/main" val="3256485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22</a:t>
            </a:fld>
            <a:endParaRPr lang="de-CH"/>
          </a:p>
        </p:txBody>
      </p:sp>
    </p:spTree>
    <p:extLst>
      <p:ext uri="{BB962C8B-B14F-4D97-AF65-F5344CB8AC3E}">
        <p14:creationId xmlns:p14="http://schemas.microsoft.com/office/powerpoint/2010/main" val="2001496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23</a:t>
            </a:fld>
            <a:endParaRPr lang="de-CH"/>
          </a:p>
        </p:txBody>
      </p:sp>
    </p:spTree>
    <p:extLst>
      <p:ext uri="{BB962C8B-B14F-4D97-AF65-F5344CB8AC3E}">
        <p14:creationId xmlns:p14="http://schemas.microsoft.com/office/powerpoint/2010/main" val="2335869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24</a:t>
            </a:fld>
            <a:endParaRPr lang="de-CH"/>
          </a:p>
        </p:txBody>
      </p:sp>
    </p:spTree>
    <p:extLst>
      <p:ext uri="{BB962C8B-B14F-4D97-AF65-F5344CB8AC3E}">
        <p14:creationId xmlns:p14="http://schemas.microsoft.com/office/powerpoint/2010/main" val="98853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3102423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10</a:t>
            </a:fld>
            <a:endParaRPr lang="de-CH"/>
          </a:p>
        </p:txBody>
      </p:sp>
    </p:spTree>
    <p:extLst>
      <p:ext uri="{BB962C8B-B14F-4D97-AF65-F5344CB8AC3E}">
        <p14:creationId xmlns:p14="http://schemas.microsoft.com/office/powerpoint/2010/main" val="57068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11</a:t>
            </a:fld>
            <a:endParaRPr lang="de-CH"/>
          </a:p>
        </p:txBody>
      </p:sp>
    </p:spTree>
    <p:extLst>
      <p:ext uri="{BB962C8B-B14F-4D97-AF65-F5344CB8AC3E}">
        <p14:creationId xmlns:p14="http://schemas.microsoft.com/office/powerpoint/2010/main" val="794129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12</a:t>
            </a:fld>
            <a:endParaRPr lang="de-CH"/>
          </a:p>
        </p:txBody>
      </p:sp>
    </p:spTree>
    <p:extLst>
      <p:ext uri="{BB962C8B-B14F-4D97-AF65-F5344CB8AC3E}">
        <p14:creationId xmlns:p14="http://schemas.microsoft.com/office/powerpoint/2010/main" val="744362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14</a:t>
            </a:fld>
            <a:endParaRPr lang="de-DE" sz="1000"/>
          </a:p>
        </p:txBody>
      </p:sp>
    </p:spTree>
    <p:extLst>
      <p:ext uri="{BB962C8B-B14F-4D97-AF65-F5344CB8AC3E}">
        <p14:creationId xmlns:p14="http://schemas.microsoft.com/office/powerpoint/2010/main" val="135297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16</a:t>
            </a:fld>
            <a:endParaRPr lang="de-CH"/>
          </a:p>
        </p:txBody>
      </p:sp>
    </p:spTree>
    <p:extLst>
      <p:ext uri="{BB962C8B-B14F-4D97-AF65-F5344CB8AC3E}">
        <p14:creationId xmlns:p14="http://schemas.microsoft.com/office/powerpoint/2010/main" val="1101098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17</a:t>
            </a:fld>
            <a:endParaRPr lang="de-CH"/>
          </a:p>
        </p:txBody>
      </p:sp>
    </p:spTree>
    <p:extLst>
      <p:ext uri="{BB962C8B-B14F-4D97-AF65-F5344CB8AC3E}">
        <p14:creationId xmlns:p14="http://schemas.microsoft.com/office/powerpoint/2010/main" val="292299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06.03.2025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06.03.2025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06.03.2025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76064646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17950618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06.03.2025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06.03.2025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06.03.2025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06.03.2025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06.03.2025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06.03.2025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06.03.2025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06.03.2025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06.03.2025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8" Type="http://schemas.openxmlformats.org/officeDocument/2006/relationships/hyperlink" Target="https://datatracker.ietf.org/doc/html/rfc9196" TargetMode="External"/><Relationship Id="rId3" Type="http://schemas.openxmlformats.org/officeDocument/2006/relationships/hyperlink" Target="https://datatracker.ietf.org/doc/html/draft-netana-netconf-notif-envelope-00" TargetMode="External"/><Relationship Id="rId7" Type="http://schemas.openxmlformats.org/officeDocument/2006/relationships/hyperlink" Target="https://datatracker.ietf.org/doc/html/rfc863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atatracker.ietf.org/doc/html/rfc9264"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datatracker.ietf.org/doc/html/rfc9196#section-4" TargetMode="External"/><Relationship Id="rId4" Type="http://schemas.openxmlformats.org/officeDocument/2006/relationships/hyperlink" Target="https://datatracker.ietf.org/doc/html/rfc8641"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datatracker.ietf.org/doc/html/rfc8446" TargetMode="External"/><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rfc9147"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6" Type="http://schemas.openxmlformats.org/officeDocument/2006/relationships/hyperlink" Target="https://datatracker.ietf.org/doc/html/rfc9254" TargetMode="External"/><Relationship Id="rId5" Type="http://schemas.openxmlformats.org/officeDocument/2006/relationships/hyperlink" Target="https://datatracker.ietf.org/doc/html/rfc8040" TargetMode="External"/><Relationship Id="rId4" Type="http://schemas.openxmlformats.org/officeDocument/2006/relationships/hyperlink" Target="https://datatracker.ietf.org/doc/html/draft-ietf-netconf-https-notif" TargetMode="External"/><Relationship Id="rId9" Type="http://schemas.openxmlformats.org/officeDocument/2006/relationships/hyperlink" Target="https://datatracker.ietf.org/doc/html/rfc4254"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datatracker.ietf.org/doc/html/draft-lincla-netconf-yang-library-augmentatio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datatracker.ietf.org/doc/html/rfc8525"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datatracker.ietf.org/doc/html/rfc7950" TargetMode="External"/><Relationship Id="rId4" Type="http://schemas.openxmlformats.org/officeDocument/2006/relationships/hyperlink" Target="https://datatracker.ietf.org/doc/html/draft-aelhassany-anydata-validation"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rfc-editor.org/rfc/rfc807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atatracker.ietf.org/doc/html/draft-ietf-netconf-distributed-noti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atatracker.ietf.org/doc/html/draft-ietf-netconf-https-notif" TargetMode="External"/><Relationship Id="rId13" Type="http://schemas.openxmlformats.org/officeDocument/2006/relationships/hyperlink" Target="https://datatracker.ietf.org/doc/html/draft-ietf-netconf-yang-library-augmentedby" TargetMode="External"/><Relationship Id="rId3" Type="http://schemas.openxmlformats.org/officeDocument/2006/relationships/hyperlink" Target="https://datatracker.ietf.org/doc/html/rfc9196" TargetMode="External"/><Relationship Id="rId7" Type="http://schemas.openxmlformats.org/officeDocument/2006/relationships/hyperlink" Target="https://datatracker.ietf.org/doc/html/draft-ietf-netconf-distributed-notif" TargetMode="External"/><Relationship Id="rId12" Type="http://schemas.openxmlformats.org/officeDocument/2006/relationships/hyperlink" Target="https://datatracker.ietf.org/doc/html/rfc8525" TargetMode="External"/><Relationship Id="rId2" Type="http://schemas.openxmlformats.org/officeDocument/2006/relationships/notesSlide" Target="../notesSlides/notesSlide1.xm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datatracker.ietf.org/doc/html/draft-ietf-netconf-udp-notif" TargetMode="External"/><Relationship Id="rId11" Type="http://schemas.openxmlformats.org/officeDocument/2006/relationships/hyperlink" Target="https://datatracker.ietf.org/doc/html/draft-ietf-netconf-yang-notifications-versioning-07" TargetMode="External"/><Relationship Id="rId5" Type="http://schemas.openxmlformats.org/officeDocument/2006/relationships/hyperlink" Target="https://datatracker.ietf.org/doc/html/draft-netana-netconf-notif-envelope-02" TargetMode="External"/><Relationship Id="rId15" Type="http://schemas.openxmlformats.org/officeDocument/2006/relationships/hyperlink" Target="https://datatracker.ietf.org/doc/html/draft-aelhassany-anydata-validation" TargetMode="External"/><Relationship Id="rId10" Type="http://schemas.openxmlformats.org/officeDocument/2006/relationships/hyperlink" Target="https://datatracker.ietf.org/doc/html/rfc8641" TargetMode="External"/><Relationship Id="rId4" Type="http://schemas.openxmlformats.org/officeDocument/2006/relationships/hyperlink" Target="https://datatracker.ietf.org/doc/html/draft-netana-netconf-yp-transport-capabilities-01" TargetMode="External"/><Relationship Id="rId9" Type="http://schemas.openxmlformats.org/officeDocument/2006/relationships/hyperlink" Target="https://datatracker.ietf.org/doc/html/rfc8639" TargetMode="External"/><Relationship Id="rId14" Type="http://schemas.openxmlformats.org/officeDocument/2006/relationships/hyperlink" Target="https://datatracker.ietf.org/doc/html/rfc7950#section-7.10"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atatracker.ietf.org/doc/html/draft-ietf-netconf-yang-notifications-versioning" TargetMode="External"/><Relationship Id="rId13" Type="http://schemas.openxmlformats.org/officeDocument/2006/relationships/image" Target="../media/image5.png"/><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draft-aelhassany-anydata-validation" TargetMode="External"/><Relationship Id="rId12" Type="http://schemas.openxmlformats.org/officeDocument/2006/relationships/hyperlink" Target="https://datatracker.ietf.org/doc/html/draft-netana-nmop-message-broker-telemetry-messag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netana-netconf-yp-transport-capabilities" TargetMode="External"/><Relationship Id="rId11" Type="http://schemas.openxmlformats.org/officeDocument/2006/relationships/hyperlink" Target="https://datatracker.ietf.org/doc/html/draft-netana-nmop-yang-message-broker-integration" TargetMode="External"/><Relationship Id="rId5" Type="http://schemas.openxmlformats.org/officeDocument/2006/relationships/hyperlink" Target="https://datatracker.ietf.org/doc/html/draft-netana-netconf-notif-envelope" TargetMode="External"/><Relationship Id="rId10" Type="http://schemas.openxmlformats.org/officeDocument/2006/relationships/hyperlink" Target="https://datatracker.ietf.org/doc/html/draft-wilton-netconf-yp-observability" TargetMode="External"/><Relationship Id="rId4" Type="http://schemas.openxmlformats.org/officeDocument/2006/relationships/hyperlink" Target="https://datatracker.ietf.org/doc/html/draft-ietf-netconf-distributed-notif" TargetMode="External"/><Relationship Id="rId9" Type="http://schemas.openxmlformats.org/officeDocument/2006/relationships/hyperlink" Target="https://datatracker.ietf.org/doc/html/draft-ietf-netconf-yang-library-augment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edby" TargetMode="External"/><Relationship Id="rId13" Type="http://schemas.openxmlformats.org/officeDocument/2006/relationships/hyperlink" Target="https://datatracker.ietf.org/doc/html/draft-netana-netconf-yp-transport-capabilities" TargetMode="External"/><Relationship Id="rId3" Type="http://schemas.openxmlformats.org/officeDocument/2006/relationships/hyperlink" Target="https://datatracker.ietf.org/doc/html/rfc8641" TargetMode="External"/><Relationship Id="rId7" Type="http://schemas.openxmlformats.org/officeDocument/2006/relationships/hyperlink" Target="https://datatracker.ietf.org/doc/html/rfc8525" TargetMode="External"/><Relationship Id="rId12" Type="http://schemas.openxmlformats.org/officeDocument/2006/relationships/hyperlink" Target="https://datatracker.ietf.org/doc/html/rfc9147" TargetMode="External"/><Relationship Id="rId2" Type="http://schemas.openxmlformats.org/officeDocument/2006/relationships/hyperlink" Target="https://datatracker.ietf.org/doc/html/draft-ietf-netconf-udp-notif"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9196" TargetMode="External"/><Relationship Id="rId11" Type="http://schemas.openxmlformats.org/officeDocument/2006/relationships/hyperlink" Target="https://www.rfc-editor.org/rfc/rfc6347" TargetMode="External"/><Relationship Id="rId5" Type="http://schemas.openxmlformats.org/officeDocument/2006/relationships/hyperlink" Target="https://datatracker.ietf.org/doc/html/draft-ietf-netconf-yang-notifications-versioning" TargetMode="External"/><Relationship Id="rId10" Type="http://schemas.openxmlformats.org/officeDocument/2006/relationships/hyperlink" Target="https://datatracker.ietf.org/doc/html/rfc9254" TargetMode="External"/><Relationship Id="rId4" Type="http://schemas.openxmlformats.org/officeDocument/2006/relationships/hyperlink" Target="https://datatracker.ietf.org/doc/html/draft-netana-netconf-notif-envelope" TargetMode="External"/><Relationship Id="rId9" Type="http://schemas.openxmlformats.org/officeDocument/2006/relationships/hyperlink" Target="https://datatracker.ietf.org/doc/html/draft-ietf-netconf-distributed-noti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400" b="1" dirty="0">
                <a:solidFill>
                  <a:srgbClr val="FF0000"/>
                </a:solidFill>
              </a:rPr>
            </a:br>
            <a:r>
              <a:rPr lang="en-US" sz="3400" b="1" dirty="0">
                <a:solidFill>
                  <a:srgbClr val="FF0000"/>
                </a:solidFill>
              </a:rPr>
              <a:t>	</a:t>
            </a:r>
            <a:r>
              <a:rPr lang="en-US" sz="3600" b="1" dirty="0"/>
              <a:t>and Broadband Data Collection</a:t>
            </a:r>
            <a:br>
              <a:rPr lang="en-US" sz="3600" b="1" dirty="0"/>
            </a:br>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zhenghaomian@huawei.com</a:t>
            </a:r>
          </a:p>
          <a:p>
            <a:pPr marL="0" indent="0" algn="r">
              <a:spcBef>
                <a:spcPts val="300"/>
              </a:spcBef>
              <a:buNone/>
              <a:defRPr sz="1782"/>
            </a:pPr>
            <a:r>
              <a:rPr lang="de-CH" sz="1400" dirty="0">
                <a:latin typeface="+mj-lt"/>
              </a:rPr>
              <a:t> david.zhujian@huawei.com</a:t>
            </a:r>
          </a:p>
          <a:p>
            <a:pPr marL="0" indent="0" algn="r">
              <a:spcBef>
                <a:spcPts val="300"/>
              </a:spcBef>
              <a:buNone/>
              <a:defRPr sz="1782"/>
            </a:pPr>
            <a:r>
              <a:rPr lang="de-CH" sz="1400" dirty="0">
                <a:latin typeface="+mj-lt"/>
              </a:rPr>
              <a:t>thomas.graf@swisscom.com</a:t>
            </a:r>
            <a:br>
              <a:rPr lang="de-CH" sz="1400" dirty="0">
                <a:latin typeface="+mj-lt"/>
              </a:rPr>
            </a:br>
            <a:endParaRPr lang="de-CH" sz="1400" dirty="0">
              <a:latin typeface="+mj-lt"/>
            </a:endParaRPr>
          </a:p>
          <a:p>
            <a:pPr marL="0" indent="0" algn="r">
              <a:spcBef>
                <a:spcPts val="300"/>
              </a:spcBef>
              <a:buNone/>
            </a:pPr>
            <a:r>
              <a:rPr lang="de-CH" sz="1400" dirty="0">
                <a:latin typeface="+mj-lt"/>
              </a:rPr>
              <a:t>6. March </a:t>
            </a:r>
            <a:r>
              <a:rPr lang="de-CH" sz="1400" dirty="0">
                <a:latin typeface="+mj-lt"/>
                <a:ea typeface="+mj-ea"/>
                <a:cs typeface="+mj-cs"/>
              </a:rPr>
              <a:t>2025</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Architecture</a:t>
            </a:r>
            <a:br>
              <a:rPr lang="en-US" sz="3600" dirty="0"/>
            </a:br>
            <a:r>
              <a:rPr lang="en-US" sz="2700" dirty="0">
                <a:solidFill>
                  <a:schemeClr val="bg2">
                    <a:lumMod val="75000"/>
                  </a:schemeClr>
                </a:solidFill>
              </a:rPr>
              <a:t>How </a:t>
            </a:r>
            <a:r>
              <a:rPr lang="en-US" sz="2700" b="1" dirty="0">
                <a:solidFill>
                  <a:srgbClr val="FF0000"/>
                </a:solidFill>
              </a:rPr>
              <a:t>they compare</a:t>
            </a:r>
          </a:p>
        </p:txBody>
      </p:sp>
      <p:pic>
        <p:nvPicPr>
          <p:cNvPr id="2" name="图片 7">
            <a:extLst>
              <a:ext uri="{FF2B5EF4-FFF2-40B4-BE49-F238E27FC236}">
                <a16:creationId xmlns:a16="http://schemas.microsoft.com/office/drawing/2014/main" id="{CAA112D6-F00E-C57F-077F-8041B0F36120}"/>
              </a:ext>
            </a:extLst>
          </p:cNvPr>
          <p:cNvPicPr>
            <a:picLocks noChangeAspect="1"/>
          </p:cNvPicPr>
          <p:nvPr/>
        </p:nvPicPr>
        <p:blipFill rotWithShape="1">
          <a:blip r:embed="rId3"/>
          <a:srcRect l="6137"/>
          <a:stretch/>
        </p:blipFill>
        <p:spPr>
          <a:xfrm>
            <a:off x="6096000" y="1852464"/>
            <a:ext cx="5306533" cy="4576762"/>
          </a:xfrm>
          <a:prstGeom prst="rect">
            <a:avLst/>
          </a:prstGeom>
        </p:spPr>
      </p:pic>
      <p:pic>
        <p:nvPicPr>
          <p:cNvPr id="3" name="Picture 2">
            <a:extLst>
              <a:ext uri="{FF2B5EF4-FFF2-40B4-BE49-F238E27FC236}">
                <a16:creationId xmlns:a16="http://schemas.microsoft.com/office/drawing/2014/main" id="{A966AC16-A793-6267-584D-F1CA37A1E667}"/>
              </a:ext>
            </a:extLst>
          </p:cNvPr>
          <p:cNvPicPr>
            <a:picLocks noChangeAspect="1"/>
          </p:cNvPicPr>
          <p:nvPr/>
        </p:nvPicPr>
        <p:blipFill>
          <a:blip r:embed="rId4"/>
          <a:stretch>
            <a:fillRect/>
          </a:stretch>
        </p:blipFill>
        <p:spPr>
          <a:xfrm>
            <a:off x="1428750" y="1690688"/>
            <a:ext cx="3868670" cy="4900315"/>
          </a:xfrm>
          <a:prstGeom prst="rect">
            <a:avLst/>
          </a:prstGeom>
        </p:spPr>
      </p:pic>
      <p:sp>
        <p:nvSpPr>
          <p:cNvPr id="4" name="Oval 3">
            <a:extLst>
              <a:ext uri="{FF2B5EF4-FFF2-40B4-BE49-F238E27FC236}">
                <a16:creationId xmlns:a16="http://schemas.microsoft.com/office/drawing/2014/main" id="{D52C76BB-6976-548C-67B0-D8B07E96EF45}"/>
              </a:ext>
            </a:extLst>
          </p:cNvPr>
          <p:cNvSpPr/>
          <p:nvPr/>
        </p:nvSpPr>
        <p:spPr>
          <a:xfrm>
            <a:off x="6724650" y="3181350"/>
            <a:ext cx="838200" cy="819150"/>
          </a:xfrm>
          <a:prstGeom prst="ellipse">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Oval 8">
            <a:extLst>
              <a:ext uri="{FF2B5EF4-FFF2-40B4-BE49-F238E27FC236}">
                <a16:creationId xmlns:a16="http://schemas.microsoft.com/office/drawing/2014/main" id="{A74A042A-3ECC-3A53-0A17-4C63F9154D1F}"/>
              </a:ext>
            </a:extLst>
          </p:cNvPr>
          <p:cNvSpPr/>
          <p:nvPr/>
        </p:nvSpPr>
        <p:spPr>
          <a:xfrm>
            <a:off x="6348412" y="1690688"/>
            <a:ext cx="1590675" cy="1481932"/>
          </a:xfrm>
          <a:prstGeom prst="ellipse">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Oval 10">
            <a:extLst>
              <a:ext uri="{FF2B5EF4-FFF2-40B4-BE49-F238E27FC236}">
                <a16:creationId xmlns:a16="http://schemas.microsoft.com/office/drawing/2014/main" id="{82705273-3C5F-0E91-78E9-05C85C7E63D6}"/>
              </a:ext>
            </a:extLst>
          </p:cNvPr>
          <p:cNvSpPr/>
          <p:nvPr/>
        </p:nvSpPr>
        <p:spPr>
          <a:xfrm>
            <a:off x="2884966" y="1442889"/>
            <a:ext cx="838200" cy="819150"/>
          </a:xfrm>
          <a:prstGeom prst="ellipse">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Oval 11">
            <a:extLst>
              <a:ext uri="{FF2B5EF4-FFF2-40B4-BE49-F238E27FC236}">
                <a16:creationId xmlns:a16="http://schemas.microsoft.com/office/drawing/2014/main" id="{052D42CF-79BB-D721-7C56-C192D77B7C7F}"/>
              </a:ext>
            </a:extLst>
          </p:cNvPr>
          <p:cNvSpPr/>
          <p:nvPr/>
        </p:nvSpPr>
        <p:spPr>
          <a:xfrm>
            <a:off x="2784954" y="5759598"/>
            <a:ext cx="590550" cy="523726"/>
          </a:xfrm>
          <a:prstGeom prst="ellipse">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Oval 15">
            <a:extLst>
              <a:ext uri="{FF2B5EF4-FFF2-40B4-BE49-F238E27FC236}">
                <a16:creationId xmlns:a16="http://schemas.microsoft.com/office/drawing/2014/main" id="{17B68772-7BB8-5044-1404-445AEA6882D0}"/>
              </a:ext>
            </a:extLst>
          </p:cNvPr>
          <p:cNvSpPr/>
          <p:nvPr/>
        </p:nvSpPr>
        <p:spPr>
          <a:xfrm>
            <a:off x="3288258" y="4573091"/>
            <a:ext cx="1759991" cy="523726"/>
          </a:xfrm>
          <a:prstGeom prst="ellipse">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367593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11</a:t>
            </a:fld>
            <a:endParaRPr lang="en-US"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Component and Interface</a:t>
            </a:r>
            <a:br>
              <a:rPr lang="en-US" sz="3600" dirty="0"/>
            </a:br>
            <a:r>
              <a:rPr lang="en-US" sz="2700" dirty="0">
                <a:solidFill>
                  <a:schemeClr val="bg2">
                    <a:lumMod val="75000"/>
                  </a:schemeClr>
                </a:solidFill>
              </a:rPr>
              <a:t>How </a:t>
            </a:r>
            <a:r>
              <a:rPr lang="en-US" sz="2700" b="1" dirty="0">
                <a:solidFill>
                  <a:srgbClr val="FF0000"/>
                </a:solidFill>
              </a:rPr>
              <a:t>they compare</a:t>
            </a:r>
          </a:p>
        </p:txBody>
      </p:sp>
      <p:graphicFrame>
        <p:nvGraphicFramePr>
          <p:cNvPr id="5" name="Table 4">
            <a:extLst>
              <a:ext uri="{FF2B5EF4-FFF2-40B4-BE49-F238E27FC236}">
                <a16:creationId xmlns:a16="http://schemas.microsoft.com/office/drawing/2014/main" id="{A1A84BEB-97B2-AAC3-2AA8-994CC335F7BD}"/>
              </a:ext>
            </a:extLst>
          </p:cNvPr>
          <p:cNvGraphicFramePr>
            <a:graphicFrameLocks noGrp="1"/>
          </p:cNvGraphicFramePr>
          <p:nvPr/>
        </p:nvGraphicFramePr>
        <p:xfrm>
          <a:off x="927098" y="1900765"/>
          <a:ext cx="5368927" cy="4326753"/>
        </p:xfrm>
        <a:graphic>
          <a:graphicData uri="http://schemas.openxmlformats.org/drawingml/2006/table">
            <a:tbl>
              <a:tblPr firstRow="1" bandRow="1">
                <a:tableStyleId>{F5AB1C69-6EDB-4FF4-983F-18BD219EF322}</a:tableStyleId>
              </a:tblPr>
              <a:tblGrid>
                <a:gridCol w="2720977">
                  <a:extLst>
                    <a:ext uri="{9D8B030D-6E8A-4147-A177-3AD203B41FA5}">
                      <a16:colId xmlns:a16="http://schemas.microsoft.com/office/drawing/2014/main" val="2710733920"/>
                    </a:ext>
                  </a:extLst>
                </a:gridCol>
                <a:gridCol w="2647950">
                  <a:extLst>
                    <a:ext uri="{9D8B030D-6E8A-4147-A177-3AD203B41FA5}">
                      <a16:colId xmlns:a16="http://schemas.microsoft.com/office/drawing/2014/main" val="3475712925"/>
                    </a:ext>
                  </a:extLst>
                </a:gridCol>
              </a:tblGrid>
              <a:tr h="432860">
                <a:tc>
                  <a:txBody>
                    <a:bodyPr/>
                    <a:lstStyle/>
                    <a:p>
                      <a:pPr algn="ctr"/>
                      <a:r>
                        <a:rPr lang="de-CH" sz="2000" b="0" dirty="0">
                          <a:latin typeface="+mn-lt"/>
                        </a:rPr>
                        <a:t>BBF </a:t>
                      </a:r>
                      <a:r>
                        <a:rPr lang="de-CH" sz="2000" b="0" dirty="0" err="1">
                          <a:latin typeface="+mn-lt"/>
                        </a:rPr>
                        <a:t>Component</a:t>
                      </a:r>
                      <a:endParaRPr lang="de-CH" sz="2000" b="0" dirty="0">
                        <a:latin typeface="+mn-lt"/>
                      </a:endParaRPr>
                    </a:p>
                  </a:txBody>
                  <a:tcPr/>
                </a:tc>
                <a:tc>
                  <a:txBody>
                    <a:bodyPr/>
                    <a:lstStyle/>
                    <a:p>
                      <a:pPr algn="ctr"/>
                      <a:r>
                        <a:rPr lang="de-CH" sz="2000" b="0" dirty="0">
                          <a:latin typeface="+mn-lt"/>
                        </a:rPr>
                        <a:t>IETF </a:t>
                      </a:r>
                      <a:r>
                        <a:rPr lang="de-CH" sz="2000" b="0" dirty="0" err="1">
                          <a:latin typeface="+mn-lt"/>
                        </a:rPr>
                        <a:t>Component</a:t>
                      </a:r>
                      <a:endParaRPr lang="de-CH" sz="2000" b="0" dirty="0">
                        <a:latin typeface="+mn-lt"/>
                      </a:endParaRPr>
                    </a:p>
                  </a:txBody>
                  <a:tcPr/>
                </a:tc>
                <a:extLst>
                  <a:ext uri="{0D108BD9-81ED-4DB2-BD59-A6C34878D82A}">
                    <a16:rowId xmlns:a16="http://schemas.microsoft.com/office/drawing/2014/main" val="1449695272"/>
                  </a:ext>
                </a:extLst>
              </a:tr>
              <a:tr h="765352">
                <a:tc>
                  <a:txBody>
                    <a:bodyPr/>
                    <a:lstStyle/>
                    <a:p>
                      <a:pPr algn="ctr" rtl="0" fontAlgn="ctr"/>
                      <a:r>
                        <a:rPr lang="en-US" sz="1800" b="0" i="0" u="none" strike="noStrike" dirty="0">
                          <a:solidFill>
                            <a:srgbClr val="1D1D1A"/>
                          </a:solidFill>
                          <a:effectLst/>
                          <a:latin typeface="+mn-lt"/>
                        </a:rPr>
                        <a:t>Data Requestors</a:t>
                      </a:r>
                      <a:br>
                        <a:rPr lang="en-US" sz="1800" b="0" i="0" u="none" strike="noStrike" dirty="0">
                          <a:solidFill>
                            <a:srgbClr val="1D1D1A"/>
                          </a:solidFill>
                          <a:effectLst/>
                          <a:latin typeface="+mn-lt"/>
                        </a:rPr>
                      </a:br>
                      <a:r>
                        <a:rPr lang="en-US" sz="1800" b="0" i="0" u="none" strike="noStrike" dirty="0">
                          <a:solidFill>
                            <a:srgbClr val="1D1D1A"/>
                          </a:solidFill>
                          <a:effectLst/>
                          <a:latin typeface="+mn-lt"/>
                        </a:rPr>
                        <a:t>(</a:t>
                      </a:r>
                      <a:r>
                        <a:rPr lang="en-US" sz="1800" b="0" i="0" u="none" strike="noStrike" dirty="0" err="1">
                          <a:solidFill>
                            <a:srgbClr val="1D1D1A"/>
                          </a:solidFill>
                          <a:effectLst/>
                          <a:latin typeface="+mn-lt"/>
                        </a:rPr>
                        <a:t>DReqs</a:t>
                      </a:r>
                      <a:r>
                        <a:rPr lang="en-US" sz="1800" b="0" i="0" u="none" strike="noStrike" dirty="0">
                          <a:solidFill>
                            <a:srgbClr val="1D1D1A"/>
                          </a:solidFill>
                          <a:effectLst/>
                          <a:latin typeface="+mn-lt"/>
                        </a:rPr>
                        <a:t>)</a:t>
                      </a:r>
                    </a:p>
                  </a:txBody>
                  <a:tcPr marL="9525" marR="9525" marT="9525" marB="0" anchor="ctr"/>
                </a:tc>
                <a:tc>
                  <a:txBody>
                    <a:bodyPr/>
                    <a:lstStyle/>
                    <a:p>
                      <a:pPr marL="0" algn="ctr" defTabSz="914400" rtl="0" eaLnBrk="1" fontAlgn="ctr" latinLnBrk="0" hangingPunct="1"/>
                      <a:r>
                        <a:rPr lang="en-US" sz="1800" b="0" i="0" u="none" strike="noStrike" kern="1200" dirty="0">
                          <a:solidFill>
                            <a:srgbClr val="1D1D1A"/>
                          </a:solidFill>
                          <a:effectLst/>
                          <a:latin typeface="+mn-lt"/>
                          <a:ea typeface="+mn-ea"/>
                          <a:cs typeface="+mn-cs"/>
                        </a:rPr>
                        <a:t>N/A</a:t>
                      </a:r>
                    </a:p>
                  </a:txBody>
                  <a:tcPr marL="9525" marR="9525" marT="9525" marB="0" anchor="ctr"/>
                </a:tc>
                <a:extLst>
                  <a:ext uri="{0D108BD9-81ED-4DB2-BD59-A6C34878D82A}">
                    <a16:rowId xmlns:a16="http://schemas.microsoft.com/office/drawing/2014/main" val="912853697"/>
                  </a:ext>
                </a:extLst>
              </a:tr>
              <a:tr h="765352">
                <a:tc>
                  <a:txBody>
                    <a:bodyPr/>
                    <a:lstStyle/>
                    <a:p>
                      <a:pPr algn="ctr" rtl="0" fontAlgn="ctr"/>
                      <a:r>
                        <a:rPr lang="en-US" sz="1800" b="0" i="0" u="none" strike="noStrike" dirty="0">
                          <a:solidFill>
                            <a:srgbClr val="1D1D1A"/>
                          </a:solidFill>
                          <a:effectLst/>
                          <a:latin typeface="+mn-lt"/>
                        </a:rPr>
                        <a:t>DC Management Function (DC MF)</a:t>
                      </a:r>
                    </a:p>
                  </a:txBody>
                  <a:tcPr marL="9525" marR="9525" marT="9525" marB="0" anchor="ctr"/>
                </a:tc>
                <a:tc>
                  <a:txBody>
                    <a:bodyPr/>
                    <a:lstStyle/>
                    <a:p>
                      <a:pPr marL="0" algn="ctr" defTabSz="914400" rtl="0" eaLnBrk="1" fontAlgn="ctr" latinLnBrk="0" hangingPunct="1"/>
                      <a:r>
                        <a:rPr lang="en-US" sz="1800" b="0" i="0" u="none" strike="noStrike" kern="1200" dirty="0">
                          <a:solidFill>
                            <a:srgbClr val="1D1D1A"/>
                          </a:solidFill>
                          <a:effectLst/>
                          <a:latin typeface="+mn-lt"/>
                          <a:ea typeface="+mn-ea"/>
                          <a:cs typeface="+mn-cs"/>
                        </a:rPr>
                        <a:t>YANG-Push</a:t>
                      </a:r>
                      <a:br>
                        <a:rPr lang="en-US" sz="1800" b="0" i="0" u="none" strike="noStrike" kern="1200" dirty="0">
                          <a:solidFill>
                            <a:srgbClr val="1D1D1A"/>
                          </a:solidFill>
                          <a:effectLst/>
                          <a:latin typeface="+mn-lt"/>
                          <a:ea typeface="+mn-ea"/>
                          <a:cs typeface="+mn-cs"/>
                        </a:rPr>
                      </a:br>
                      <a:r>
                        <a:rPr lang="en-US" sz="1800" b="0" i="0" u="none" strike="noStrike" kern="1200" noProof="0" dirty="0">
                          <a:solidFill>
                            <a:srgbClr val="1D1D1A"/>
                          </a:solidFill>
                          <a:effectLst/>
                          <a:latin typeface="+mn-lt"/>
                          <a:ea typeface="+mn-ea"/>
                          <a:cs typeface="+mn-cs"/>
                        </a:rPr>
                        <a:t>Subscription</a:t>
                      </a:r>
                    </a:p>
                  </a:txBody>
                  <a:tcPr marL="9525" marR="9525" marT="9525" marB="0" anchor="ctr"/>
                </a:tc>
                <a:extLst>
                  <a:ext uri="{0D108BD9-81ED-4DB2-BD59-A6C34878D82A}">
                    <a16:rowId xmlns:a16="http://schemas.microsoft.com/office/drawing/2014/main" val="1796107116"/>
                  </a:ext>
                </a:extLst>
              </a:tr>
              <a:tr h="765352">
                <a:tc>
                  <a:txBody>
                    <a:bodyPr/>
                    <a:lstStyle/>
                    <a:p>
                      <a:pPr algn="ctr" rtl="0" fontAlgn="ctr"/>
                      <a:r>
                        <a:rPr lang="en-US" sz="1800" b="0" i="0" u="none" strike="noStrike" dirty="0">
                          <a:solidFill>
                            <a:srgbClr val="1D1D1A"/>
                          </a:solidFill>
                          <a:effectLst/>
                          <a:latin typeface="+mn-lt"/>
                        </a:rPr>
                        <a:t>Managed Entities</a:t>
                      </a:r>
                      <a:br>
                        <a:rPr lang="en-US" sz="1800" b="0" i="0" u="none" strike="noStrike" dirty="0">
                          <a:solidFill>
                            <a:srgbClr val="1D1D1A"/>
                          </a:solidFill>
                          <a:effectLst/>
                          <a:latin typeface="+mn-lt"/>
                        </a:rPr>
                      </a:br>
                      <a:r>
                        <a:rPr lang="en-US" sz="1800" b="0" i="0" u="none" strike="noStrike" dirty="0">
                          <a:solidFill>
                            <a:srgbClr val="1D1D1A"/>
                          </a:solidFill>
                          <a:effectLst/>
                          <a:latin typeface="+mn-lt"/>
                        </a:rPr>
                        <a:t>(MEs)</a:t>
                      </a:r>
                    </a:p>
                  </a:txBody>
                  <a:tcPr marL="9525" marR="9525" marT="9525" marB="0" anchor="ctr"/>
                </a:tc>
                <a:tc>
                  <a:txBody>
                    <a:bodyPr/>
                    <a:lstStyle/>
                    <a:p>
                      <a:pPr marL="0" algn="ctr" defTabSz="914400" rtl="0" eaLnBrk="1" fontAlgn="ctr" latinLnBrk="0" hangingPunct="1"/>
                      <a:r>
                        <a:rPr lang="en-US" sz="1800" b="0" i="0" u="none" strike="noStrike" kern="1200" dirty="0">
                          <a:solidFill>
                            <a:srgbClr val="1D1D1A"/>
                          </a:solidFill>
                          <a:effectLst/>
                          <a:latin typeface="+mn-lt"/>
                          <a:ea typeface="+mn-ea"/>
                          <a:cs typeface="+mn-cs"/>
                        </a:rPr>
                        <a:t>YANG-Push</a:t>
                      </a:r>
                      <a:br>
                        <a:rPr lang="en-US" sz="1800" b="0" i="0" u="none" strike="noStrike" kern="1200" dirty="0">
                          <a:solidFill>
                            <a:srgbClr val="1D1D1A"/>
                          </a:solidFill>
                          <a:effectLst/>
                          <a:latin typeface="+mn-lt"/>
                          <a:ea typeface="+mn-ea"/>
                          <a:cs typeface="+mn-cs"/>
                        </a:rPr>
                      </a:br>
                      <a:r>
                        <a:rPr lang="en-US" sz="1800" b="0" i="0" u="none" strike="noStrike" kern="1200" dirty="0">
                          <a:solidFill>
                            <a:srgbClr val="1D1D1A"/>
                          </a:solidFill>
                          <a:effectLst/>
                          <a:latin typeface="+mn-lt"/>
                          <a:ea typeface="+mn-ea"/>
                          <a:cs typeface="+mn-cs"/>
                        </a:rPr>
                        <a:t>Publisher</a:t>
                      </a:r>
                    </a:p>
                  </a:txBody>
                  <a:tcPr marL="9525" marR="9525" marT="9525" marB="0" anchor="ctr"/>
                </a:tc>
                <a:extLst>
                  <a:ext uri="{0D108BD9-81ED-4DB2-BD59-A6C34878D82A}">
                    <a16:rowId xmlns:a16="http://schemas.microsoft.com/office/drawing/2014/main" val="884119450"/>
                  </a:ext>
                </a:extLst>
              </a:tr>
              <a:tr h="765352">
                <a:tc>
                  <a:txBody>
                    <a:bodyPr/>
                    <a:lstStyle/>
                    <a:p>
                      <a:pPr algn="ctr" rtl="0" fontAlgn="ctr"/>
                      <a:r>
                        <a:rPr lang="en-US" sz="1800" b="0" i="0" u="none" strike="noStrike" dirty="0">
                          <a:solidFill>
                            <a:srgbClr val="1D1D1A"/>
                          </a:solidFill>
                          <a:effectLst/>
                          <a:latin typeface="+mn-lt"/>
                        </a:rPr>
                        <a:t>DC Function</a:t>
                      </a:r>
                      <a:br>
                        <a:rPr lang="en-US" sz="1800" b="0" i="0" u="none" strike="noStrike" dirty="0">
                          <a:solidFill>
                            <a:srgbClr val="1D1D1A"/>
                          </a:solidFill>
                          <a:effectLst/>
                          <a:latin typeface="+mn-lt"/>
                        </a:rPr>
                      </a:br>
                      <a:r>
                        <a:rPr lang="en-US" sz="1800" b="0" i="0" u="none" strike="noStrike" dirty="0">
                          <a:solidFill>
                            <a:srgbClr val="1D1D1A"/>
                          </a:solidFill>
                          <a:effectLst/>
                          <a:latin typeface="+mn-lt"/>
                        </a:rPr>
                        <a:t>(DCF)</a:t>
                      </a:r>
                    </a:p>
                  </a:txBody>
                  <a:tcPr marL="9525" marR="9525" marT="9525" marB="0" anchor="ctr"/>
                </a:tc>
                <a:tc>
                  <a:txBody>
                    <a:bodyPr/>
                    <a:lstStyle/>
                    <a:p>
                      <a:pPr marL="0" algn="ctr" defTabSz="914400" rtl="0" eaLnBrk="1" fontAlgn="ctr" latinLnBrk="0" hangingPunct="1"/>
                      <a:r>
                        <a:rPr lang="en-US" sz="1800" b="0" i="0" u="none" strike="noStrike" kern="1200" dirty="0">
                          <a:solidFill>
                            <a:srgbClr val="1D1D1A"/>
                          </a:solidFill>
                          <a:effectLst/>
                          <a:latin typeface="+mn-lt"/>
                          <a:ea typeface="+mn-ea"/>
                          <a:cs typeface="+mn-cs"/>
                        </a:rPr>
                        <a:t>YANG-Push Receiver</a:t>
                      </a:r>
                      <a:br>
                        <a:rPr lang="en-US" sz="1800" b="0" i="0" u="none" strike="noStrike" kern="1200" dirty="0">
                          <a:solidFill>
                            <a:srgbClr val="1D1D1A"/>
                          </a:solidFill>
                          <a:effectLst/>
                          <a:latin typeface="+mn-lt"/>
                          <a:ea typeface="+mn-ea"/>
                          <a:cs typeface="+mn-cs"/>
                        </a:rPr>
                      </a:br>
                      <a:r>
                        <a:rPr lang="en-US" sz="1800" b="0" i="0" u="none" strike="noStrike" kern="1200" dirty="0">
                          <a:solidFill>
                            <a:srgbClr val="1D1D1A"/>
                          </a:solidFill>
                          <a:effectLst/>
                          <a:latin typeface="+mn-lt"/>
                          <a:ea typeface="+mn-ea"/>
                          <a:cs typeface="+mn-cs"/>
                        </a:rPr>
                        <a:t>YANG Message Broker Producer</a:t>
                      </a:r>
                    </a:p>
                  </a:txBody>
                  <a:tcPr marL="9525" marR="9525" marT="9525" marB="0" anchor="ctr"/>
                </a:tc>
                <a:extLst>
                  <a:ext uri="{0D108BD9-81ED-4DB2-BD59-A6C34878D82A}">
                    <a16:rowId xmlns:a16="http://schemas.microsoft.com/office/drawing/2014/main" val="3691662370"/>
                  </a:ext>
                </a:extLst>
              </a:tr>
              <a:tr h="765352">
                <a:tc>
                  <a:txBody>
                    <a:bodyPr/>
                    <a:lstStyle/>
                    <a:p>
                      <a:pPr algn="ctr" fontAlgn="b"/>
                      <a:r>
                        <a:rPr lang="en-US" sz="1800" b="0" i="0" u="none" strike="noStrike" dirty="0">
                          <a:solidFill>
                            <a:srgbClr val="000000"/>
                          </a:solidFill>
                          <a:effectLst/>
                          <a:latin typeface="+mn-lt"/>
                        </a:rPr>
                        <a:t>Data Delivery Targets</a:t>
                      </a:r>
                      <a:br>
                        <a:rPr lang="en-US" sz="1800" b="0" i="0" u="none" strike="noStrike" dirty="0">
                          <a:solidFill>
                            <a:srgbClr val="000000"/>
                          </a:solidFill>
                          <a:effectLst/>
                          <a:latin typeface="+mn-lt"/>
                        </a:rPr>
                      </a:br>
                      <a:r>
                        <a:rPr lang="en-US" sz="1800" b="0" i="0" u="none" strike="noStrike" dirty="0">
                          <a:solidFill>
                            <a:srgbClr val="000000"/>
                          </a:solidFill>
                          <a:effectLst/>
                          <a:latin typeface="+mn-lt"/>
                        </a:rPr>
                        <a:t>(DDTs)</a:t>
                      </a:r>
                    </a:p>
                  </a:txBody>
                  <a:tcPr marL="9525" marR="9525" marT="9525" marB="0" anchor="ctr"/>
                </a:tc>
                <a:tc>
                  <a:txBody>
                    <a:bodyPr/>
                    <a:lstStyle/>
                    <a:p>
                      <a:pPr marL="0" algn="ctr" defTabSz="914400" rtl="0" eaLnBrk="1" fontAlgn="ctr" latinLnBrk="0" hangingPunct="1"/>
                      <a:r>
                        <a:rPr lang="en-US" sz="1800" b="0" i="0" u="none" strike="noStrike" kern="1200" dirty="0">
                          <a:solidFill>
                            <a:srgbClr val="1D1D1A"/>
                          </a:solidFill>
                          <a:effectLst/>
                          <a:latin typeface="+mn-lt"/>
                          <a:ea typeface="+mn-ea"/>
                          <a:cs typeface="+mn-cs"/>
                        </a:rPr>
                        <a:t>YANG Message Broker Consumer</a:t>
                      </a:r>
                    </a:p>
                  </a:txBody>
                  <a:tcPr marL="9525" marR="9525" marT="9525" marB="0" anchor="ctr"/>
                </a:tc>
                <a:extLst>
                  <a:ext uri="{0D108BD9-81ED-4DB2-BD59-A6C34878D82A}">
                    <a16:rowId xmlns:a16="http://schemas.microsoft.com/office/drawing/2014/main" val="2708831155"/>
                  </a:ext>
                </a:extLst>
              </a:tr>
            </a:tbl>
          </a:graphicData>
        </a:graphic>
      </p:graphicFrame>
      <p:graphicFrame>
        <p:nvGraphicFramePr>
          <p:cNvPr id="7" name="Table 6">
            <a:extLst>
              <a:ext uri="{FF2B5EF4-FFF2-40B4-BE49-F238E27FC236}">
                <a16:creationId xmlns:a16="http://schemas.microsoft.com/office/drawing/2014/main" id="{91EE2769-6CC4-B56F-BE57-38708677A0F9}"/>
              </a:ext>
            </a:extLst>
          </p:cNvPr>
          <p:cNvGraphicFramePr>
            <a:graphicFrameLocks noGrp="1"/>
          </p:cNvGraphicFramePr>
          <p:nvPr/>
        </p:nvGraphicFramePr>
        <p:xfrm>
          <a:off x="6426090" y="1900764"/>
          <a:ext cx="5368927" cy="4418194"/>
        </p:xfrm>
        <a:graphic>
          <a:graphicData uri="http://schemas.openxmlformats.org/drawingml/2006/table">
            <a:tbl>
              <a:tblPr firstRow="1" bandRow="1">
                <a:tableStyleId>{F5AB1C69-6EDB-4FF4-983F-18BD219EF322}</a:tableStyleId>
              </a:tblPr>
              <a:tblGrid>
                <a:gridCol w="2720977">
                  <a:extLst>
                    <a:ext uri="{9D8B030D-6E8A-4147-A177-3AD203B41FA5}">
                      <a16:colId xmlns:a16="http://schemas.microsoft.com/office/drawing/2014/main" val="2710733920"/>
                    </a:ext>
                  </a:extLst>
                </a:gridCol>
                <a:gridCol w="2647950">
                  <a:extLst>
                    <a:ext uri="{9D8B030D-6E8A-4147-A177-3AD203B41FA5}">
                      <a16:colId xmlns:a16="http://schemas.microsoft.com/office/drawing/2014/main" val="3475712925"/>
                    </a:ext>
                  </a:extLst>
                </a:gridCol>
              </a:tblGrid>
              <a:tr h="448974">
                <a:tc>
                  <a:txBody>
                    <a:bodyPr/>
                    <a:lstStyle/>
                    <a:p>
                      <a:pPr algn="ctr"/>
                      <a:r>
                        <a:rPr lang="de-CH" sz="2000" b="0" dirty="0">
                          <a:latin typeface="+mn-lt"/>
                        </a:rPr>
                        <a:t>BBF Interface</a:t>
                      </a:r>
                    </a:p>
                  </a:txBody>
                  <a:tcPr/>
                </a:tc>
                <a:tc>
                  <a:txBody>
                    <a:bodyPr/>
                    <a:lstStyle/>
                    <a:p>
                      <a:pPr algn="ctr"/>
                      <a:r>
                        <a:rPr lang="de-CH" sz="2000" b="0" dirty="0">
                          <a:latin typeface="+mn-lt"/>
                        </a:rPr>
                        <a:t>IETF Interface</a:t>
                      </a:r>
                    </a:p>
                  </a:txBody>
                  <a:tcPr/>
                </a:tc>
                <a:extLst>
                  <a:ext uri="{0D108BD9-81ED-4DB2-BD59-A6C34878D82A}">
                    <a16:rowId xmlns:a16="http://schemas.microsoft.com/office/drawing/2014/main" val="1449695272"/>
                  </a:ext>
                </a:extLst>
              </a:tr>
              <a:tr h="793844">
                <a:tc>
                  <a:txBody>
                    <a:bodyPr/>
                    <a:lstStyle/>
                    <a:p>
                      <a:pPr marL="0" algn="ctr" defTabSz="914400" rtl="0" eaLnBrk="1" fontAlgn="ctr" latinLnBrk="0" hangingPunct="1"/>
                      <a:r>
                        <a:rPr lang="de-CH" sz="1800" b="0" i="0" u="none" strike="noStrike" kern="1200" dirty="0" err="1">
                          <a:solidFill>
                            <a:srgbClr val="1D1D1A"/>
                          </a:solidFill>
                          <a:effectLst/>
                          <a:latin typeface="+mn-lt"/>
                          <a:ea typeface="+mn-ea"/>
                          <a:cs typeface="+mn-cs"/>
                        </a:rPr>
                        <a:t>DReq</a:t>
                      </a:r>
                      <a:r>
                        <a:rPr lang="de-CH" sz="1800" b="0" i="0" u="none" strike="noStrike" kern="1200" dirty="0">
                          <a:solidFill>
                            <a:srgbClr val="1D1D1A"/>
                          </a:solidFill>
                          <a:effectLst/>
                          <a:latin typeface="+mn-lt"/>
                          <a:ea typeface="+mn-ea"/>
                          <a:cs typeface="+mn-cs"/>
                        </a:rPr>
                        <a:t>-DCMF</a:t>
                      </a:r>
                    </a:p>
                  </a:txBody>
                  <a:tcPr marL="9525" marR="9525" marT="9525" marB="0" anchor="ctr"/>
                </a:tc>
                <a:tc>
                  <a:txBody>
                    <a:bodyPr/>
                    <a:lstStyle/>
                    <a:p>
                      <a:pPr marL="0" algn="ctr" defTabSz="914400" rtl="0" eaLnBrk="1" fontAlgn="ctr" latinLnBrk="0" hangingPunct="1"/>
                      <a:r>
                        <a:rPr lang="de-CH" sz="1800" b="0" i="0" u="none" strike="noStrike" kern="1200" dirty="0">
                          <a:solidFill>
                            <a:srgbClr val="1D1D1A"/>
                          </a:solidFill>
                          <a:effectLst/>
                          <a:latin typeface="+mn-lt"/>
                          <a:ea typeface="+mn-ea"/>
                          <a:cs typeface="+mn-cs"/>
                        </a:rPr>
                        <a:t>N/A</a:t>
                      </a:r>
                    </a:p>
                  </a:txBody>
                  <a:tcPr marL="9525" marR="9525" marT="9525" marB="0" anchor="ctr"/>
                </a:tc>
                <a:extLst>
                  <a:ext uri="{0D108BD9-81ED-4DB2-BD59-A6C34878D82A}">
                    <a16:rowId xmlns:a16="http://schemas.microsoft.com/office/drawing/2014/main" val="912853697"/>
                  </a:ext>
                </a:extLst>
              </a:tr>
              <a:tr h="793844">
                <a:tc>
                  <a:txBody>
                    <a:bodyPr/>
                    <a:lstStyle/>
                    <a:p>
                      <a:pPr marL="0" algn="ctr" defTabSz="914400" rtl="0" eaLnBrk="1" fontAlgn="ctr" latinLnBrk="0" hangingPunct="1"/>
                      <a:r>
                        <a:rPr lang="de-CH" sz="1800" b="0" i="0" u="none" strike="noStrike" kern="1200">
                          <a:solidFill>
                            <a:srgbClr val="1D1D1A"/>
                          </a:solidFill>
                          <a:effectLst/>
                          <a:latin typeface="+mn-lt"/>
                          <a:ea typeface="+mn-ea"/>
                          <a:cs typeface="+mn-cs"/>
                        </a:rPr>
                        <a:t>DCMF-ME</a:t>
                      </a:r>
                    </a:p>
                  </a:txBody>
                  <a:tcPr marL="9525" marR="9525" marT="9525" marB="0" anchor="ctr"/>
                </a:tc>
                <a:tc>
                  <a:txBody>
                    <a:bodyPr/>
                    <a:lstStyle/>
                    <a:p>
                      <a:pPr marL="0" algn="ctr" defTabSz="914400" rtl="0" eaLnBrk="1" fontAlgn="ctr" latinLnBrk="0" hangingPunct="1"/>
                      <a:r>
                        <a:rPr lang="de-CH" sz="1800" b="0" i="0" u="none" strike="noStrike" kern="1200">
                          <a:solidFill>
                            <a:srgbClr val="1D1D1A"/>
                          </a:solidFill>
                          <a:effectLst/>
                          <a:latin typeface="+mn-lt"/>
                          <a:ea typeface="+mn-ea"/>
                          <a:cs typeface="+mn-cs"/>
                        </a:rPr>
                        <a:t>NETCONF, RESTCONF</a:t>
                      </a:r>
                      <a:endParaRPr lang="de-CH" sz="1800" b="0" i="0" u="none" strike="noStrike" kern="1200" dirty="0">
                        <a:solidFill>
                          <a:srgbClr val="1D1D1A"/>
                        </a:solidFill>
                        <a:effectLst/>
                        <a:latin typeface="+mn-lt"/>
                        <a:ea typeface="+mn-ea"/>
                        <a:cs typeface="+mn-cs"/>
                      </a:endParaRPr>
                    </a:p>
                  </a:txBody>
                  <a:tcPr marL="9525" marR="9525" marT="9525" marB="0" anchor="ctr"/>
                </a:tc>
                <a:extLst>
                  <a:ext uri="{0D108BD9-81ED-4DB2-BD59-A6C34878D82A}">
                    <a16:rowId xmlns:a16="http://schemas.microsoft.com/office/drawing/2014/main" val="1796107116"/>
                  </a:ext>
                </a:extLst>
              </a:tr>
              <a:tr h="793844">
                <a:tc>
                  <a:txBody>
                    <a:bodyPr/>
                    <a:lstStyle/>
                    <a:p>
                      <a:pPr marL="0" algn="ctr" defTabSz="914400" rtl="0" eaLnBrk="1" fontAlgn="ctr" latinLnBrk="0" hangingPunct="1"/>
                      <a:r>
                        <a:rPr lang="de-CH" sz="1800" b="0" i="0" u="none" strike="noStrike" kern="1200" dirty="0">
                          <a:solidFill>
                            <a:srgbClr val="1D1D1A"/>
                          </a:solidFill>
                          <a:effectLst/>
                          <a:latin typeface="+mn-lt"/>
                          <a:ea typeface="+mn-ea"/>
                          <a:cs typeface="+mn-cs"/>
                        </a:rPr>
                        <a:t>DCMF-DCF</a:t>
                      </a:r>
                    </a:p>
                  </a:txBody>
                  <a:tcPr marL="9525" marR="9525" marT="9525" marB="0" anchor="ctr"/>
                </a:tc>
                <a:tc>
                  <a:txBody>
                    <a:bodyPr/>
                    <a:lstStyle/>
                    <a:p>
                      <a:pPr marL="0" algn="ctr" defTabSz="914400" rtl="0" eaLnBrk="1" fontAlgn="ctr" latinLnBrk="0" hangingPunct="1"/>
                      <a:r>
                        <a:rPr lang="de-CH" sz="1800" b="0" i="0" u="none" strike="noStrike" kern="1200" dirty="0">
                          <a:solidFill>
                            <a:srgbClr val="1D1D1A"/>
                          </a:solidFill>
                          <a:effectLst/>
                          <a:latin typeface="+mn-lt"/>
                          <a:ea typeface="+mn-ea"/>
                          <a:cs typeface="+mn-cs"/>
                        </a:rPr>
                        <a:t>N/A</a:t>
                      </a:r>
                    </a:p>
                  </a:txBody>
                  <a:tcPr marL="9525" marR="9525" marT="9525" marB="0" anchor="ctr"/>
                </a:tc>
                <a:extLst>
                  <a:ext uri="{0D108BD9-81ED-4DB2-BD59-A6C34878D82A}">
                    <a16:rowId xmlns:a16="http://schemas.microsoft.com/office/drawing/2014/main" val="884119450"/>
                  </a:ext>
                </a:extLst>
              </a:tr>
              <a:tr h="793844">
                <a:tc>
                  <a:txBody>
                    <a:bodyPr/>
                    <a:lstStyle/>
                    <a:p>
                      <a:pPr marL="0" algn="ctr" defTabSz="914400" rtl="0" eaLnBrk="1" fontAlgn="ctr" latinLnBrk="0" hangingPunct="1"/>
                      <a:r>
                        <a:rPr lang="de-CH" sz="1800" b="0" i="0" u="none" strike="noStrike" kern="1200" dirty="0">
                          <a:solidFill>
                            <a:srgbClr val="1D1D1A"/>
                          </a:solidFill>
                          <a:effectLst/>
                          <a:latin typeface="+mn-lt"/>
                          <a:ea typeface="+mn-ea"/>
                          <a:cs typeface="+mn-cs"/>
                        </a:rPr>
                        <a:t>DCF-ME</a:t>
                      </a:r>
                    </a:p>
                  </a:txBody>
                  <a:tcPr marL="9525" marR="9525" marT="9525" marB="0" anchor="ctr"/>
                </a:tc>
                <a:tc>
                  <a:txBody>
                    <a:bodyPr/>
                    <a:lstStyle/>
                    <a:p>
                      <a:pPr marL="0" algn="ctr" defTabSz="914400" rtl="0" eaLnBrk="1" fontAlgn="ctr" latinLnBrk="0" hangingPunct="1"/>
                      <a:r>
                        <a:rPr lang="de-CH" sz="1800" b="0" i="0" u="none" strike="noStrike" kern="1200">
                          <a:solidFill>
                            <a:srgbClr val="1D1D1A"/>
                          </a:solidFill>
                          <a:effectLst/>
                          <a:latin typeface="+mn-lt"/>
                          <a:ea typeface="+mn-ea"/>
                          <a:cs typeface="+mn-cs"/>
                        </a:rPr>
                        <a:t>YANG-Push</a:t>
                      </a:r>
                    </a:p>
                  </a:txBody>
                  <a:tcPr marL="9525" marR="9525" marT="9525" marB="0" anchor="ctr"/>
                </a:tc>
                <a:extLst>
                  <a:ext uri="{0D108BD9-81ED-4DB2-BD59-A6C34878D82A}">
                    <a16:rowId xmlns:a16="http://schemas.microsoft.com/office/drawing/2014/main" val="3691662370"/>
                  </a:ext>
                </a:extLst>
              </a:tr>
              <a:tr h="793844">
                <a:tc>
                  <a:txBody>
                    <a:bodyPr/>
                    <a:lstStyle/>
                    <a:p>
                      <a:pPr marL="0" algn="ctr" defTabSz="914400" rtl="0" eaLnBrk="1" fontAlgn="ctr" latinLnBrk="0" hangingPunct="1"/>
                      <a:r>
                        <a:rPr lang="de-CH" sz="1800" b="0" i="0" u="none" strike="noStrike" kern="1200">
                          <a:solidFill>
                            <a:srgbClr val="1D1D1A"/>
                          </a:solidFill>
                          <a:effectLst/>
                          <a:latin typeface="+mn-lt"/>
                          <a:ea typeface="+mn-ea"/>
                          <a:cs typeface="+mn-cs"/>
                        </a:rPr>
                        <a:t>DCF-DDT</a:t>
                      </a:r>
                    </a:p>
                  </a:txBody>
                  <a:tcPr marL="9525" marR="9525" marT="9525" marB="0" anchor="ctr"/>
                </a:tc>
                <a:tc>
                  <a:txBody>
                    <a:bodyPr/>
                    <a:lstStyle/>
                    <a:p>
                      <a:pPr marL="0" algn="ctr" defTabSz="914400" rtl="0" eaLnBrk="1" fontAlgn="ctr" latinLnBrk="0" hangingPunct="1"/>
                      <a:r>
                        <a:rPr lang="de-CH" sz="1800" b="0" i="0" u="none" strike="noStrike" kern="1200" dirty="0">
                          <a:solidFill>
                            <a:srgbClr val="1D1D1A"/>
                          </a:solidFill>
                          <a:effectLst/>
                          <a:latin typeface="+mn-lt"/>
                          <a:ea typeface="+mn-ea"/>
                          <a:cs typeface="+mn-cs"/>
                        </a:rPr>
                        <a:t>Message Broker / Schema Registry</a:t>
                      </a:r>
                    </a:p>
                  </a:txBody>
                  <a:tcPr marL="9525" marR="9525" marT="9525" marB="0" anchor="ctr"/>
                </a:tc>
                <a:extLst>
                  <a:ext uri="{0D108BD9-81ED-4DB2-BD59-A6C34878D82A}">
                    <a16:rowId xmlns:a16="http://schemas.microsoft.com/office/drawing/2014/main" val="2708831155"/>
                  </a:ext>
                </a:extLst>
              </a:tr>
            </a:tbl>
          </a:graphicData>
        </a:graphic>
      </p:graphicFrame>
    </p:spTree>
    <p:extLst>
      <p:ext uri="{BB962C8B-B14F-4D97-AF65-F5344CB8AC3E}">
        <p14:creationId xmlns:p14="http://schemas.microsoft.com/office/powerpoint/2010/main" val="973515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1" y="2011679"/>
            <a:ext cx="864919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Describe in IETF architecture how the data collection maintains the subscription when network data is being polled on the network node?</a:t>
            </a:r>
            <a:endParaRPr lang="en-US" b="0" i="0" u="none" strike="noStrike" kern="1200" dirty="0">
              <a:effectLst/>
              <a:latin typeface="+mn-lt"/>
              <a:ea typeface="+mn-ea"/>
              <a:cs typeface="+mn-cs"/>
            </a:endParaRPr>
          </a:p>
          <a:p>
            <a:pPr marL="342900" indent="-342900">
              <a:buFont typeface="Arial" panose="020B0604020202020204" pitchFamily="34" charset="0"/>
              <a:buChar char="•"/>
            </a:pPr>
            <a:r>
              <a:rPr lang="en-US" dirty="0"/>
              <a:t>D</a:t>
            </a:r>
            <a:r>
              <a:rPr lang="en-US" noProof="0" dirty="0"/>
              <a:t>escribe in IETF architecture how IPFIX and BMP could be accommodated by preserving the architecture principles?</a:t>
            </a:r>
          </a:p>
          <a:p>
            <a:pPr marL="342900" indent="-342900">
              <a:buFont typeface="Arial" panose="020B0604020202020204" pitchFamily="34" charset="0"/>
              <a:buChar char="•"/>
            </a:pPr>
            <a:r>
              <a:rPr lang="en-US" dirty="0"/>
              <a:t>D</a:t>
            </a:r>
            <a:r>
              <a:rPr lang="en-US" noProof="0" dirty="0"/>
              <a:t>escribe in IETF architecture why </a:t>
            </a:r>
            <a:r>
              <a:rPr lang="en-US" noProof="0" dirty="0" err="1"/>
              <a:t>gNMI</a:t>
            </a:r>
            <a:r>
              <a:rPr lang="en-US" dirty="0"/>
              <a:t>/</a:t>
            </a:r>
            <a:r>
              <a:rPr lang="en-US" dirty="0" err="1"/>
              <a:t>gRPC</a:t>
            </a:r>
            <a:r>
              <a:rPr lang="en-US" dirty="0"/>
              <a:t> is not fulfilling the </a:t>
            </a:r>
            <a:r>
              <a:rPr lang="en-US" b="0" i="0" u="none" strike="noStrike" kern="1200" noProof="0" dirty="0">
                <a:solidFill>
                  <a:srgbClr val="1D1D1A"/>
                </a:solidFill>
                <a:effectLst/>
                <a:latin typeface="+mn-lt"/>
                <a:ea typeface="+mn-ea"/>
                <a:cs typeface="+mn-cs"/>
              </a:rPr>
              <a:t>minimum requirements.</a:t>
            </a:r>
            <a:endParaRPr lang="en-US" noProof="0" dirty="0"/>
          </a:p>
          <a:p>
            <a:pPr marL="342900" indent="-342900">
              <a:buFont typeface="Arial" panose="020B0604020202020204" pitchFamily="34" charset="0"/>
              <a:buChar char="•"/>
            </a:pPr>
            <a:r>
              <a:rPr lang="en-US" dirty="0"/>
              <a:t>Include in the IETF architecture the Data Requestor aspect? How a system can interface with </a:t>
            </a:r>
            <a:r>
              <a:rPr lang="en-US" b="0" i="0" u="none" strike="noStrike" kern="1200" dirty="0">
                <a:solidFill>
                  <a:srgbClr val="1D1D1A"/>
                </a:solidFill>
                <a:effectLst/>
                <a:latin typeface="+mn-lt"/>
                <a:ea typeface="+mn-ea"/>
                <a:cs typeface="+mn-cs"/>
              </a:rPr>
              <a:t>YANG-Push </a:t>
            </a:r>
            <a:r>
              <a:rPr lang="en-US" b="0" i="0" u="none" strike="noStrike" kern="1200" noProof="0" dirty="0">
                <a:solidFill>
                  <a:srgbClr val="1D1D1A"/>
                </a:solidFill>
                <a:effectLst/>
                <a:latin typeface="+mn-lt"/>
                <a:ea typeface="+mn-ea"/>
                <a:cs typeface="+mn-cs"/>
              </a:rPr>
              <a:t>Subscription.</a:t>
            </a:r>
          </a:p>
          <a:p>
            <a:pPr marL="342900" indent="-342900">
              <a:buFont typeface="Arial" panose="020B0604020202020204" pitchFamily="34" charset="0"/>
              <a:buChar char="•"/>
            </a:pPr>
            <a:r>
              <a:rPr lang="en-US" dirty="0">
                <a:solidFill>
                  <a:srgbClr val="1D1D1A"/>
                </a:solidFill>
              </a:rPr>
              <a:t>Align terminology between IETF and BBF or describe in each other document how terminology can be mapped on component and interface level?</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Discussion Points</a:t>
            </a:r>
            <a:br>
              <a:rPr lang="en-US" sz="3600" dirty="0"/>
            </a:br>
            <a:r>
              <a:rPr lang="en-US" sz="2700" dirty="0">
                <a:solidFill>
                  <a:schemeClr val="bg2">
                    <a:lumMod val="75000"/>
                  </a:schemeClr>
                </a:solidFill>
              </a:rPr>
              <a:t>What are the </a:t>
            </a:r>
            <a:r>
              <a:rPr lang="en-US" sz="2700" b="1" dirty="0">
                <a:solidFill>
                  <a:srgbClr val="FF0000"/>
                </a:solidFill>
              </a:rPr>
              <a:t>action points</a:t>
            </a:r>
          </a:p>
        </p:txBody>
      </p:sp>
    </p:spTree>
    <p:extLst>
      <p:ext uri="{BB962C8B-B14F-4D97-AF65-F5344CB8AC3E}">
        <p14:creationId xmlns:p14="http://schemas.microsoft.com/office/powerpoint/2010/main" val="3397929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US" sz="2700" dirty="0">
                <a:solidFill>
                  <a:schemeClr val="bg2">
                    <a:lumMod val="75000"/>
                  </a:schemeClr>
                </a:solidFill>
              </a:rPr>
              <a:t>IETF 122 Hackathon</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6660502" cy="4404148"/>
          </a:xfrm>
        </p:spPr>
        <p:txBody>
          <a:bodyPr>
            <a:noAutofit/>
          </a:bodyPr>
          <a:lstStyle/>
          <a:p>
            <a:pPr>
              <a:spcBef>
                <a:spcPts val="300"/>
              </a:spcBef>
              <a:buFont typeface="Wingdings" panose="05000000000000000000" pitchFamily="2" charset="2"/>
              <a:buChar char="Ø"/>
            </a:pPr>
            <a:endParaRPr lang="en-US" sz="1700" b="1" dirty="0">
              <a:solidFill>
                <a:srgbClr val="FF0000"/>
              </a:solidFill>
              <a:latin typeface="Calibri Body"/>
            </a:endParaRPr>
          </a:p>
          <a:p>
            <a:pPr marL="0" indent="0">
              <a:spcBef>
                <a:spcPts val="300"/>
              </a:spcBef>
              <a:buNone/>
            </a:pPr>
            <a:endParaRPr lang="en-US" sz="1700" b="1" dirty="0">
              <a:solidFill>
                <a:srgbClr val="FF0000"/>
              </a:solidFill>
              <a:latin typeface="Calibri Body"/>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pic>
        <p:nvPicPr>
          <p:cNvPr id="12" name="Picture 11">
            <a:extLst>
              <a:ext uri="{FF2B5EF4-FFF2-40B4-BE49-F238E27FC236}">
                <a16:creationId xmlns:a16="http://schemas.microsoft.com/office/drawing/2014/main" id="{7E7C7D36-21FC-9E78-6A3B-3470C7C0E599}"/>
              </a:ext>
            </a:extLst>
          </p:cNvPr>
          <p:cNvPicPr>
            <a:picLocks noChangeAspect="1"/>
          </p:cNvPicPr>
          <p:nvPr/>
        </p:nvPicPr>
        <p:blipFill>
          <a:blip r:embed="rId2"/>
          <a:stretch>
            <a:fillRect/>
          </a:stretch>
        </p:blipFill>
        <p:spPr>
          <a:xfrm>
            <a:off x="1089905" y="1536620"/>
            <a:ext cx="7497612" cy="5007579"/>
          </a:xfrm>
          <a:prstGeom prst="rect">
            <a:avLst/>
          </a:prstGeom>
        </p:spPr>
      </p:pic>
      <p:sp>
        <p:nvSpPr>
          <p:cNvPr id="15" name="Rectangle 14">
            <a:extLst>
              <a:ext uri="{FF2B5EF4-FFF2-40B4-BE49-F238E27FC236}">
                <a16:creationId xmlns:a16="http://schemas.microsoft.com/office/drawing/2014/main" id="{910F228A-56E3-0E19-E937-A95EC4A906AF}"/>
              </a:ext>
            </a:extLst>
          </p:cNvPr>
          <p:cNvSpPr/>
          <p:nvPr/>
        </p:nvSpPr>
        <p:spPr>
          <a:xfrm>
            <a:off x="1257300" y="3857625"/>
            <a:ext cx="3810000" cy="295275"/>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tangle 15">
            <a:extLst>
              <a:ext uri="{FF2B5EF4-FFF2-40B4-BE49-F238E27FC236}">
                <a16:creationId xmlns:a16="http://schemas.microsoft.com/office/drawing/2014/main" id="{6DE4ED20-4CFF-7DD4-F51F-1B7DB1A00E5B}"/>
              </a:ext>
            </a:extLst>
          </p:cNvPr>
          <p:cNvSpPr/>
          <p:nvPr/>
        </p:nvSpPr>
        <p:spPr>
          <a:xfrm>
            <a:off x="1257300" y="4610101"/>
            <a:ext cx="3810000" cy="171450"/>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8" name="Picture 17">
            <a:extLst>
              <a:ext uri="{FF2B5EF4-FFF2-40B4-BE49-F238E27FC236}">
                <a16:creationId xmlns:a16="http://schemas.microsoft.com/office/drawing/2014/main" id="{B58437FA-00D3-A7CD-B8DC-EC9AEE75A4F9}"/>
              </a:ext>
            </a:extLst>
          </p:cNvPr>
          <p:cNvPicPr>
            <a:picLocks noChangeAspect="1"/>
          </p:cNvPicPr>
          <p:nvPr/>
        </p:nvPicPr>
        <p:blipFill>
          <a:blip r:embed="rId3"/>
          <a:stretch>
            <a:fillRect/>
          </a:stretch>
        </p:blipFill>
        <p:spPr>
          <a:xfrm>
            <a:off x="5385299" y="1536620"/>
            <a:ext cx="6739226" cy="3687296"/>
          </a:xfrm>
          <a:prstGeom prst="rect">
            <a:avLst/>
          </a:prstGeom>
        </p:spPr>
      </p:pic>
    </p:spTree>
    <p:extLst>
      <p:ext uri="{BB962C8B-B14F-4D97-AF65-F5344CB8AC3E}">
        <p14:creationId xmlns:p14="http://schemas.microsoft.com/office/powerpoint/2010/main" val="1062704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14</a:t>
            </a:fld>
            <a:endParaRPr lang="de-CH"/>
          </a:p>
        </p:txBody>
      </p:sp>
    </p:spTree>
    <p:extLst>
      <p:ext uri="{BB962C8B-B14F-4D97-AF65-F5344CB8AC3E}">
        <p14:creationId xmlns:p14="http://schemas.microsoft.com/office/powerpoint/2010/main" val="670772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7839567"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Standard Interface for Subscription Management</a:t>
            </a:r>
            <a:br>
              <a:rPr lang="en-US" dirty="0"/>
            </a:br>
            <a:r>
              <a:rPr lang="en-US" dirty="0">
                <a:solidFill>
                  <a:srgbClr val="FF0000"/>
                </a:solidFill>
              </a:rPr>
              <a:t>-&gt; NETCONF and RESTCONF?</a:t>
            </a:r>
          </a:p>
          <a:p>
            <a:pPr marL="342900" indent="-342900">
              <a:buFont typeface="Arial" panose="020B0604020202020204" pitchFamily="34" charset="0"/>
              <a:buChar char="•"/>
            </a:pPr>
            <a:r>
              <a:rPr lang="en-US" dirty="0"/>
              <a:t>Standard Interface for Network Data Collection</a:t>
            </a:r>
            <a:br>
              <a:rPr lang="en-US" dirty="0"/>
            </a:br>
            <a:r>
              <a:rPr lang="en-US" dirty="0">
                <a:solidFill>
                  <a:srgbClr val="FF0000"/>
                </a:solidFill>
              </a:rPr>
              <a:t>-&gt; YANG-PUSH and IPFIX?</a:t>
            </a:r>
          </a:p>
          <a:p>
            <a:pPr marL="342900" indent="-342900">
              <a:buFont typeface="Arial" panose="020B0604020202020204" pitchFamily="34" charset="0"/>
              <a:buChar char="•"/>
            </a:pPr>
            <a:r>
              <a:rPr lang="en-US" dirty="0"/>
              <a:t>Standard Data Modelling</a:t>
            </a:r>
            <a:br>
              <a:rPr lang="en-US" dirty="0"/>
            </a:br>
            <a:r>
              <a:rPr lang="en-US" dirty="0">
                <a:solidFill>
                  <a:srgbClr val="FF0000"/>
                </a:solidFill>
              </a:rPr>
              <a:t>-&gt; YANG?</a:t>
            </a:r>
          </a:p>
          <a:p>
            <a:pPr marL="342900" indent="-342900">
              <a:buFont typeface="Arial" panose="020B0604020202020204" pitchFamily="34" charset="0"/>
              <a:buChar char="•"/>
            </a:pPr>
            <a:r>
              <a:rPr lang="en-US" dirty="0"/>
              <a:t>Standard Models covering management and forwarding plane</a:t>
            </a:r>
            <a:br>
              <a:rPr lang="en-US" dirty="0"/>
            </a:br>
            <a:r>
              <a:rPr lang="en-US" dirty="0">
                <a:solidFill>
                  <a:srgbClr val="FF0000"/>
                </a:solidFill>
              </a:rPr>
              <a:t>-&gt; BBF augmented IETF YANG modules?</a:t>
            </a:r>
          </a:p>
          <a:p>
            <a:pPr marL="342900" indent="-342900">
              <a:buFont typeface="Arial" panose="020B0604020202020204" pitchFamily="34" charset="0"/>
              <a:buChar char="•"/>
            </a:pPr>
            <a:r>
              <a:rPr lang="en-US" dirty="0"/>
              <a:t>Standard Interface for Data Delivery</a:t>
            </a:r>
            <a:br>
              <a:rPr lang="en-US" dirty="0"/>
            </a:br>
            <a:r>
              <a:rPr lang="en-US" dirty="0">
                <a:solidFill>
                  <a:srgbClr val="FF0000"/>
                </a:solidFill>
              </a:rPr>
              <a:t>-&gt; Message Broker?</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High Level Requirements</a:t>
            </a:r>
            <a:br>
              <a:rPr lang="en-US" sz="3600" dirty="0"/>
            </a:br>
            <a:r>
              <a:rPr lang="en-US" sz="2700" dirty="0">
                <a:solidFill>
                  <a:schemeClr val="bg2">
                    <a:lumMod val="75000"/>
                  </a:schemeClr>
                </a:solidFill>
              </a:rPr>
              <a:t>What we </a:t>
            </a:r>
            <a:r>
              <a:rPr lang="en-US" sz="2700" b="1" dirty="0">
                <a:solidFill>
                  <a:srgbClr val="FF0000"/>
                </a:solidFill>
              </a:rPr>
              <a:t>both care</a:t>
            </a:r>
          </a:p>
        </p:txBody>
      </p:sp>
    </p:spTree>
    <p:extLst>
      <p:ext uri="{BB962C8B-B14F-4D97-AF65-F5344CB8AC3E}">
        <p14:creationId xmlns:p14="http://schemas.microsoft.com/office/powerpoint/2010/main" val="4289589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1" y="2011679"/>
            <a:ext cx="10897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Discoverable subscription capabilities</a:t>
            </a:r>
            <a:br>
              <a:rPr lang="en-US" dirty="0"/>
            </a:br>
            <a:r>
              <a:rPr lang="en-US" dirty="0">
                <a:solidFill>
                  <a:srgbClr val="FF0000"/>
                </a:solidFill>
              </a:rPr>
              <a:t>-&gt; </a:t>
            </a:r>
            <a:r>
              <a:rPr lang="en-US" b="1" dirty="0">
                <a:solidFill>
                  <a:srgbClr val="FF0000"/>
                </a:solidFill>
              </a:rPr>
              <a:t>Subscription Automation</a:t>
            </a:r>
            <a:r>
              <a:rPr lang="en-US" dirty="0">
                <a:solidFill>
                  <a:srgbClr val="FF0000"/>
                </a:solidFill>
              </a:rPr>
              <a:t>: Not all network elements have the same capabilities</a:t>
            </a:r>
          </a:p>
          <a:p>
            <a:pPr marL="342900" indent="-342900">
              <a:buFont typeface="Arial" panose="020B0604020202020204" pitchFamily="34" charset="0"/>
              <a:buChar char="•"/>
            </a:pPr>
            <a:r>
              <a:rPr lang="en-US" dirty="0"/>
              <a:t>Notifications of subscriptions state and schema changes</a:t>
            </a:r>
            <a:br>
              <a:rPr lang="en-US" dirty="0"/>
            </a:br>
            <a:r>
              <a:rPr lang="en-US" dirty="0">
                <a:solidFill>
                  <a:srgbClr val="FF0000"/>
                </a:solidFill>
              </a:rPr>
              <a:t>-&gt; </a:t>
            </a:r>
            <a:r>
              <a:rPr lang="en-US" b="1" dirty="0">
                <a:solidFill>
                  <a:srgbClr val="FF0000"/>
                </a:solidFill>
              </a:rPr>
              <a:t>Subscription Lifecycle</a:t>
            </a:r>
            <a:r>
              <a:rPr lang="en-US" dirty="0">
                <a:solidFill>
                  <a:srgbClr val="FF0000"/>
                </a:solidFill>
              </a:rPr>
              <a:t>: Subscriptions and Schema can change over time</a:t>
            </a:r>
          </a:p>
          <a:p>
            <a:pPr marL="342900" indent="-342900">
              <a:buFont typeface="Arial" panose="020B0604020202020204" pitchFamily="34" charset="0"/>
              <a:buChar char="•"/>
            </a:pPr>
            <a:r>
              <a:rPr lang="en-US" dirty="0"/>
              <a:t>Accessibility of schema and schema tree</a:t>
            </a:r>
            <a:br>
              <a:rPr lang="en-US" dirty="0"/>
            </a:br>
            <a:r>
              <a:rPr lang="en-US" dirty="0">
                <a:solidFill>
                  <a:srgbClr val="FF0000"/>
                </a:solidFill>
              </a:rPr>
              <a:t>-&gt; </a:t>
            </a:r>
            <a:r>
              <a:rPr lang="en-US" b="1" dirty="0">
                <a:solidFill>
                  <a:srgbClr val="FF0000"/>
                </a:solidFill>
              </a:rPr>
              <a:t>Data Processing Automation</a:t>
            </a:r>
            <a:r>
              <a:rPr lang="en-US" dirty="0">
                <a:solidFill>
                  <a:srgbClr val="FF0000"/>
                </a:solidFill>
              </a:rPr>
              <a:t>: Schema and dependencies needs to be obtainable from publisher and schema registry</a:t>
            </a:r>
          </a:p>
          <a:p>
            <a:pPr marL="342900" indent="-342900">
              <a:buFont typeface="Arial" panose="020B0604020202020204" pitchFamily="34" charset="0"/>
              <a:buChar char="•"/>
            </a:pPr>
            <a:r>
              <a:rPr lang="en-US" dirty="0"/>
              <a:t>Notification metadata (hostname, sequence-number, observation timestamping)</a:t>
            </a:r>
            <a:br>
              <a:rPr lang="en-US" dirty="0"/>
            </a:br>
            <a:r>
              <a:rPr lang="en-US" dirty="0">
                <a:solidFill>
                  <a:srgbClr val="FF0000"/>
                </a:solidFill>
              </a:rPr>
              <a:t>-&gt; </a:t>
            </a:r>
            <a:r>
              <a:rPr lang="en-US" b="1" dirty="0">
                <a:solidFill>
                  <a:srgbClr val="FF0000"/>
                </a:solidFill>
              </a:rPr>
              <a:t>Data Correlation Automation</a:t>
            </a:r>
            <a:r>
              <a:rPr lang="en-US" dirty="0">
                <a:solidFill>
                  <a:srgbClr val="FF0000"/>
                </a:solidFill>
              </a:rPr>
              <a:t>: From where, when and with which data quality</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High Level Requirements</a:t>
            </a:r>
            <a:br>
              <a:rPr lang="en-US" sz="3600" dirty="0"/>
            </a:br>
            <a:r>
              <a:rPr lang="en-US" sz="2700" dirty="0">
                <a:solidFill>
                  <a:schemeClr val="bg2">
                    <a:lumMod val="75000"/>
                  </a:schemeClr>
                </a:solidFill>
              </a:rPr>
              <a:t>What </a:t>
            </a:r>
            <a:r>
              <a:rPr lang="en-US" sz="2700" b="1" dirty="0">
                <a:solidFill>
                  <a:srgbClr val="FF0000"/>
                </a:solidFill>
              </a:rPr>
              <a:t>IETF cares </a:t>
            </a:r>
            <a:r>
              <a:rPr lang="en-US" sz="2700" dirty="0">
                <a:solidFill>
                  <a:schemeClr val="bg2">
                    <a:lumMod val="75000"/>
                  </a:schemeClr>
                </a:solidFill>
              </a:rPr>
              <a:t>and BBF probably as well</a:t>
            </a:r>
          </a:p>
        </p:txBody>
      </p:sp>
    </p:spTree>
    <p:extLst>
      <p:ext uri="{BB962C8B-B14F-4D97-AF65-F5344CB8AC3E}">
        <p14:creationId xmlns:p14="http://schemas.microsoft.com/office/powerpoint/2010/main" val="1772363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1" y="2011679"/>
            <a:ext cx="11040612"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en-US" dirty="0"/>
              <a:t>Network Telemetry (RFC 9232)</a:t>
            </a:r>
            <a:br>
              <a:rPr lang="en-US" dirty="0"/>
            </a:br>
            <a:r>
              <a:rPr lang="en-US" dirty="0">
                <a:solidFill>
                  <a:srgbClr val="FF0000"/>
                </a:solidFill>
              </a:rPr>
              <a:t>-&gt; </a:t>
            </a:r>
            <a:r>
              <a:rPr lang="en-US" b="1" dirty="0">
                <a:solidFill>
                  <a:srgbClr val="FF0000"/>
                </a:solidFill>
              </a:rPr>
              <a:t>Holistically</a:t>
            </a:r>
            <a:r>
              <a:rPr lang="en-US" dirty="0">
                <a:solidFill>
                  <a:srgbClr val="FF0000"/>
                </a:solidFill>
              </a:rPr>
              <a:t>: </a:t>
            </a:r>
            <a:r>
              <a:rPr lang="en-US" b="1" dirty="0">
                <a:solidFill>
                  <a:srgbClr val="FF0000"/>
                </a:solidFill>
              </a:rPr>
              <a:t>Beyond YANG </a:t>
            </a:r>
            <a:r>
              <a:rPr lang="en-US" dirty="0">
                <a:solidFill>
                  <a:srgbClr val="FF0000"/>
                </a:solidFill>
              </a:rPr>
              <a:t>and</a:t>
            </a:r>
            <a:r>
              <a:rPr lang="en-US" b="1" dirty="0">
                <a:solidFill>
                  <a:srgbClr val="FF0000"/>
                </a:solidFill>
              </a:rPr>
              <a:t> </a:t>
            </a:r>
            <a:r>
              <a:rPr lang="en-US" dirty="0">
                <a:solidFill>
                  <a:srgbClr val="FF0000"/>
                </a:solidFill>
              </a:rPr>
              <a:t>management plane, IPFIX forwarding plane, BMP control plane. Not only applies to access but also to a broader IP domain including edge.</a:t>
            </a:r>
            <a:br>
              <a:rPr lang="en-US" dirty="0">
                <a:solidFill>
                  <a:srgbClr val="FF0000"/>
                </a:solidFill>
              </a:rPr>
            </a:br>
            <a:r>
              <a:rPr lang="en-US" dirty="0"/>
              <a:t>--&gt; At BBF: Network Trend Analysis, Proactive Assurance, Site/Node/Area Survey, Pre-Qualification, Zero Touch Provisioning, Intensive Care, Trouble-Shooting, Line re-Profiling, Directed data retrieval, Service activation and change, Proactive change on severe degrade/robustness/ rate improvement</a:t>
            </a:r>
            <a:r>
              <a:rPr lang="en-US"/>
              <a:t>, Claim </a:t>
            </a:r>
            <a:r>
              <a:rPr lang="en-US" dirty="0"/>
              <a:t>based change, Network proactive assurance on THR crossing, Service migration, Profile clean-up</a:t>
            </a:r>
            <a:br>
              <a:rPr lang="en-US" dirty="0">
                <a:solidFill>
                  <a:srgbClr val="FF0000"/>
                </a:solidFill>
              </a:rPr>
            </a:br>
            <a:r>
              <a:rPr lang="en-US" dirty="0"/>
              <a:t>--&gt; At IETF: SIMAP, Knowledge Graph, Network Observability, Network Anomaly Detection</a:t>
            </a:r>
          </a:p>
          <a:p>
            <a:pPr marL="342900" indent="-342900">
              <a:buFont typeface="Arial" panose="020B0604020202020204" pitchFamily="34" charset="0"/>
              <a:buChar char="•"/>
            </a:pPr>
            <a:r>
              <a:rPr lang="en-US" dirty="0"/>
              <a:t>YANG Data Modelling</a:t>
            </a:r>
            <a:br>
              <a:rPr lang="en-US" dirty="0"/>
            </a:br>
            <a:r>
              <a:rPr lang="en-US" dirty="0">
                <a:solidFill>
                  <a:srgbClr val="FF0000"/>
                </a:solidFill>
              </a:rPr>
              <a:t>-&gt; </a:t>
            </a:r>
            <a:r>
              <a:rPr lang="en-US" sz="1800" dirty="0">
                <a:solidFill>
                  <a:srgbClr val="FF0000"/>
                </a:solidFill>
                <a:effectLst/>
                <a:latin typeface="Trebuchet MS" panose="020B0603020202020204" pitchFamily="34" charset="0"/>
                <a:ea typeface="Yu Gothic" panose="020B0400000000000000" pitchFamily="34" charset="-128"/>
                <a:cs typeface="Aptos" panose="020B0004020202020204" pitchFamily="34" charset="0"/>
              </a:rPr>
              <a:t>IETF and IANA YANG modules (</a:t>
            </a:r>
            <a:r>
              <a:rPr lang="en-US" sz="1800" dirty="0" err="1">
                <a:solidFill>
                  <a:srgbClr val="FF0000"/>
                </a:solidFill>
                <a:effectLst/>
                <a:latin typeface="Trebuchet MS" panose="020B0603020202020204" pitchFamily="34" charset="0"/>
                <a:ea typeface="Yu Gothic" panose="020B0400000000000000" pitchFamily="34" charset="-128"/>
                <a:cs typeface="Aptos" panose="020B0004020202020204" pitchFamily="34" charset="0"/>
              </a:rPr>
              <a:t>ietf-hardware.yang</a:t>
            </a:r>
            <a:r>
              <a:rPr lang="en-US" sz="1800" dirty="0">
                <a:solidFill>
                  <a:srgbClr val="FF0000"/>
                </a:solidFill>
                <a:effectLst/>
                <a:latin typeface="Trebuchet MS" panose="020B0603020202020204" pitchFamily="34" charset="0"/>
                <a:ea typeface="Yu Gothic" panose="020B0400000000000000" pitchFamily="34" charset="-128"/>
                <a:cs typeface="Aptos" panose="020B0004020202020204" pitchFamily="34" charset="0"/>
              </a:rPr>
              <a:t> </a:t>
            </a:r>
            <a:r>
              <a:rPr lang="en-US" sz="1800" dirty="0" err="1">
                <a:solidFill>
                  <a:srgbClr val="FF0000"/>
                </a:solidFill>
                <a:effectLst/>
                <a:latin typeface="Trebuchet MS" panose="020B0603020202020204" pitchFamily="34" charset="0"/>
                <a:ea typeface="Yu Gothic" panose="020B0400000000000000" pitchFamily="34" charset="-128"/>
                <a:cs typeface="Aptos" panose="020B0004020202020204" pitchFamily="34" charset="0"/>
              </a:rPr>
              <a:t>ietf-interfaces.yang</a:t>
            </a:r>
            <a:r>
              <a:rPr lang="en-US" sz="1800" dirty="0">
                <a:solidFill>
                  <a:srgbClr val="FF0000"/>
                </a:solidFill>
                <a:effectLst/>
                <a:latin typeface="Trebuchet MS" panose="020B0603020202020204" pitchFamily="34" charset="0"/>
                <a:ea typeface="Yu Gothic" panose="020B0400000000000000" pitchFamily="34" charset="-128"/>
                <a:cs typeface="Aptos" panose="020B0004020202020204" pitchFamily="34" charset="0"/>
              </a:rPr>
              <a:t> </a:t>
            </a:r>
            <a:r>
              <a:rPr lang="en-US" sz="1800" dirty="0" err="1">
                <a:solidFill>
                  <a:srgbClr val="FF0000"/>
                </a:solidFill>
                <a:effectLst/>
                <a:latin typeface="Trebuchet MS" panose="020B0603020202020204" pitchFamily="34" charset="0"/>
                <a:ea typeface="Yu Gothic" panose="020B0400000000000000" pitchFamily="34" charset="-128"/>
                <a:cs typeface="Aptos" panose="020B0004020202020204" pitchFamily="34" charset="0"/>
              </a:rPr>
              <a:t>iana-hardware.yang</a:t>
            </a:r>
            <a:r>
              <a:rPr lang="en-US" sz="1800" dirty="0">
                <a:solidFill>
                  <a:srgbClr val="FF0000"/>
                </a:solidFill>
                <a:effectLst/>
                <a:latin typeface="Trebuchet MS" panose="020B0603020202020204" pitchFamily="34" charset="0"/>
                <a:ea typeface="Yu Gothic" panose="020B0400000000000000" pitchFamily="34" charset="-128"/>
                <a:cs typeface="Aptos" panose="020B0004020202020204" pitchFamily="34" charset="0"/>
              </a:rPr>
              <a:t> </a:t>
            </a:r>
            <a:r>
              <a:rPr lang="en-US" sz="1800" dirty="0" err="1">
                <a:solidFill>
                  <a:srgbClr val="FF0000"/>
                </a:solidFill>
                <a:effectLst/>
                <a:latin typeface="Trebuchet MS" panose="020B0603020202020204" pitchFamily="34" charset="0"/>
                <a:ea typeface="Yu Gothic" panose="020B0400000000000000" pitchFamily="34" charset="-128"/>
                <a:cs typeface="Aptos" panose="020B0004020202020204" pitchFamily="34" charset="0"/>
              </a:rPr>
              <a:t>iana</a:t>
            </a:r>
            <a:r>
              <a:rPr lang="en-US" sz="1800" dirty="0">
                <a:solidFill>
                  <a:srgbClr val="FF0000"/>
                </a:solidFill>
                <a:effectLst/>
                <a:latin typeface="Trebuchet MS" panose="020B0603020202020204" pitchFamily="34" charset="0"/>
                <a:ea typeface="Yu Gothic" panose="020B0400000000000000" pitchFamily="34" charset="-128"/>
                <a:cs typeface="Aptos" panose="020B0004020202020204" pitchFamily="34" charset="0"/>
              </a:rPr>
              <a:t>-if-</a:t>
            </a:r>
            <a:r>
              <a:rPr lang="en-US" sz="1800" dirty="0" err="1">
                <a:solidFill>
                  <a:srgbClr val="FF0000"/>
                </a:solidFill>
                <a:effectLst/>
                <a:latin typeface="Trebuchet MS" panose="020B0603020202020204" pitchFamily="34" charset="0"/>
                <a:ea typeface="Yu Gothic" panose="020B0400000000000000" pitchFamily="34" charset="-128"/>
                <a:cs typeface="Aptos" panose="020B0004020202020204" pitchFamily="34" charset="0"/>
              </a:rPr>
              <a:t>type.yang</a:t>
            </a:r>
            <a:r>
              <a:rPr lang="en-US" sz="1800" dirty="0">
                <a:solidFill>
                  <a:srgbClr val="FF0000"/>
                </a:solidFill>
                <a:effectLst/>
                <a:latin typeface="Trebuchet MS" panose="020B0603020202020204" pitchFamily="34" charset="0"/>
                <a:ea typeface="Yu Gothic" panose="020B0400000000000000" pitchFamily="34" charset="-128"/>
                <a:cs typeface="Aptos" panose="020B0004020202020204" pitchFamily="34" charset="0"/>
              </a:rPr>
              <a:t> </a:t>
            </a:r>
            <a:r>
              <a:rPr lang="en-US" sz="1800" dirty="0" err="1">
                <a:solidFill>
                  <a:srgbClr val="FF0000"/>
                </a:solidFill>
                <a:effectLst/>
                <a:latin typeface="Trebuchet MS" panose="020B0603020202020204" pitchFamily="34" charset="0"/>
                <a:ea typeface="Yu Gothic" panose="020B0400000000000000" pitchFamily="34" charset="-128"/>
                <a:cs typeface="Aptos" panose="020B0004020202020204" pitchFamily="34" charset="0"/>
              </a:rPr>
              <a:t>iana</a:t>
            </a:r>
            <a:r>
              <a:rPr lang="en-US" sz="1800" dirty="0">
                <a:solidFill>
                  <a:srgbClr val="FF0000"/>
                </a:solidFill>
                <a:effectLst/>
                <a:latin typeface="Trebuchet MS" panose="020B0603020202020204" pitchFamily="34" charset="0"/>
                <a:ea typeface="Yu Gothic" panose="020B0400000000000000" pitchFamily="34" charset="-128"/>
                <a:cs typeface="Aptos" panose="020B0004020202020204" pitchFamily="34" charset="0"/>
              </a:rPr>
              <a:t>-if-</a:t>
            </a:r>
            <a:r>
              <a:rPr lang="en-US" sz="1800" dirty="0" err="1">
                <a:solidFill>
                  <a:srgbClr val="FF0000"/>
                </a:solidFill>
                <a:effectLst/>
                <a:latin typeface="Trebuchet MS" panose="020B0603020202020204" pitchFamily="34" charset="0"/>
                <a:ea typeface="Yu Gothic" panose="020B0400000000000000" pitchFamily="34" charset="-128"/>
                <a:cs typeface="Aptos" panose="020B0004020202020204" pitchFamily="34" charset="0"/>
              </a:rPr>
              <a:t>type.yang</a:t>
            </a:r>
            <a:r>
              <a:rPr lang="en-US" sz="1800" dirty="0">
                <a:solidFill>
                  <a:srgbClr val="FF0000"/>
                </a:solidFill>
                <a:effectLst/>
                <a:latin typeface="Trebuchet MS" panose="020B0603020202020204" pitchFamily="34" charset="0"/>
                <a:ea typeface="Yu Gothic" panose="020B0400000000000000" pitchFamily="34" charset="-128"/>
                <a:cs typeface="Aptos" panose="020B0004020202020204" pitchFamily="34" charset="0"/>
              </a:rPr>
              <a:t>) and augmented with BBF TR-383 and TR-385 based YANG modules.</a:t>
            </a:r>
            <a:endParaRPr lang="en-US" dirty="0">
              <a:solidFill>
                <a:srgbClr val="FF0000"/>
              </a:solidFill>
            </a:endParaRPr>
          </a:p>
          <a:p>
            <a:pPr marL="342900" indent="-342900">
              <a:buFont typeface="Arial" panose="020B0604020202020204" pitchFamily="34" charset="0"/>
              <a:buChar char="•"/>
            </a:pPr>
            <a:endParaRPr lang="en-US" dirty="0">
              <a:solidFill>
                <a:srgbClr val="FF0000"/>
              </a:solidFill>
            </a:endParaRPr>
          </a:p>
          <a:p>
            <a:pPr marL="342900" indent="-342900">
              <a:buFont typeface="Arial" panose="020B0604020202020204" pitchFamily="34" charset="0"/>
              <a:buChar char="•"/>
            </a:pPr>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High Level Requirements</a:t>
            </a:r>
            <a:br>
              <a:rPr lang="en-US" sz="3600" dirty="0"/>
            </a:br>
            <a:r>
              <a:rPr lang="en-US" sz="2700" dirty="0">
                <a:solidFill>
                  <a:schemeClr val="bg2">
                    <a:lumMod val="75000"/>
                  </a:schemeClr>
                </a:solidFill>
              </a:rPr>
              <a:t>What </a:t>
            </a:r>
            <a:r>
              <a:rPr lang="en-US" sz="2700" b="1" dirty="0">
                <a:solidFill>
                  <a:srgbClr val="FF0000"/>
                </a:solidFill>
              </a:rPr>
              <a:t>BBF cares </a:t>
            </a:r>
            <a:r>
              <a:rPr lang="en-US" sz="2700" dirty="0">
                <a:solidFill>
                  <a:schemeClr val="bg2">
                    <a:lumMod val="75000"/>
                  </a:schemeClr>
                </a:solidFill>
              </a:rPr>
              <a:t>and IETF probably as well</a:t>
            </a:r>
          </a:p>
        </p:txBody>
      </p:sp>
    </p:spTree>
    <p:extLst>
      <p:ext uri="{BB962C8B-B14F-4D97-AF65-F5344CB8AC3E}">
        <p14:creationId xmlns:p14="http://schemas.microsoft.com/office/powerpoint/2010/main" val="2209653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5742" y="1550736"/>
            <a:ext cx="10300516" cy="112340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spcAft>
                <a:spcPts val="0"/>
              </a:spcAft>
            </a:pPr>
            <a:r>
              <a:rPr lang="en-US" b="1" dirty="0"/>
              <a:t>What in IETF YANG-Push could have been defined differently and why?</a:t>
            </a:r>
          </a:p>
          <a:p>
            <a:pPr>
              <a:spcBef>
                <a:spcPts val="0"/>
              </a:spcBef>
              <a:spcAft>
                <a:spcPts val="0"/>
              </a:spcAft>
            </a:pPr>
            <a:r>
              <a:rPr lang="en-US" b="1" dirty="0"/>
              <a:t>What prevents IETF YANG-Push for being integrated/used efficiently?</a:t>
            </a:r>
          </a:p>
          <a:p>
            <a:pPr>
              <a:spcBef>
                <a:spcPts val="0"/>
              </a:spcBef>
              <a:spcAft>
                <a:spcPts val="0"/>
              </a:spcAft>
            </a:pPr>
            <a:r>
              <a:rPr lang="en-US" b="1" dirty="0"/>
              <a:t>What in IETF YANG-Push is missing and for which purpose?</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Challenges and how to solve…</a:t>
            </a:r>
          </a:p>
        </p:txBody>
      </p:sp>
      <p:sp>
        <p:nvSpPr>
          <p:cNvPr id="3" name="TextBox 2">
            <a:extLst>
              <a:ext uri="{FF2B5EF4-FFF2-40B4-BE49-F238E27FC236}">
                <a16:creationId xmlns:a16="http://schemas.microsoft.com/office/drawing/2014/main" id="{6D8BC07C-4C4B-FF48-3006-FA62102047A3}"/>
              </a:ext>
            </a:extLst>
          </p:cNvPr>
          <p:cNvSpPr txBox="1"/>
          <p:nvPr/>
        </p:nvSpPr>
        <p:spPr>
          <a:xfrm>
            <a:off x="5904589" y="2894960"/>
            <a:ext cx="6097554" cy="3531736"/>
          </a:xfrm>
          <a:prstGeom prst="rect">
            <a:avLst/>
          </a:prstGeom>
          <a:noFill/>
        </p:spPr>
        <p:txBody>
          <a:bodyPr wrap="square">
            <a:spAutoFit/>
          </a:bodyPr>
          <a:lstStyle/>
          <a:p>
            <a:pPr marL="285750" indent="-285750">
              <a:spcBef>
                <a:spcPts val="300"/>
              </a:spcBef>
              <a:spcAft>
                <a:spcPts val="0"/>
              </a:spcAft>
              <a:buFont typeface="Arial" panose="020B0604020202020204" pitchFamily="34" charset="0"/>
              <a:buChar char="•"/>
            </a:pPr>
            <a:r>
              <a:rPr lang="en-US" dirty="0"/>
              <a:t>Extensible YANG-Push header combing notification and subscription.  Separation of header and subscribed content is needed to allow partial parsing of message in binary encoding for data processing chain.</a:t>
            </a:r>
          </a:p>
          <a:p>
            <a:pPr marL="285750" indent="-285750">
              <a:spcBef>
                <a:spcPts val="300"/>
              </a:spcBef>
              <a:spcAft>
                <a:spcPts val="0"/>
              </a:spcAft>
              <a:buFont typeface="Arial" panose="020B0604020202020204" pitchFamily="34" charset="0"/>
              <a:buChar char="•"/>
            </a:pPr>
            <a:r>
              <a:rPr lang="en-US" dirty="0"/>
              <a:t>On-change and periodical notification schema should have identical schema and contain the entire schema tree below subscription and represent current state.</a:t>
            </a:r>
          </a:p>
          <a:p>
            <a:pPr marL="285750" indent="-285750">
              <a:spcBef>
                <a:spcPts val="300"/>
              </a:spcBef>
              <a:spcAft>
                <a:spcPts val="0"/>
              </a:spcAft>
              <a:buFont typeface="Arial" panose="020B0604020202020204" pitchFamily="34" charset="0"/>
              <a:buChar char="•"/>
            </a:pPr>
            <a:r>
              <a:rPr lang="en-US" dirty="0"/>
              <a:t>Common alignment on what should be supported in </a:t>
            </a:r>
            <a:r>
              <a:rPr lang="en-US" dirty="0" err="1"/>
              <a:t>xpath</a:t>
            </a:r>
            <a:r>
              <a:rPr lang="en-US" dirty="0"/>
              <a:t> and what not.</a:t>
            </a:r>
          </a:p>
          <a:p>
            <a:pPr marL="285750" indent="-285750">
              <a:spcBef>
                <a:spcPts val="300"/>
              </a:spcBef>
              <a:spcAft>
                <a:spcPts val="0"/>
              </a:spcAft>
              <a:buFont typeface="Arial" panose="020B0604020202020204" pitchFamily="34" charset="0"/>
              <a:buChar char="•"/>
            </a:pPr>
            <a:r>
              <a:rPr lang="en-US" b="1" dirty="0">
                <a:solidFill>
                  <a:srgbClr val="FF0000"/>
                </a:solidFill>
              </a:rPr>
              <a:t>Agile incremental driven development. </a:t>
            </a:r>
            <a:r>
              <a:rPr lang="en-US" b="1" dirty="0"/>
              <a:t>Deployment guide describing implementers and operators what is/should be supported at which MVP stage. </a:t>
            </a:r>
          </a:p>
        </p:txBody>
      </p:sp>
      <p:sp>
        <p:nvSpPr>
          <p:cNvPr id="7" name="TextBox 6">
            <a:extLst>
              <a:ext uri="{FF2B5EF4-FFF2-40B4-BE49-F238E27FC236}">
                <a16:creationId xmlns:a16="http://schemas.microsoft.com/office/drawing/2014/main" id="{28204345-4180-95D2-FA2A-FAA5B1341B84}"/>
              </a:ext>
            </a:extLst>
          </p:cNvPr>
          <p:cNvSpPr txBox="1"/>
          <p:nvPr/>
        </p:nvSpPr>
        <p:spPr>
          <a:xfrm>
            <a:off x="929951" y="2894960"/>
            <a:ext cx="4052596" cy="3416320"/>
          </a:xfrm>
          <a:prstGeom prst="rect">
            <a:avLst/>
          </a:prstGeom>
          <a:noFill/>
        </p:spPr>
        <p:txBody>
          <a:bodyPr wrap="square">
            <a:spAutoFit/>
          </a:bodyPr>
          <a:lstStyle/>
          <a:p>
            <a:pPr marL="285750" indent="-285750">
              <a:buFont typeface="Arial" panose="020B0604020202020204" pitchFamily="34" charset="0"/>
              <a:buChar char="•"/>
            </a:pPr>
            <a:r>
              <a:rPr lang="en-US" dirty="0"/>
              <a:t>On-change notification schema different than periodical</a:t>
            </a:r>
          </a:p>
          <a:p>
            <a:pPr marL="285750" indent="-285750">
              <a:buFont typeface="Arial" panose="020B0604020202020204" pitchFamily="34" charset="0"/>
              <a:buChar char="•"/>
            </a:pPr>
            <a:r>
              <a:rPr lang="en-US" dirty="0"/>
              <a:t>Patch-id in On-Change complex to implement. </a:t>
            </a:r>
          </a:p>
          <a:p>
            <a:pPr marL="285750" indent="-285750">
              <a:buFont typeface="Arial" panose="020B0604020202020204" pitchFamily="34" charset="0"/>
              <a:buChar char="•"/>
            </a:pPr>
            <a:r>
              <a:rPr lang="en-US" dirty="0"/>
              <a:t>Reduce YANG complexity (example: augmentations, deviations, </a:t>
            </a:r>
            <a:r>
              <a:rPr lang="en-US" dirty="0" err="1"/>
              <a:t>xpath</a:t>
            </a:r>
            <a:r>
              <a:rPr lang="en-US" dirty="0"/>
              <a:t>, lists)</a:t>
            </a:r>
          </a:p>
          <a:p>
            <a:pPr marL="285750" indent="-285750">
              <a:buFont typeface="Arial" panose="020B0604020202020204" pitchFamily="34" charset="0"/>
              <a:buChar char="•"/>
            </a:pPr>
            <a:r>
              <a:rPr lang="en-US" dirty="0"/>
              <a:t>Each subscribed </a:t>
            </a:r>
            <a:r>
              <a:rPr lang="en-US" dirty="0" err="1"/>
              <a:t>xpath</a:t>
            </a:r>
            <a:r>
              <a:rPr lang="en-US" dirty="0"/>
              <a:t> needs normalization. High effort with many vendor specific YANG modules</a:t>
            </a:r>
          </a:p>
          <a:p>
            <a:pPr marL="285750" indent="-285750">
              <a:buFont typeface="Arial" panose="020B0604020202020204" pitchFamily="34" charset="0"/>
              <a:buChar char="•"/>
            </a:pPr>
            <a:r>
              <a:rPr lang="en-US" dirty="0"/>
              <a:t>Missing end to end open-source implementations</a:t>
            </a:r>
          </a:p>
        </p:txBody>
      </p:sp>
      <p:sp>
        <p:nvSpPr>
          <p:cNvPr id="8" name="Arrow: Right 7">
            <a:extLst>
              <a:ext uri="{FF2B5EF4-FFF2-40B4-BE49-F238E27FC236}">
                <a16:creationId xmlns:a16="http://schemas.microsoft.com/office/drawing/2014/main" id="{EE628FF1-9B01-9ED8-0F23-6506D6559B70}"/>
              </a:ext>
            </a:extLst>
          </p:cNvPr>
          <p:cNvSpPr/>
          <p:nvPr/>
        </p:nvSpPr>
        <p:spPr>
          <a:xfrm>
            <a:off x="4982547" y="4026159"/>
            <a:ext cx="793102" cy="699796"/>
          </a:xfrm>
          <a:prstGeom prst="rightArrow">
            <a:avLst/>
          </a:prstGeom>
          <a:solidFill>
            <a:srgbClr val="FFFF00"/>
          </a:solidFill>
          <a:ln>
            <a:solidFill>
              <a:schemeClr val="accent2">
                <a:lumMod val="60000"/>
                <a:lumOff val="4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7562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72915"/>
            <a:ext cx="5105400" cy="2724272"/>
          </a:xfrm>
          <a:prstGeom prst="rect">
            <a:avLst/>
          </a:prstGeom>
          <a:noFill/>
        </p:spPr>
        <p:txBody>
          <a:bodyPr wrap="square">
            <a:spAutoFit/>
          </a:bodyPr>
          <a:lstStyle/>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+---n envelope</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event-time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hostname?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       {notification-hostname-sequence-number}?</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sequence-number?             yang:counter32</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       {notification-hostname-sequence-number}?</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notification-contents?       &lt;</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anydata</a:t>
            </a:r>
            <a:r>
              <a:rPr lang="en-US" sz="800" dirty="0">
                <a:effectLst/>
                <a:latin typeface="Courier New" panose="02070309020205020404" pitchFamily="49" charset="0"/>
                <a:ea typeface="Calibri" panose="020F0502020204030204" pitchFamily="34" charset="0"/>
                <a:cs typeface="Courier New" panose="02070309020205020404" pitchFamily="49" charset="0"/>
              </a:rPr>
              <a:t>&gt;</a:t>
            </a:r>
          </a:p>
          <a:p>
            <a:pPr marL="0" marR="0">
              <a:lnSpc>
                <a:spcPct val="107000"/>
              </a:lnSpc>
              <a:spcBef>
                <a:spcPts val="0"/>
              </a:spcBef>
              <a:spcAft>
                <a:spcPts val="0"/>
              </a:spcAft>
            </a:pP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yp</a:t>
            </a:r>
            <a:r>
              <a:rPr lang="en-US" sz="800" dirty="0">
                <a:effectLst/>
                <a:latin typeface="Courier New" panose="02070309020205020404" pitchFamily="49" charset="0"/>
                <a:ea typeface="Calibri" panose="020F0502020204030204" pitchFamily="34" charset="0"/>
                <a:cs typeface="Courier New" panose="02070309020205020404" pitchFamily="49" charset="0"/>
              </a:rPr>
              <a:t>-observation-time</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yang-push-observation-supported?</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inotifseq:notification-support</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{yang-push-observation-timestamp}?</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199" y="365125"/>
            <a:ext cx="11077575" cy="1325563"/>
          </a:xfrm>
        </p:spPr>
        <p:txBody>
          <a:bodyPr>
            <a:normAutofit/>
          </a:bodyPr>
          <a:lstStyle/>
          <a:p>
            <a:r>
              <a:rPr lang="en-US" sz="2800" b="1" dirty="0">
                <a:solidFill>
                  <a:srgbClr val="FF0000"/>
                </a:solidFill>
              </a:rPr>
              <a:t>Extensible YANG model </a:t>
            </a:r>
            <a:r>
              <a:rPr lang="en-US" sz="2800" b="1" dirty="0"/>
              <a:t>for YANG-Push Notifications</a:t>
            </a:r>
            <a:br>
              <a:rPr lang="en-GB" sz="3200" dirty="0"/>
            </a:br>
            <a:r>
              <a:rPr lang="en-US" sz="2100" dirty="0">
                <a:solidFill>
                  <a:schemeClr val="bg2">
                    <a:lumMod val="75000"/>
                  </a:schemeClr>
                </a:solidFill>
              </a:rPr>
              <a:t>For XML, JSON or CBOR encoded messages with hostname, sequence-number and observation-time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257801" y="1690687"/>
            <a:ext cx="6744342" cy="5036075"/>
          </a:xfrm>
        </p:spPr>
        <p:txBody>
          <a:bodyPr>
            <a:noAutofit/>
          </a:bodyPr>
          <a:lstStyle/>
          <a:p>
            <a:r>
              <a:rPr lang="en-US" sz="1600" dirty="0">
                <a:hlinkClick r:id="rId3"/>
              </a:rPr>
              <a:t>draft-</a:t>
            </a:r>
            <a:r>
              <a:rPr lang="en-US" sz="1600" dirty="0" err="1">
                <a:hlinkClick r:id="rId3"/>
              </a:rPr>
              <a:t>netana</a:t>
            </a:r>
            <a:r>
              <a:rPr lang="en-US" sz="1600" dirty="0">
                <a:hlinkClick r:id="rId3"/>
              </a:rPr>
              <a:t>-netconf-</a:t>
            </a:r>
            <a:r>
              <a:rPr lang="en-US" sz="1600" dirty="0" err="1">
                <a:hlinkClick r:id="rId3"/>
              </a:rPr>
              <a:t>notif</a:t>
            </a:r>
            <a:r>
              <a:rPr lang="en-US" sz="1600" dirty="0">
                <a:hlinkClick r:id="rId3"/>
              </a:rPr>
              <a:t>-envelope</a:t>
            </a:r>
            <a:r>
              <a:rPr lang="en-US" sz="1600" dirty="0"/>
              <a:t> defines new extensible notification structure, defined in YANG, for use in YANG-Push Notification messages enabling any YANG compatible encodings such as XML </a:t>
            </a:r>
            <a:r>
              <a:rPr lang="en-US" sz="1600" dirty="0">
                <a:ea typeface="Times New Roman" panose="02020603050405020304" pitchFamily="18" charset="0"/>
                <a:hlinkClick r:id="rId4"/>
              </a:rPr>
              <a:t>RFC 7950</a:t>
            </a:r>
            <a:r>
              <a:rPr lang="en-US" sz="1600" dirty="0"/>
              <a:t>, JSON </a:t>
            </a:r>
            <a:r>
              <a:rPr lang="en-US" sz="1600" dirty="0">
                <a:effectLst/>
                <a:ea typeface="Times New Roman" panose="02020603050405020304" pitchFamily="18" charset="0"/>
                <a:hlinkClick r:id="rId5"/>
              </a:rPr>
              <a:t>RFC 7951 </a:t>
            </a:r>
            <a:r>
              <a:rPr lang="en-US" sz="1600" dirty="0"/>
              <a:t>or CBOR </a:t>
            </a:r>
            <a:r>
              <a:rPr lang="en-US" sz="1600" dirty="0">
                <a:effectLst/>
                <a:ea typeface="Times New Roman" panose="02020603050405020304" pitchFamily="18" charset="0"/>
                <a:hlinkClick r:id="rId6"/>
              </a:rPr>
              <a:t>RFC 9264</a:t>
            </a:r>
            <a:r>
              <a:rPr lang="en-US" sz="1600" dirty="0"/>
              <a:t>.</a:t>
            </a:r>
          </a:p>
          <a:p>
            <a:r>
              <a:rPr lang="de-CH" sz="1600" dirty="0"/>
              <a:t>New </a:t>
            </a:r>
            <a:r>
              <a:rPr lang="de-CH" sz="1600" dirty="0" err="1"/>
              <a:t>notification</a:t>
            </a:r>
            <a:r>
              <a:rPr lang="de-CH" sz="1600" dirty="0"/>
              <a:t> </a:t>
            </a:r>
            <a:r>
              <a:rPr lang="de-CH" sz="1600" dirty="0" err="1"/>
              <a:t>envelope</a:t>
            </a:r>
            <a:r>
              <a:rPr lang="de-CH" sz="1600" dirty="0"/>
              <a:t> </a:t>
            </a:r>
            <a:r>
              <a:rPr lang="de-CH" sz="1600" dirty="0" err="1"/>
              <a:t>can</a:t>
            </a:r>
            <a:r>
              <a:rPr lang="de-CH" sz="1600" dirty="0"/>
              <a:t> </a:t>
            </a:r>
            <a:r>
              <a:rPr lang="de-CH" sz="1600" dirty="0" err="1"/>
              <a:t>be</a:t>
            </a:r>
            <a:r>
              <a:rPr lang="de-CH" sz="1600" dirty="0"/>
              <a:t> </a:t>
            </a:r>
            <a:r>
              <a:rPr lang="de-CH" sz="1600" dirty="0" err="1"/>
              <a:t>enabled</a:t>
            </a:r>
            <a:r>
              <a:rPr lang="de-CH" sz="1600" dirty="0"/>
              <a:t> in "</a:t>
            </a:r>
            <a:r>
              <a:rPr lang="de-CH" sz="1600" dirty="0" err="1"/>
              <a:t>ietf-subscribed-notification</a:t>
            </a:r>
            <a:r>
              <a:rPr lang="de-CH" sz="1600" dirty="0"/>
              <a:t>" </a:t>
            </a:r>
            <a:r>
              <a:rPr lang="de-CH" sz="1600" dirty="0">
                <a:hlinkClick r:id="rId7"/>
              </a:rPr>
              <a:t>RFC 8639</a:t>
            </a:r>
            <a:r>
              <a:rPr lang="de-CH" sz="1600" dirty="0"/>
              <a:t>.</a:t>
            </a:r>
          </a:p>
          <a:p>
            <a:r>
              <a:rPr lang="de-CH" sz="1600" dirty="0" err="1"/>
              <a:t>Capability</a:t>
            </a:r>
            <a:r>
              <a:rPr lang="de-CH" sz="1600" dirty="0"/>
              <a:t> </a:t>
            </a:r>
            <a:r>
              <a:rPr lang="de-CH" sz="1600" dirty="0" err="1"/>
              <a:t>can</a:t>
            </a:r>
            <a:r>
              <a:rPr lang="de-CH" sz="1600" dirty="0"/>
              <a:t> </a:t>
            </a:r>
            <a:r>
              <a:rPr lang="de-CH" sz="1600" dirty="0" err="1"/>
              <a:t>be</a:t>
            </a:r>
            <a:r>
              <a:rPr lang="de-CH" sz="1600" dirty="0"/>
              <a:t> </a:t>
            </a:r>
            <a:r>
              <a:rPr lang="de-CH" sz="1600" dirty="0" err="1"/>
              <a:t>discovered</a:t>
            </a:r>
            <a:r>
              <a:rPr lang="de-CH" sz="1600" dirty="0"/>
              <a:t> </a:t>
            </a:r>
            <a:r>
              <a:rPr lang="de-CH" sz="1600" dirty="0" err="1"/>
              <a:t>through</a:t>
            </a:r>
            <a:r>
              <a:rPr lang="de-CH" sz="1600" dirty="0"/>
              <a:t> '</a:t>
            </a:r>
            <a:r>
              <a:rPr lang="de-CH" sz="1600" dirty="0" err="1"/>
              <a:t>ietf-notification-capabilities</a:t>
            </a:r>
            <a:r>
              <a:rPr lang="de-CH" sz="1600" dirty="0"/>
              <a:t>' </a:t>
            </a:r>
            <a:r>
              <a:rPr lang="de-CH" sz="1600" dirty="0">
                <a:hlinkClick r:id="rId8"/>
              </a:rPr>
              <a:t>RFC 9196</a:t>
            </a:r>
            <a:r>
              <a:rPr lang="de-CH" sz="1600" dirty="0"/>
              <a:t>.</a:t>
            </a:r>
          </a:p>
          <a:p>
            <a:r>
              <a:rPr lang="de-CH" sz="1600" dirty="0"/>
              <a:t>Supports </a:t>
            </a:r>
            <a:r>
              <a:rPr lang="de-CH" sz="1600" dirty="0" err="1"/>
              <a:t>the</a:t>
            </a:r>
            <a:r>
              <a:rPr lang="de-CH" sz="1600" dirty="0"/>
              <a:t> </a:t>
            </a:r>
            <a:r>
              <a:rPr lang="de-CH" sz="1600" dirty="0" err="1"/>
              <a:t>following</a:t>
            </a:r>
            <a:r>
              <a:rPr lang="de-CH" sz="1600" dirty="0"/>
              <a:t> </a:t>
            </a:r>
            <a:r>
              <a:rPr lang="de-CH" sz="1600" dirty="0" err="1"/>
              <a:t>notification</a:t>
            </a:r>
            <a:r>
              <a:rPr lang="de-CH" sz="1600" dirty="0"/>
              <a:t> </a:t>
            </a:r>
            <a:r>
              <a:rPr lang="de-CH" sz="1600" dirty="0" err="1"/>
              <a:t>metadata</a:t>
            </a:r>
            <a:r>
              <a:rPr lang="de-CH" sz="1600" dirty="0"/>
              <a:t> </a:t>
            </a:r>
            <a:r>
              <a:rPr lang="de-CH" sz="1600" dirty="0" err="1"/>
              <a:t>extensions</a:t>
            </a:r>
            <a:endParaRPr lang="de-CH" sz="1600" dirty="0"/>
          </a:p>
          <a:p>
            <a:pPr lvl="1"/>
            <a:r>
              <a:rPr lang="en-US" sz="1600" b="1" dirty="0"/>
              <a:t>hostname: </a:t>
            </a:r>
            <a:r>
              <a:rPr lang="en-US" sz="1600" dirty="0"/>
              <a:t>Describes the node's hostname according to the '</a:t>
            </a:r>
            <a:r>
              <a:rPr lang="en-US" sz="1600" dirty="0" err="1"/>
              <a:t>sysName</a:t>
            </a:r>
            <a:r>
              <a:rPr lang="en-US" sz="1600" dirty="0"/>
              <a:t>' object definition in RFC 1213  from where the message was published from. This value is usually configured on the node by the administrator to uniquely identify the node in the network.</a:t>
            </a:r>
          </a:p>
          <a:p>
            <a:pPr lvl="1"/>
            <a:r>
              <a:rPr lang="en-US" sz="1600" b="1" dirty="0"/>
              <a:t>sequence-number: </a:t>
            </a:r>
            <a:r>
              <a:rPr lang="en-US" sz="1600" dirty="0"/>
              <a:t>Generates a unique sequence number for each published message by the publisher process. The number counts up at every published notification message as described in  RFC 9187.</a:t>
            </a:r>
          </a:p>
          <a:p>
            <a:pPr lvl="1"/>
            <a:r>
              <a:rPr lang="en-US" sz="1600" b="1" dirty="0"/>
              <a:t>observation-time: </a:t>
            </a:r>
            <a:r>
              <a:rPr lang="en-US" sz="1600" dirty="0"/>
              <a:t>Describes the measurement observation time for the "push-update" notification in a "periodical" and for the "push-change-update" notification in a "on-change" subscription. </a:t>
            </a:r>
          </a:p>
          <a:p>
            <a:pPr lvl="1"/>
            <a:r>
              <a:rPr lang="en-US" sz="1600" b="1" dirty="0"/>
              <a:t>point-in-time: </a:t>
            </a:r>
            <a:r>
              <a:rPr lang="en-US" sz="1600" dirty="0"/>
              <a:t>Describes at which point in time the value of observation-time was observed.</a:t>
            </a:r>
          </a:p>
          <a:p>
            <a:pPr marL="0" indent="0">
              <a:buNone/>
            </a:pPr>
            <a:endParaRPr lang="en-US" sz="1800" dirty="0">
              <a:ea typeface="Times New Roman" panose="02020603050405020304" pitchFamily="18" charset="0"/>
            </a:endParaRPr>
          </a:p>
        </p:txBody>
      </p:sp>
      <p:sp>
        <p:nvSpPr>
          <p:cNvPr id="11" name="TextBox 10">
            <a:extLst>
              <a:ext uri="{FF2B5EF4-FFF2-40B4-BE49-F238E27FC236}">
                <a16:creationId xmlns:a16="http://schemas.microsoft.com/office/drawing/2014/main" id="{5F51379D-FDAE-42E3-9798-6F3C423F4080}"/>
              </a:ext>
            </a:extLst>
          </p:cNvPr>
          <p:cNvSpPr txBox="1"/>
          <p:nvPr/>
        </p:nvSpPr>
        <p:spPr>
          <a:xfrm>
            <a:off x="838200" y="4208724"/>
            <a:ext cx="6572250" cy="2460866"/>
          </a:xfrm>
          <a:prstGeom prst="rect">
            <a:avLst/>
          </a:prstGeom>
          <a:noFill/>
        </p:spPr>
        <p:txBody>
          <a:bodyPr wrap="square">
            <a:spAutoFit/>
          </a:bodyPr>
          <a:lstStyle/>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ietf-yp-notification:envelope</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a:t>
            </a: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-time": "2023-03-25T08:30:11.22Z",</a:t>
            </a:r>
          </a:p>
          <a:p>
            <a:pPr marL="0" marR="0">
              <a:lnSpc>
                <a:spcPct val="107000"/>
              </a:lnSpc>
              <a:spcBef>
                <a:spcPts val="0"/>
              </a:spcBef>
              <a:spcAft>
                <a:spcPts val="0"/>
              </a:spcAft>
            </a:pP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hostname</a:t>
            </a: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example</a:t>
            </a: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"notification-contents":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"id": 6666,</a:t>
            </a:r>
          </a:p>
          <a:p>
            <a:pPr marL="0" marR="0">
              <a:lnSpc>
                <a:spcPct val="107000"/>
              </a:lnSpc>
              <a:spcBef>
                <a:spcPts val="0"/>
              </a:spcBef>
              <a:spcAft>
                <a:spcPts val="0"/>
              </a:spcAft>
            </a:pP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"current-accounting",</a:t>
            </a:r>
            <a:endParaRPr lang="fr-CH" sz="800" dirty="0">
              <a:effectLst/>
              <a:latin typeface="Courier New" panose="020703090202050204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"interface":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"eth0",</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"type":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iana-if-type:ethernetCsmacd</a:t>
            </a:r>
            <a:r>
              <a:rPr lang="fr-CH" sz="8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mtu</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1500</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Tree>
    <p:extLst>
      <p:ext uri="{BB962C8B-B14F-4D97-AF65-F5344CB8AC3E}">
        <p14:creationId xmlns:p14="http://schemas.microsoft.com/office/powerpoint/2010/main" val="218410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1"/>
            <a:ext cx="11395314" cy="451115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Agenda Items</a:t>
            </a:r>
          </a:p>
          <a:p>
            <a:endParaRPr lang="en-US" sz="3400" b="1" dirty="0"/>
          </a:p>
          <a:p>
            <a:pPr marL="457200" indent="-457200">
              <a:spcBef>
                <a:spcPts val="1200"/>
              </a:spcBef>
              <a:buFont typeface="Wingdings" panose="05000000000000000000" pitchFamily="2" charset="2"/>
              <a:buChar char="Ø"/>
            </a:pPr>
            <a:r>
              <a:rPr lang="en-US" sz="2800" dirty="0"/>
              <a:t>Subscribing to YANG – State of the Union</a:t>
            </a:r>
          </a:p>
          <a:p>
            <a:pPr marL="457200" indent="-457200">
              <a:spcBef>
                <a:spcPts val="1200"/>
              </a:spcBef>
              <a:buFont typeface="Wingdings" panose="05000000000000000000" pitchFamily="2" charset="2"/>
              <a:buChar char="Ø"/>
            </a:pPr>
            <a:r>
              <a:rPr lang="en-US" sz="2800" dirty="0"/>
              <a:t>Motivation, Architecture and Implementation Status</a:t>
            </a:r>
          </a:p>
          <a:p>
            <a:pPr marL="457200" indent="-457200">
              <a:spcBef>
                <a:spcPts val="1200"/>
              </a:spcBef>
              <a:buFont typeface="Wingdings" panose="05000000000000000000" pitchFamily="2" charset="2"/>
              <a:buChar char="Ø"/>
            </a:pPr>
            <a:r>
              <a:rPr lang="en-US" sz="2800" dirty="0"/>
              <a:t>YANG-Push Notifications and Capability Discovery Developments</a:t>
            </a:r>
          </a:p>
          <a:p>
            <a:pPr marL="457200" indent="-457200">
              <a:spcBef>
                <a:spcPts val="1200"/>
              </a:spcBef>
              <a:buFont typeface="Wingdings" panose="05000000000000000000" pitchFamily="2" charset="2"/>
              <a:buChar char="Ø"/>
            </a:pPr>
            <a:r>
              <a:rPr lang="en-US" sz="2800" dirty="0"/>
              <a:t>Who we are and what MVP's are</a:t>
            </a:r>
          </a:p>
          <a:p>
            <a:pPr marL="457200" indent="-457200">
              <a:spcBef>
                <a:spcPts val="1200"/>
              </a:spcBef>
              <a:buFont typeface="Wingdings" panose="05000000000000000000" pitchFamily="2" charset="2"/>
              <a:buChar char="Ø"/>
            </a:pPr>
            <a:r>
              <a:rPr lang="en-US" sz="2800" dirty="0"/>
              <a:t>Architecture, Component and Interface Comparison</a:t>
            </a:r>
          </a:p>
          <a:p>
            <a:pPr marL="457200" indent="-457200">
              <a:spcBef>
                <a:spcPts val="1200"/>
              </a:spcBef>
              <a:buFont typeface="Wingdings" panose="05000000000000000000" pitchFamily="2" charset="2"/>
              <a:buChar char="Ø"/>
            </a:pPr>
            <a:r>
              <a:rPr lang="en-US" sz="2800" dirty="0"/>
              <a:t>Next Steps and Action Points</a:t>
            </a:r>
          </a:p>
          <a:p>
            <a:pPr marL="457200" indent="-457200">
              <a:spcBef>
                <a:spcPts val="1200"/>
              </a:spcBef>
              <a:buFont typeface="Wingdings" panose="05000000000000000000" pitchFamily="2" charset="2"/>
              <a:buChar char="Ø"/>
            </a:pPr>
            <a:r>
              <a:rPr lang="en-US" sz="2800" dirty="0"/>
              <a:t>Implementation Status and upcoming IETF 122 Hackathon</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2</a:t>
            </a:fld>
            <a:endParaRPr lang="de-CH" sz="2200" dirty="0"/>
          </a:p>
        </p:txBody>
      </p:sp>
    </p:spTree>
    <p:extLst>
      <p:ext uri="{BB962C8B-B14F-4D97-AF65-F5344CB8AC3E}">
        <p14:creationId xmlns:p14="http://schemas.microsoft.com/office/powerpoint/2010/main" val="461661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439327"/>
            <a:ext cx="5358571" cy="2189702"/>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latin typeface="Courier New" panose="02070309020205020404" pitchFamily="49" charset="0"/>
                <a:ea typeface="Calibri" panose="020F0502020204030204" pitchFamily="34" charset="0"/>
                <a:cs typeface="Courier New" panose="02070309020205020404" pitchFamily="49" charset="0"/>
              </a:rPr>
              <a:t>:</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module-version* [module-name]</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{yang-push-revision-supported}?</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latin typeface="Courier New" panose="02070309020205020404" pitchFamily="49" charset="0"/>
                <a:ea typeface="Calibri" panose="020F0502020204030204" pitchFamily="34" charset="0"/>
                <a:cs typeface="Courier New" panose="02070309020205020404" pitchFamily="49" charset="0"/>
              </a:rPr>
              <a:t>rev:revision-date</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yang-library-content-id?       -&gt; /</a:t>
            </a:r>
            <a:r>
              <a:rPr lang="en-US" sz="850" dirty="0" err="1">
                <a:latin typeface="Courier New" panose="02070309020205020404" pitchFamily="49" charset="0"/>
                <a:ea typeface="Calibri" panose="020F0502020204030204" pitchFamily="34" charset="0"/>
                <a:cs typeface="Courier New" panose="02070309020205020404" pitchFamily="49" charset="0"/>
              </a:rPr>
              <a:t>yanglib:yang-library</a:t>
            </a:r>
            <a:r>
              <a:rPr lang="en-US" sz="850" dirty="0">
                <a:latin typeface="Courier New" panose="02070309020205020404" pitchFamily="49" charset="0"/>
                <a:ea typeface="Calibri" panose="020F0502020204030204" pitchFamily="34" charset="0"/>
                <a:cs typeface="Courier New" panose="02070309020205020404" pitchFamily="49" charset="0"/>
              </a:rPr>
              <a:t>/content-id</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{yang-push-revision-supported}?</a:t>
            </a:r>
            <a:endParaRPr lang="de-CH" sz="850" dirty="0">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876925" y="1544102"/>
            <a:ext cx="6125218" cy="4823449"/>
          </a:xfrm>
        </p:spPr>
        <p:txBody>
          <a:bodyPr>
            <a:noAutofit/>
          </a:bodyPr>
          <a:lstStyle/>
          <a:p>
            <a:r>
              <a:rPr lang="en-US" sz="1600" b="1" dirty="0"/>
              <a:t>Network operators need to control semantics in its data processing pipeline. That includes YANG-Push.</a:t>
            </a:r>
          </a:p>
          <a:p>
            <a:r>
              <a:rPr lang="en-US" sz="1600" dirty="0"/>
              <a:t>This is today only possible during YANG-Push subscription but not when nodes are being upgraded or when messages are being published for configured subscription.</a:t>
            </a:r>
          </a:p>
          <a:p>
            <a:r>
              <a:rPr lang="en-US" sz="1600" dirty="0">
                <a:hlinkClick r:id="rId3"/>
              </a:rPr>
              <a:t>draft-</a:t>
            </a:r>
            <a:r>
              <a:rPr lang="en-US" sz="1600" dirty="0" err="1">
                <a:hlinkClick r:id="rId3"/>
              </a:rPr>
              <a:t>ietf</a:t>
            </a:r>
            <a:r>
              <a:rPr lang="en-US" sz="1600" dirty="0">
                <a:hlinkClick r:id="rId3"/>
              </a:rPr>
              <a:t>-netconf-yang-notifications-versioning</a:t>
            </a:r>
            <a:r>
              <a:rPr lang="en-US" sz="1600" dirty="0"/>
              <a:t> extends the YANG push subscription and publishing mechanism defined in </a:t>
            </a:r>
            <a:r>
              <a:rPr lang="en-US" sz="1600" dirty="0">
                <a:hlinkClick r:id="rId4"/>
              </a:rPr>
              <a:t>RFC 8641</a:t>
            </a:r>
            <a:r>
              <a:rPr lang="en-US" sz="1600" dirty="0"/>
              <a:t>:</a:t>
            </a:r>
          </a:p>
          <a:p>
            <a:pPr lvl="1"/>
            <a:r>
              <a:rPr lang="en-US" sz="1600" b="1" dirty="0"/>
              <a:t>By adding the ability to subscribe to a specific revision </a:t>
            </a:r>
            <a:r>
              <a:rPr lang="en-US" sz="1600" dirty="0"/>
              <a:t>or latest-compatible-</a:t>
            </a:r>
            <a:r>
              <a:rPr lang="en-US" sz="1600" dirty="0" err="1"/>
              <a:t>semversion</a:t>
            </a:r>
            <a:r>
              <a:rPr lang="en-US" sz="1600" dirty="0"/>
              <a:t> of one or more yang modules.</a:t>
            </a:r>
          </a:p>
          <a:p>
            <a:pPr lvl="1"/>
            <a:r>
              <a:rPr lang="en-US" sz="1600" b="1" dirty="0"/>
              <a:t>By extending the YANG push Subscription State Change Notifications Message </a:t>
            </a:r>
            <a:r>
              <a:rPr lang="en-US" sz="1600" dirty="0"/>
              <a:t>so that the YANG push receiver learns beside the </a:t>
            </a:r>
            <a:r>
              <a:rPr lang="en-US" sz="1600" dirty="0" err="1"/>
              <a:t>xpath</a:t>
            </a:r>
            <a:r>
              <a:rPr lang="en-US" sz="1600" dirty="0"/>
              <a:t> and the sub-tree filter also the yang module name, revision, revision-label and the yang-library-content-id.</a:t>
            </a:r>
            <a:br>
              <a:rPr lang="en-US" sz="1600" dirty="0"/>
            </a:br>
            <a:br>
              <a:rPr lang="en-US" sz="1600" dirty="0"/>
            </a:br>
            <a:r>
              <a:rPr lang="en-US" sz="1600" dirty="0"/>
              <a:t>With YANG Library content-id a YANG-Push receiver is now able to detect changes in the YANG library. This includes also the imported YANG modules of the subscribed </a:t>
            </a:r>
            <a:r>
              <a:rPr lang="en-US" sz="1600" dirty="0" err="1"/>
              <a:t>xpath</a:t>
            </a:r>
            <a:r>
              <a:rPr lang="en-US" sz="1600" dirty="0"/>
              <a:t>.</a:t>
            </a:r>
            <a:br>
              <a:rPr lang="en-US" sz="1600" dirty="0"/>
            </a:br>
            <a:endParaRPr lang="en-US" sz="1600" dirty="0"/>
          </a:p>
          <a:p>
            <a:pPr lvl="1"/>
            <a:r>
              <a:rPr lang="en-US" sz="1600" dirty="0"/>
              <a:t>Extends </a:t>
            </a:r>
            <a:r>
              <a:rPr lang="en-US" sz="1600" dirty="0">
                <a:hlinkClick r:id="rId5"/>
              </a:rPr>
              <a:t>RFC 9196 </a:t>
            </a:r>
            <a:r>
              <a:rPr lang="en-US" sz="1600" dirty="0"/>
              <a:t>defined subscription-capabilities with a </a:t>
            </a:r>
            <a:r>
              <a:rPr lang="en-US" sz="1600" b="1" dirty="0"/>
              <a:t>yang-push-module-revision-supported</a:t>
            </a:r>
            <a:r>
              <a:rPr lang="en-US" sz="1600" dirty="0"/>
              <a:t> leaf.</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349956"/>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ietf-yang-push-revision:yang-library-content-id</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2701002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Extending System Capabilities for YANG-Push Configured Subscription Transport</a:t>
            </a:r>
            <a:endParaRPr lang="en-US" sz="24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711821" y="1950098"/>
            <a:ext cx="4892040" cy="4417453"/>
          </a:xfrm>
        </p:spPr>
        <p:txBody>
          <a:bodyPr>
            <a:noAutofit/>
          </a:bodyPr>
          <a:lstStyle/>
          <a:p>
            <a:r>
              <a:rPr lang="en-US" sz="1700" dirty="0">
                <a:hlinkClick r:id="rId2"/>
              </a:rPr>
              <a:t>draft-</a:t>
            </a:r>
            <a:r>
              <a:rPr lang="en-US" sz="1700" dirty="0" err="1">
                <a:hlinkClick r:id="rId2"/>
              </a:rPr>
              <a:t>netana</a:t>
            </a:r>
            <a:r>
              <a:rPr lang="en-US" sz="1700" dirty="0">
                <a:hlinkClick r:id="rId2"/>
              </a:rPr>
              <a:t>-netconf-</a:t>
            </a:r>
            <a:r>
              <a:rPr lang="en-US" sz="1700" dirty="0" err="1">
                <a:hlinkClick r:id="rId2"/>
              </a:rPr>
              <a:t>yp</a:t>
            </a:r>
            <a:r>
              <a:rPr lang="en-US" sz="1700" dirty="0">
                <a:hlinkClick r:id="rId2"/>
              </a:rPr>
              <a:t>-transport-capabilities</a:t>
            </a:r>
            <a:r>
              <a:rPr lang="en-US" sz="1700" dirty="0"/>
              <a:t> augments System Capabilities model and provides additional transport related attributes associated with system capabilities:</a:t>
            </a:r>
            <a:br>
              <a:rPr lang="en-US" sz="1700" dirty="0"/>
            </a:br>
            <a:endParaRPr lang="en-US" sz="1700" dirty="0"/>
          </a:p>
          <a:p>
            <a:pPr lvl="1"/>
            <a:r>
              <a:rPr lang="en-US" sz="1700" dirty="0"/>
              <a:t>Specification of transport protocols the client can request to establish a </a:t>
            </a:r>
            <a:r>
              <a:rPr lang="en-US" sz="1700" dirty="0">
                <a:hlinkClick r:id="rId3"/>
              </a:rPr>
              <a:t>draft-</a:t>
            </a:r>
            <a:r>
              <a:rPr lang="en-US" sz="1700" dirty="0" err="1">
                <a:hlinkClick r:id="rId3"/>
              </a:rPr>
              <a:t>ietf</a:t>
            </a:r>
            <a:r>
              <a:rPr lang="en-US" sz="1700" dirty="0">
                <a:hlinkClick r:id="rId3"/>
              </a:rPr>
              <a:t>-netconf-</a:t>
            </a:r>
            <a:r>
              <a:rPr lang="en-US" sz="1700" dirty="0" err="1">
                <a:hlinkClick r:id="rId3"/>
              </a:rPr>
              <a:t>udp</a:t>
            </a:r>
            <a:r>
              <a:rPr lang="en-US" sz="1700" dirty="0">
                <a:hlinkClick r:id="rId3"/>
              </a:rPr>
              <a:t>-</a:t>
            </a:r>
            <a:r>
              <a:rPr lang="en-US" sz="1700" dirty="0" err="1">
                <a:hlinkClick r:id="rId3"/>
              </a:rPr>
              <a:t>notif</a:t>
            </a:r>
            <a:r>
              <a:rPr lang="en-US" sz="1700" dirty="0"/>
              <a:t> or </a:t>
            </a:r>
            <a:r>
              <a:rPr lang="en-US" sz="1700" dirty="0">
                <a:hlinkClick r:id="rId4"/>
              </a:rPr>
              <a:t>draft-</a:t>
            </a:r>
            <a:r>
              <a:rPr lang="en-US" sz="1700" dirty="0" err="1">
                <a:hlinkClick r:id="rId4"/>
              </a:rPr>
              <a:t>ietf</a:t>
            </a:r>
            <a:r>
              <a:rPr lang="en-US" sz="1700" dirty="0">
                <a:hlinkClick r:id="rId4"/>
              </a:rPr>
              <a:t>-netconf-https-</a:t>
            </a:r>
            <a:r>
              <a:rPr lang="en-US" sz="1700" dirty="0" err="1">
                <a:hlinkClick r:id="rId4"/>
              </a:rPr>
              <a:t>notif</a:t>
            </a:r>
            <a:r>
              <a:rPr lang="en-US" sz="1700" dirty="0"/>
              <a:t> configured transport connection;</a:t>
            </a:r>
          </a:p>
          <a:p>
            <a:pPr lvl="1"/>
            <a:r>
              <a:rPr lang="en-US" sz="1700" dirty="0"/>
              <a:t>Specification of transport encoding, such as JSON or XML as defined in </a:t>
            </a:r>
            <a:r>
              <a:rPr lang="en-US" sz="1700" dirty="0">
                <a:hlinkClick r:id="rId5"/>
              </a:rPr>
              <a:t>RFC 8040 </a:t>
            </a:r>
            <a:r>
              <a:rPr lang="en-US" sz="1700" dirty="0"/>
              <a:t>or CBOR as defined in </a:t>
            </a:r>
            <a:r>
              <a:rPr lang="en-US" sz="1700" dirty="0">
                <a:hlinkClick r:id="rId6"/>
              </a:rPr>
              <a:t>RFC 9254 </a:t>
            </a:r>
            <a:r>
              <a:rPr lang="en-US" sz="1700" dirty="0"/>
              <a:t>the client can request to encode YANG notifications;</a:t>
            </a:r>
          </a:p>
          <a:p>
            <a:pPr lvl="1"/>
            <a:r>
              <a:rPr lang="en-US" sz="1700" dirty="0"/>
              <a:t>Specification of secure transport mechanisms that are needed by the client to communicate with the server such as DTLS as defined in </a:t>
            </a:r>
            <a:r>
              <a:rPr lang="en-US" sz="1700" dirty="0">
                <a:hlinkClick r:id="rId7"/>
              </a:rPr>
              <a:t>RFC 9147 </a:t>
            </a:r>
            <a:r>
              <a:rPr lang="en-US" sz="1700" dirty="0"/>
              <a:t>TLS as defined in </a:t>
            </a:r>
            <a:r>
              <a:rPr lang="en-US" sz="1700" dirty="0">
                <a:hlinkClick r:id="rId8"/>
              </a:rPr>
              <a:t>RFC 8446 </a:t>
            </a:r>
            <a:r>
              <a:rPr lang="en-US" sz="1700" dirty="0"/>
              <a:t>or SSH as defined in </a:t>
            </a:r>
            <a:r>
              <a:rPr lang="en-US" sz="1700" dirty="0">
                <a:hlinkClick r:id="rId9"/>
              </a:rPr>
              <a:t>RFC 4254</a:t>
            </a:r>
            <a:r>
              <a:rPr lang="en-US" sz="1700" dirty="0"/>
              <a:t>;</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21</a:t>
            </a:fld>
            <a:endParaRPr lang="de-CH" sz="1400" dirty="0"/>
          </a:p>
        </p:txBody>
      </p:sp>
      <p:sp>
        <p:nvSpPr>
          <p:cNvPr id="5" name="TextBox 4">
            <a:extLst>
              <a:ext uri="{FF2B5EF4-FFF2-40B4-BE49-F238E27FC236}">
                <a16:creationId xmlns:a16="http://schemas.microsoft.com/office/drawing/2014/main" id="{3862CE99-40A4-2D41-AF3F-FC31FC0B2BDD}"/>
              </a:ext>
            </a:extLst>
          </p:cNvPr>
          <p:cNvSpPr txBox="1"/>
          <p:nvPr/>
        </p:nvSpPr>
        <p:spPr>
          <a:xfrm>
            <a:off x="838200" y="1690688"/>
            <a:ext cx="5873621" cy="5129161"/>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-notification-transport-capabilities</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transport-capability* [transport-protocol]</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transport-protocol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security-protocol?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encoding-format*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de-CH" sz="850" dirty="0" err="1">
                <a:latin typeface="Courier New" panose="02070309020205020404" pitchFamily="49" charset="0"/>
                <a:cs typeface="Courier New" panose="02070309020205020404" pitchFamily="49" charset="0"/>
              </a:rPr>
              <a:t>augment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sysc:system-capabilities</a:t>
            </a:r>
            <a:r>
              <a:rPr lang="de-CH" sz="850" dirty="0">
                <a:latin typeface="Courier New" panose="02070309020205020404" pitchFamily="49" charset="0"/>
                <a:cs typeface="Courier New" panose="02070309020205020404" pitchFamily="49" charset="0"/>
              </a:rPr>
              <a:t>/</a:t>
            </a:r>
            <a:r>
              <a:rPr lang="de-CH" sz="850" dirty="0" err="1">
                <a:latin typeface="Courier New" panose="02070309020205020404" pitchFamily="49" charset="0"/>
                <a:cs typeface="Courier New" panose="02070309020205020404" pitchFamily="49" charset="0"/>
              </a:rPr>
              <a:t>notc:subscription-capabilities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"Add </a:t>
            </a:r>
            <a:r>
              <a:rPr lang="de-CH" sz="850" dirty="0" err="1">
                <a:latin typeface="Courier New" panose="02070309020205020404" pitchFamily="49" charset="0"/>
                <a:cs typeface="Courier New" panose="02070309020205020404" pitchFamily="49" charset="0"/>
              </a:rPr>
              <a:t>system</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level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container</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YANG-Push </a:t>
            </a:r>
            <a:r>
              <a:rPr lang="de-CH" sz="850" dirty="0" err="1">
                <a:latin typeface="Courier New" panose="02070309020205020404" pitchFamily="49" charset="0"/>
                <a:cs typeface="Courier New" panose="02070309020205020404" pitchFamily="49" charset="0"/>
              </a:rPr>
              <a:t>transports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list transport-</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key</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list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notification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a:t>
            </a:r>
            <a:r>
              <a:rPr lang="de-CH" sz="850" dirty="0">
                <a:latin typeface="Courier New" panose="02070309020205020404" pitchFamily="49" charset="0"/>
                <a:cs typeface="Courier New" panose="02070309020205020404" pitchFamily="49" charset="0"/>
              </a:rPr>
              <a:t> YANG-Push.";</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"Type of </a:t>
            </a:r>
            <a:r>
              <a:rPr lang="de-CH" sz="850" dirty="0" err="1">
                <a:latin typeface="Courier New" panose="02070309020205020404" pitchFamily="49" charset="0"/>
                <a:cs typeface="Courier New" panose="02070309020205020404" pitchFamily="49" charset="0"/>
              </a:rPr>
              <a:t>secure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-list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-format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sn:encoding</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formats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62000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4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2066518"/>
            <a:ext cx="5257800" cy="2888868"/>
          </a:xfrm>
          <a:prstGeom prst="rect">
            <a:avLst/>
          </a:prstGeom>
          <a:noFill/>
        </p:spPr>
        <p:txBody>
          <a:bodyPr wrap="square">
            <a:spAutoFit/>
          </a:bodyPr>
          <a:lstStyle/>
          <a:p>
            <a:pPr marL="0" marR="0">
              <a:lnSpc>
                <a:spcPct val="107000"/>
              </a:lnSpc>
              <a:spcBef>
                <a:spcPts val="0"/>
              </a:spcBef>
              <a:spcAft>
                <a:spcPts val="0"/>
              </a:spcAft>
            </a:pP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highlight>
                  <a:srgbClr val="00FF00"/>
                </a:highlight>
                <a:latin typeface="Courier New" panose="02070309020205020404" pitchFamily="49" charset="0"/>
                <a:cs typeface="Courier New" panose="02070309020205020404" pitchFamily="49" charset="0"/>
              </a:rPr>
              <a:t>ietf-yang-library</a:t>
            </a:r>
            <a:endParaRPr lang="de-CH" sz="10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yang-library</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-set*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string</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namespace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submodule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feature*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deviation</a:t>
            </a:r>
            <a:r>
              <a:rPr lang="de-CH" sz="1000" dirty="0">
                <a:latin typeface="Courier New" panose="02070309020205020404" pitchFamily="49" charset="0"/>
                <a:cs typeface="Courier New" panose="02070309020205020404" pitchFamily="49" charset="0"/>
              </a:rPr>
              <a:t>*                  -&gt;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a:t>
            </a:r>
            <a:r>
              <a:rPr lang="de-CH" sz="1000" dirty="0" err="1">
                <a:latin typeface="Courier New" panose="02070309020205020404" pitchFamily="49" charset="0"/>
                <a:cs typeface="Courier New" panose="02070309020205020404" pitchFamily="49" charset="0"/>
              </a:rPr>
              <a:t>name</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  |  |  +--</a:t>
            </a:r>
            <a:r>
              <a:rPr lang="de-CH" sz="1000" dirty="0" err="1">
                <a:highlight>
                  <a:srgbClr val="FFFF00"/>
                </a:highlight>
                <a:latin typeface="Courier New" panose="02070309020205020404" pitchFamily="49" charset="0"/>
                <a:cs typeface="Courier New" panose="02070309020205020404" pitchFamily="49" charset="0"/>
              </a:rPr>
              <a:t>ro</a:t>
            </a:r>
            <a:r>
              <a:rPr lang="de-CH" sz="1000" dirty="0">
                <a:highlight>
                  <a:srgbClr val="FFFF00"/>
                </a:highlight>
                <a:latin typeface="Courier New" panose="02070309020205020404" pitchFamily="49" charset="0"/>
                <a:cs typeface="Courier New" panose="02070309020205020404" pitchFamily="49" charset="0"/>
              </a:rPr>
              <a:t> </a:t>
            </a:r>
            <a:r>
              <a:rPr lang="de-CH" sz="1000" dirty="0" err="1">
                <a:highlight>
                  <a:srgbClr val="FFFF00"/>
                </a:highlight>
                <a:latin typeface="Courier New" panose="02070309020205020404" pitchFamily="49" charset="0"/>
                <a:cs typeface="Courier New" panose="02070309020205020404" pitchFamily="49" charset="0"/>
              </a:rPr>
              <a:t>yanglib-aug:augmented-by</a:t>
            </a:r>
            <a:r>
              <a:rPr lang="de-CH" sz="10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-&gt; ../../</a:t>
            </a:r>
            <a:r>
              <a:rPr lang="de-CH" sz="1000" dirty="0" err="1">
                <a:highlight>
                  <a:srgbClr val="FFFF00"/>
                </a:highlight>
                <a:latin typeface="Courier New" panose="02070309020205020404" pitchFamily="49" charset="0"/>
                <a:cs typeface="Courier New" panose="02070309020205020404" pitchFamily="49" charset="0"/>
              </a:rPr>
              <a:t>yanglib:module</a:t>
            </a:r>
            <a:r>
              <a:rPr lang="de-CH" sz="1000" dirty="0">
                <a:highlight>
                  <a:srgbClr val="FFFF00"/>
                </a:highlight>
                <a:latin typeface="Courier New" panose="02070309020205020404" pitchFamily="49" charset="0"/>
                <a:cs typeface="Courier New" panose="02070309020205020404" pitchFamily="49" charset="0"/>
              </a:rPr>
              <a:t>/</a:t>
            </a:r>
            <a:r>
              <a:rPr lang="de-CH" sz="1000" dirty="0" err="1">
                <a:highlight>
                  <a:srgbClr val="FFFF00"/>
                </a:highlight>
                <a:latin typeface="Courier New" panose="02070309020205020404" pitchFamily="49" charset="0"/>
                <a:cs typeface="Courier New" panose="02070309020205020404" pitchFamily="49" charset="0"/>
              </a:rPr>
              <a:t>name</a:t>
            </a:r>
            <a:endParaRPr lang="de-CH" sz="1000" dirty="0">
              <a:highlight>
                <a:srgbClr val="FFFF00"/>
              </a:highlight>
              <a:latin typeface="Courier New" panose="02070309020205020404" pitchFamily="49" charset="0"/>
              <a:cs typeface="Courier New" panose="02070309020205020404" pitchFamily="49" charset="0"/>
            </a:endParaRP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6326155" y="2066518"/>
            <a:ext cx="5358571" cy="4301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a:t>
            </a:r>
          </a:p>
          <a:p>
            <a:r>
              <a:rPr lang="en-US" sz="1700" dirty="0"/>
              <a:t>With YANG Library the relationship among the subscribed YANG modules can be determined from the top of the YANG tree. </a:t>
            </a:r>
            <a:r>
              <a:rPr lang="en-US" sz="1700" b="1" dirty="0"/>
              <a:t>What is missing is the ability to discover dependencies within the YANG tree</a:t>
            </a:r>
            <a:r>
              <a:rPr lang="en-US" sz="1700" dirty="0"/>
              <a:t>.</a:t>
            </a:r>
          </a:p>
          <a:p>
            <a:r>
              <a:rPr lang="en-US" sz="1800" dirty="0">
                <a:hlinkClick r:id="rId3"/>
              </a:rPr>
              <a:t>draft-</a:t>
            </a:r>
            <a:r>
              <a:rPr lang="en-US" sz="1800" dirty="0" err="1">
                <a:hlinkClick r:id="rId3"/>
              </a:rPr>
              <a:t>lincla</a:t>
            </a:r>
            <a:r>
              <a:rPr lang="en-US" sz="1800" dirty="0">
                <a:hlinkClick r:id="rId3"/>
              </a:rPr>
              <a:t>-netconf-yang-library-augmentation</a:t>
            </a:r>
            <a:r>
              <a:rPr lang="en-US" sz="1700" dirty="0"/>
              <a:t> extends the YANG library defined in </a:t>
            </a:r>
            <a:r>
              <a:rPr lang="en-US" sz="1700" dirty="0">
                <a:hlinkClick r:id="rId4"/>
              </a:rPr>
              <a:t>RFC 8525</a:t>
            </a:r>
            <a:r>
              <a:rPr lang="en-US" sz="1700" dirty="0"/>
              <a:t>:</a:t>
            </a:r>
          </a:p>
          <a:p>
            <a:pPr lvl="1"/>
            <a:r>
              <a:rPr lang="en-US" sz="1700" b="1" dirty="0"/>
              <a:t>By adding augmented-by YANG module relation</a:t>
            </a:r>
            <a:r>
              <a:rPr lang="en-US" sz="1700" dirty="0"/>
              <a:t>.</a:t>
            </a:r>
          </a:p>
        </p:txBody>
      </p:sp>
    </p:spTree>
    <p:extLst>
      <p:ext uri="{BB962C8B-B14F-4D97-AF65-F5344CB8AC3E}">
        <p14:creationId xmlns:p14="http://schemas.microsoft.com/office/powerpoint/2010/main" val="2325717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23</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4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1627974"/>
            <a:ext cx="5257800"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id?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5327915" y="1627973"/>
            <a:ext cx="6475444" cy="2004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 The subscribed YANG datastore content is published as </a:t>
            </a:r>
            <a:r>
              <a:rPr lang="en-US" sz="1700" dirty="0" err="1"/>
              <a:t>anydata</a:t>
            </a:r>
            <a:r>
              <a:rPr lang="en-US" sz="1700" dirty="0"/>
              <a:t>, event though the content has a valid schema.</a:t>
            </a:r>
          </a:p>
          <a:p>
            <a:r>
              <a:rPr lang="en-US" sz="1700" dirty="0"/>
              <a:t>RFC 7950 lacks specification how the data model of </a:t>
            </a:r>
            <a:r>
              <a:rPr lang="en-US" sz="1700" dirty="0" err="1"/>
              <a:t>anydata</a:t>
            </a:r>
            <a:r>
              <a:rPr lang="en-US" sz="1700" dirty="0"/>
              <a:t> content is exposed through YANG library defined in </a:t>
            </a:r>
            <a:r>
              <a:rPr lang="en-US" sz="1700" dirty="0">
                <a:hlinkClick r:id="rId3"/>
              </a:rPr>
              <a:t>RFC 8525</a:t>
            </a:r>
            <a:r>
              <a:rPr lang="en-US" sz="1700" dirty="0"/>
              <a:t>.</a:t>
            </a:r>
          </a:p>
          <a:p>
            <a:r>
              <a:rPr lang="en-US" sz="1800" dirty="0">
                <a:hlinkClick r:id="rId4"/>
              </a:rPr>
              <a:t>draft-</a:t>
            </a:r>
            <a:r>
              <a:rPr lang="en-US" sz="1800" dirty="0" err="1">
                <a:hlinkClick r:id="rId4"/>
              </a:rPr>
              <a:t>aelhassany</a:t>
            </a:r>
            <a:r>
              <a:rPr lang="en-US" sz="1800" dirty="0">
                <a:hlinkClick r:id="rId4"/>
              </a:rPr>
              <a:t>-</a:t>
            </a:r>
            <a:r>
              <a:rPr lang="en-US" sz="1800" dirty="0" err="1">
                <a:hlinkClick r:id="rId4"/>
              </a:rPr>
              <a:t>anydata</a:t>
            </a:r>
            <a:r>
              <a:rPr lang="en-US" sz="1800" dirty="0">
                <a:hlinkClick r:id="rId4"/>
              </a:rPr>
              <a:t>-validation</a:t>
            </a:r>
            <a:r>
              <a:rPr lang="en-US" sz="1700" dirty="0"/>
              <a:t> extends </a:t>
            </a:r>
            <a:r>
              <a:rPr lang="en-US" sz="1700" dirty="0">
                <a:hlinkClick r:id="rId5"/>
              </a:rPr>
              <a:t>RFC 7950 </a:t>
            </a:r>
            <a:r>
              <a:rPr lang="en-US" sz="1700" dirty="0"/>
              <a:t>by describing:</a:t>
            </a:r>
          </a:p>
          <a:p>
            <a:pPr lvl="1"/>
            <a:r>
              <a:rPr lang="en-US" sz="1700" b="1" dirty="0"/>
              <a:t>How </a:t>
            </a:r>
            <a:r>
              <a:rPr lang="en-US" sz="1700" b="1" dirty="0" err="1"/>
              <a:t>anydata</a:t>
            </a:r>
            <a:r>
              <a:rPr lang="en-US" sz="1700" b="1" dirty="0"/>
              <a:t> can be validated with YANG Library.</a:t>
            </a:r>
            <a:endParaRPr lang="en-US" sz="1700" dirty="0"/>
          </a:p>
        </p:txBody>
      </p:sp>
      <p:sp>
        <p:nvSpPr>
          <p:cNvPr id="4" name="TextBox 3">
            <a:extLst>
              <a:ext uri="{FF2B5EF4-FFF2-40B4-BE49-F238E27FC236}">
                <a16:creationId xmlns:a16="http://schemas.microsoft.com/office/drawing/2014/main" id="{BB15C14F-D519-CCE3-0F17-B3FC5F239640}"/>
              </a:ext>
            </a:extLst>
          </p:cNvPr>
          <p:cNvSpPr txBox="1"/>
          <p:nvPr/>
        </p:nvSpPr>
        <p:spPr>
          <a:xfrm>
            <a:off x="838200" y="2594899"/>
            <a:ext cx="4489715" cy="2092881"/>
          </a:xfrm>
          <a:prstGeom prst="rect">
            <a:avLst/>
          </a:prstGeom>
          <a:noFill/>
        </p:spPr>
        <p:txBody>
          <a:bodyPr wrap="square">
            <a:spAutoFit/>
          </a:bodyPr>
          <a:lstStyle/>
          <a:p>
            <a:r>
              <a:rPr lang="en-US" sz="1000" b="0" dirty="0">
                <a:effectLst/>
                <a:latin typeface="Courier New" panose="02070309020205020404" pitchFamily="49" charset="0"/>
                <a:cs typeface="Courier New" panose="02070309020205020404" pitchFamily="49" charset="0"/>
              </a:rPr>
              <a:t>{</a:t>
            </a:r>
          </a:p>
          <a:p>
            <a:r>
              <a:rPr lang="en-US" sz="1000" b="0" dirty="0">
                <a:effectLst/>
                <a:latin typeface="Courier New" panose="02070309020205020404" pitchFamily="49" charset="0"/>
                <a:cs typeface="Courier New" panose="02070309020205020404" pitchFamily="49" charset="0"/>
              </a:rPr>
              <a:t>  "</a:t>
            </a:r>
            <a:r>
              <a:rPr lang="en-US" sz="1000" b="0" dirty="0" err="1">
                <a:effectLst/>
                <a:latin typeface="Courier New" panose="02070309020205020404" pitchFamily="49" charset="0"/>
                <a:cs typeface="Courier New" panose="02070309020205020404" pitchFamily="49" charset="0"/>
              </a:rPr>
              <a:t>ietf-yang-push:push-update</a:t>
            </a:r>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"id": 89,</a:t>
            </a:r>
          </a:p>
          <a:p>
            <a:r>
              <a:rPr lang="en-US" sz="1000" b="0" dirty="0">
                <a:effectLst/>
                <a:latin typeface="Courier New" panose="02070309020205020404" pitchFamily="49" charset="0"/>
                <a:cs typeface="Courier New" panose="02070309020205020404" pitchFamily="49" charset="0"/>
              </a:rPr>
              <a:t>    "datastore-contents": {</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ietf-interfaces:interfaces</a:t>
            </a:r>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"interface":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"name": "eth0",</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oper</a:t>
            </a:r>
            <a:r>
              <a:rPr lang="en-US" sz="1000" b="0" dirty="0">
                <a:effectLst/>
                <a:highlight>
                  <a:srgbClr val="FFFF00"/>
                </a:highlight>
                <a:latin typeface="Courier New" panose="02070309020205020404" pitchFamily="49" charset="0"/>
                <a:cs typeface="Courier New" panose="02070309020205020404" pitchFamily="49" charset="0"/>
              </a:rPr>
              <a:t>-status": "down"</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a:t>
            </a:r>
            <a:endParaRPr lang="de-CH" sz="1000" dirty="0"/>
          </a:p>
        </p:txBody>
      </p:sp>
      <p:sp>
        <p:nvSpPr>
          <p:cNvPr id="5" name="TextBox 4">
            <a:extLst>
              <a:ext uri="{FF2B5EF4-FFF2-40B4-BE49-F238E27FC236}">
                <a16:creationId xmlns:a16="http://schemas.microsoft.com/office/drawing/2014/main" id="{9BB496BF-8E93-113E-E283-68B5CE494384}"/>
              </a:ext>
            </a:extLst>
          </p:cNvPr>
          <p:cNvSpPr txBox="1"/>
          <p:nvPr/>
        </p:nvSpPr>
        <p:spPr>
          <a:xfrm>
            <a:off x="5427308" y="3982560"/>
            <a:ext cx="647544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5"/>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 block of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with</a:t>
            </a:r>
            <a:r>
              <a:rPr lang="de-CH" sz="1200" dirty="0">
                <a:latin typeface="Courier New" panose="02070309020205020404" pitchFamily="49" charset="0"/>
                <a:cs typeface="Courier New" panose="02070309020205020404" pitchFamily="49" charset="0"/>
              </a:rPr>
              <a:t>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5782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908475" y="1663576"/>
            <a:ext cx="4260845" cy="4709238"/>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ietf-yp-ext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sn:subscription-modified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sn:subscription-modified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YANG-Push</a:t>
            </a:r>
            <a:r>
              <a:rPr lang="en-US" sz="2800" b="1" dirty="0">
                <a:solidFill>
                  <a:srgbClr val="FF0000"/>
                </a:solidFill>
              </a:rPr>
              <a:t> Operational Data Observability Enhancements</a:t>
            </a:r>
            <a:br>
              <a:rPr lang="en-US" sz="3200" dirty="0"/>
            </a:br>
            <a:r>
              <a:rPr lang="en-US" sz="2400" dirty="0">
                <a:solidFill>
                  <a:schemeClr val="bg2">
                    <a:lumMod val="75000"/>
                  </a:schemeClr>
                </a:solidFill>
              </a:rPr>
              <a:t>Simplifies by combining periodic and on-change subscription </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4661095" y="1690687"/>
            <a:ext cx="7341047" cy="5036075"/>
          </a:xfrm>
        </p:spPr>
        <p:txBody>
          <a:bodyPr>
            <a:noAutofit/>
          </a:bodyPr>
          <a:lstStyle/>
          <a:p>
            <a:r>
              <a:rPr lang="en-US" sz="1700" dirty="0"/>
              <a:t>To reduce complexities in modelling the operational state, the following two YANG-Push enhancements are proposed:</a:t>
            </a:r>
          </a:p>
          <a:p>
            <a:pPr lvl="1"/>
            <a:r>
              <a:rPr lang="en-US" sz="1700" dirty="0"/>
              <a:t>A new YANG-Push encoding format that can be used for both on-change and periodic subscriptions that reports the data from the subscription filter point.</a:t>
            </a:r>
          </a:p>
          <a:p>
            <a:pPr lvl="1"/>
            <a:r>
              <a:rPr lang="en-US" sz="1700" dirty="0"/>
              <a:t>A combined periodic and on-change subscription that reports events on a periodical cadence and also if changes to the data have occurred.</a:t>
            </a:r>
          </a:p>
          <a:p>
            <a:endParaRPr lang="en-US" sz="1700" dirty="0">
              <a:ea typeface="Times New Roman" panose="02020603050405020304" pitchFamily="18" charset="0"/>
            </a:endParaRPr>
          </a:p>
          <a:p>
            <a:endParaRPr lang="en-US" sz="1700" dirty="0">
              <a:ea typeface="Times New Roman" panose="02020603050405020304" pitchFamily="18" charset="0"/>
            </a:endParaRPr>
          </a:p>
          <a:p>
            <a:endParaRPr lang="en-US" sz="1700" dirty="0">
              <a:ea typeface="Times New Roman" panose="02020603050405020304" pitchFamily="18" charset="0"/>
            </a:endParaRPr>
          </a:p>
          <a:p>
            <a:pPr marL="0" indent="0">
              <a:buNone/>
            </a:pPr>
            <a:endParaRPr lang="en-US" sz="1700" dirty="0">
              <a:ea typeface="Times New Roman" panose="02020603050405020304" pitchFamily="18" charset="0"/>
            </a:endParaRPr>
          </a:p>
          <a:p>
            <a:r>
              <a:rPr lang="en-US" sz="1700" dirty="0">
                <a:ea typeface="Times New Roman" panose="02020603050405020304" pitchFamily="18" charset="0"/>
              </a:rPr>
              <a:t>This removes the </a:t>
            </a:r>
            <a:r>
              <a:rPr lang="en-US" sz="1700" dirty="0"/>
              <a:t>YANG Patch format </a:t>
            </a:r>
            <a:r>
              <a:rPr lang="en-US" sz="1700" dirty="0">
                <a:hlinkClick r:id="rId3"/>
              </a:rPr>
              <a:t>RFC 8072</a:t>
            </a:r>
            <a:r>
              <a:rPr lang="en-US" sz="1700" dirty="0"/>
              <a:t> dependency and eases the message broker integration.</a:t>
            </a:r>
          </a:p>
          <a:p>
            <a:r>
              <a:rPr lang="en-US" sz="1700" dirty="0"/>
              <a:t>Allows the YANG-Push publisher to split a subscription into smaller child subscriptions for more efficient independent and concurrent processing. Reuses the ideas from </a:t>
            </a:r>
            <a:r>
              <a:rPr lang="en-US" sz="1700" dirty="0">
                <a:hlinkClick r:id="rId4"/>
              </a:rPr>
              <a:t>draft-</a:t>
            </a:r>
            <a:r>
              <a:rPr lang="en-US" sz="1700" dirty="0" err="1">
                <a:hlinkClick r:id="rId4"/>
              </a:rPr>
              <a:t>ietf</a:t>
            </a:r>
            <a:r>
              <a:rPr lang="en-US" sz="1700" dirty="0">
                <a:hlinkClick r:id="rId4"/>
              </a:rPr>
              <a:t>-netconf-distributed-</a:t>
            </a:r>
            <a:r>
              <a:rPr lang="en-US" sz="1700" dirty="0" err="1">
                <a:hlinkClick r:id="rId4"/>
              </a:rPr>
              <a:t>notif</a:t>
            </a:r>
            <a:r>
              <a:rPr lang="en-US" sz="1700" dirty="0"/>
              <a:t>. Child subscriptions remain encoded from the same subscription point.</a:t>
            </a:r>
            <a:endParaRPr lang="en-US" sz="1700" dirty="0">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24</a:t>
            </a:fld>
            <a:endParaRPr lang="en-US" sz="1400" dirty="0"/>
          </a:p>
        </p:txBody>
      </p:sp>
      <p:sp>
        <p:nvSpPr>
          <p:cNvPr id="6" name="TextBox 5">
            <a:extLst>
              <a:ext uri="{FF2B5EF4-FFF2-40B4-BE49-F238E27FC236}">
                <a16:creationId xmlns:a16="http://schemas.microsoft.com/office/drawing/2014/main" id="{A130C774-5852-6E8E-0A95-D38474DC7E1B}"/>
              </a:ext>
            </a:extLst>
          </p:cNvPr>
          <p:cNvSpPr txBox="1"/>
          <p:nvPr/>
        </p:nvSpPr>
        <p:spPr>
          <a:xfrm>
            <a:off x="4950345" y="3533796"/>
            <a:ext cx="3846544" cy="1349857"/>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notifications: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 update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subscription-path?    yang:xpath1.0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target-path?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snapshot-type?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datastore-snapshot?   &lt;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anydata</a:t>
            </a:r>
            <a:r>
              <a:rPr lang="en-US" sz="850" dirty="0">
                <a:effectLst/>
                <a:latin typeface="Courier New" panose="02070309020205020404" pitchFamily="49" charset="0"/>
                <a:ea typeface="Calibri" panose="020F0502020204030204" pitchFamily="34" charset="0"/>
                <a:cs typeface="Courier New" panose="02070309020205020404" pitchFamily="49" charset="0"/>
              </a:rPr>
              <a:t>&gt;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incomplete?           empty</a:t>
            </a:r>
            <a:endParaRPr lang="en-US"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5098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3</a:t>
            </a:fld>
            <a:endParaRPr lang="en-US"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a:t>
            </a:r>
            <a:br>
              <a:rPr lang="en-US" sz="3600" dirty="0"/>
            </a:br>
            <a:r>
              <a:rPr lang="en-US" sz="2700" dirty="0">
                <a:solidFill>
                  <a:schemeClr val="bg2">
                    <a:lumMod val="75000"/>
                  </a:schemeClr>
                </a:solidFill>
              </a:rPr>
              <a:t>A 22 years journey</a:t>
            </a:r>
          </a:p>
        </p:txBody>
      </p:sp>
      <p:cxnSp>
        <p:nvCxnSpPr>
          <p:cNvPr id="2" name="Gerade Verbindung 7">
            <a:extLst>
              <a:ext uri="{FF2B5EF4-FFF2-40B4-BE49-F238E27FC236}">
                <a16:creationId xmlns:a16="http://schemas.microsoft.com/office/drawing/2014/main" id="{C1721C3D-DB90-6F7E-E36F-6A21328FD83C}"/>
              </a:ext>
            </a:extLst>
          </p:cNvPr>
          <p:cNvCxnSpPr>
            <a:cxnSpLocks/>
          </p:cNvCxnSpPr>
          <p:nvPr/>
        </p:nvCxnSpPr>
        <p:spPr bwMode="gray">
          <a:xfrm>
            <a:off x="550200" y="4066688"/>
            <a:ext cx="10992000" cy="0"/>
          </a:xfrm>
          <a:prstGeom prst="line">
            <a:avLst/>
          </a:prstGeom>
          <a:noFill/>
          <a:ln w="57150" cap="rnd">
            <a:solidFill>
              <a:srgbClr val="DDE3E7"/>
            </a:solidFill>
            <a:prstDash val="solid"/>
            <a:round/>
            <a:headEnd/>
            <a:tailEnd/>
          </a:ln>
          <a:effectLst/>
        </p:spPr>
      </p:cxnSp>
      <p:cxnSp>
        <p:nvCxnSpPr>
          <p:cNvPr id="4" name="Straight Connector 3">
            <a:extLst>
              <a:ext uri="{FF2B5EF4-FFF2-40B4-BE49-F238E27FC236}">
                <a16:creationId xmlns:a16="http://schemas.microsoft.com/office/drawing/2014/main" id="{2D8F38AE-2D5D-F761-56B3-E72F6B8DFBFB}"/>
              </a:ext>
            </a:extLst>
          </p:cNvPr>
          <p:cNvCxnSpPr>
            <a:cxnSpLocks/>
          </p:cNvCxnSpPr>
          <p:nvPr/>
        </p:nvCxnSpPr>
        <p:spPr bwMode="gray">
          <a:xfrm>
            <a:off x="3457387" y="4066688"/>
            <a:ext cx="2130515" cy="0"/>
          </a:xfrm>
          <a:prstGeom prst="line">
            <a:avLst/>
          </a:prstGeom>
          <a:ln w="57150" cap="rnd">
            <a:gradFill flip="none" rotWithShape="1">
              <a:gsLst>
                <a:gs pos="20000">
                  <a:srgbClr val="DDE3E7"/>
                </a:gs>
                <a:gs pos="50000">
                  <a:srgbClr val="92D05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8" name="Gruppieren 7">
            <a:extLst>
              <a:ext uri="{FF2B5EF4-FFF2-40B4-BE49-F238E27FC236}">
                <a16:creationId xmlns:a16="http://schemas.microsoft.com/office/drawing/2014/main" id="{0A1791C6-7957-841E-21E6-B4013FF8AB08}"/>
              </a:ext>
            </a:extLst>
          </p:cNvPr>
          <p:cNvGrpSpPr/>
          <p:nvPr/>
        </p:nvGrpSpPr>
        <p:grpSpPr bwMode="black">
          <a:xfrm>
            <a:off x="576263" y="1690688"/>
            <a:ext cx="2736000" cy="2232000"/>
            <a:chOff x="1632000" y="1341000"/>
            <a:chExt cx="2232000" cy="2232000"/>
          </a:xfrm>
        </p:grpSpPr>
        <p:grpSp>
          <p:nvGrpSpPr>
            <p:cNvPr id="10" name="Gruppieren 4">
              <a:extLst>
                <a:ext uri="{FF2B5EF4-FFF2-40B4-BE49-F238E27FC236}">
                  <a16:creationId xmlns:a16="http://schemas.microsoft.com/office/drawing/2014/main" id="{C780AC79-CE70-CE16-285B-FAFD90791A4F}"/>
                </a:ext>
              </a:extLst>
            </p:cNvPr>
            <p:cNvGrpSpPr/>
            <p:nvPr/>
          </p:nvGrpSpPr>
          <p:grpSpPr bwMode="black">
            <a:xfrm>
              <a:off x="1632000" y="2997000"/>
              <a:ext cx="2232000" cy="144000"/>
              <a:chOff x="1613352" y="2094098"/>
              <a:chExt cx="2234925" cy="144000"/>
            </a:xfrm>
          </p:grpSpPr>
          <p:cxnSp>
            <p:nvCxnSpPr>
              <p:cNvPr id="13" name="Gerade Verbindung 19">
                <a:extLst>
                  <a:ext uri="{FF2B5EF4-FFF2-40B4-BE49-F238E27FC236}">
                    <a16:creationId xmlns:a16="http://schemas.microsoft.com/office/drawing/2014/main" id="{47DBB9D7-4D98-00EF-730F-1CADF6F41193}"/>
                  </a:ext>
                </a:extLst>
              </p:cNvPr>
              <p:cNvCxnSpPr/>
              <p:nvPr/>
            </p:nvCxnSpPr>
            <p:spPr bwMode="black">
              <a:xfrm>
                <a:off x="1613352" y="2094098"/>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rade Verbindung 30">
                <a:extLst>
                  <a:ext uri="{FF2B5EF4-FFF2-40B4-BE49-F238E27FC236}">
                    <a16:creationId xmlns:a16="http://schemas.microsoft.com/office/drawing/2014/main" id="{5FCD0C6E-BDB0-E064-C4BB-983691A05075}"/>
                  </a:ext>
                </a:extLst>
              </p:cNvPr>
              <p:cNvCxnSpPr>
                <a:cxnSpLocks/>
              </p:cNvCxnSpPr>
              <p:nvPr/>
            </p:nvCxnSpPr>
            <p:spPr bwMode="black">
              <a:xfrm>
                <a:off x="2730970" y="2094098"/>
                <a:ext cx="0" cy="14400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Inhaltsplatzhalter 1">
              <a:extLst>
                <a:ext uri="{FF2B5EF4-FFF2-40B4-BE49-F238E27FC236}">
                  <a16:creationId xmlns:a16="http://schemas.microsoft.com/office/drawing/2014/main" id="{B2A37731-AEFD-15D3-A665-8F4E658F53E2}"/>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2002</a:t>
              </a:r>
            </a:p>
          </p:txBody>
        </p:sp>
        <p:sp>
          <p:nvSpPr>
            <p:cNvPr id="12" name="Inhaltsplatzhalter 1">
              <a:extLst>
                <a:ext uri="{FF2B5EF4-FFF2-40B4-BE49-F238E27FC236}">
                  <a16:creationId xmlns:a16="http://schemas.microsoft.com/office/drawing/2014/main" id="{B81BDC52-9F54-8464-CFBE-52869B51022D}"/>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IAB Workshop</a:t>
              </a:r>
            </a:p>
            <a:p>
              <a:r>
                <a:rPr lang="en-US" sz="1400" dirty="0"/>
                <a:t>Defines operators' requirements in RFC 3535 to lifecycle CLI and SNMP. YANG, Netconf and </a:t>
              </a:r>
              <a:r>
                <a:rPr lang="en-US" sz="1400" dirty="0" err="1"/>
                <a:t>Restconf</a:t>
              </a:r>
              <a:r>
                <a:rPr lang="en-US" sz="1400" dirty="0"/>
                <a:t> development started.</a:t>
              </a:r>
            </a:p>
          </p:txBody>
        </p:sp>
      </p:grpSp>
      <p:grpSp>
        <p:nvGrpSpPr>
          <p:cNvPr id="15" name="Gruppieren 40">
            <a:extLst>
              <a:ext uri="{FF2B5EF4-FFF2-40B4-BE49-F238E27FC236}">
                <a16:creationId xmlns:a16="http://schemas.microsoft.com/office/drawing/2014/main" id="{3871D3D0-1587-CF69-BABE-481B8DE9F670}"/>
              </a:ext>
            </a:extLst>
          </p:cNvPr>
          <p:cNvGrpSpPr/>
          <p:nvPr/>
        </p:nvGrpSpPr>
        <p:grpSpPr bwMode="black">
          <a:xfrm>
            <a:off x="5001211" y="1690688"/>
            <a:ext cx="2251579" cy="2232000"/>
            <a:chOff x="1632000" y="1341000"/>
            <a:chExt cx="2232000" cy="2232000"/>
          </a:xfrm>
        </p:grpSpPr>
        <p:grpSp>
          <p:nvGrpSpPr>
            <p:cNvPr id="16" name="Gruppieren 41">
              <a:extLst>
                <a:ext uri="{FF2B5EF4-FFF2-40B4-BE49-F238E27FC236}">
                  <a16:creationId xmlns:a16="http://schemas.microsoft.com/office/drawing/2014/main" id="{9C9189D8-7AD5-06A0-1234-64C45E072CCD}"/>
                </a:ext>
              </a:extLst>
            </p:cNvPr>
            <p:cNvGrpSpPr/>
            <p:nvPr/>
          </p:nvGrpSpPr>
          <p:grpSpPr bwMode="black">
            <a:xfrm>
              <a:off x="1632000" y="2997000"/>
              <a:ext cx="2232000" cy="144000"/>
              <a:chOff x="1613352" y="3141000"/>
              <a:chExt cx="2234925" cy="215990"/>
            </a:xfrm>
          </p:grpSpPr>
          <p:cxnSp>
            <p:nvCxnSpPr>
              <p:cNvPr id="20" name="Gerade Verbindung 19">
                <a:extLst>
                  <a:ext uri="{FF2B5EF4-FFF2-40B4-BE49-F238E27FC236}">
                    <a16:creationId xmlns:a16="http://schemas.microsoft.com/office/drawing/2014/main" id="{ABD967C4-0802-5264-46BB-8472D73788EB}"/>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rade Verbindung 30">
                <a:extLst>
                  <a:ext uri="{FF2B5EF4-FFF2-40B4-BE49-F238E27FC236}">
                    <a16:creationId xmlns:a16="http://schemas.microsoft.com/office/drawing/2014/main" id="{956713F9-AC5C-FAE8-FE3E-581D1F7A80AD}"/>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Inhaltsplatzhalter 1">
              <a:extLst>
                <a:ext uri="{FF2B5EF4-FFF2-40B4-BE49-F238E27FC236}">
                  <a16:creationId xmlns:a16="http://schemas.microsoft.com/office/drawing/2014/main" id="{E758DD90-C648-A2CB-CC61-19D59AC79BEF}"/>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2017</a:t>
              </a:r>
            </a:p>
          </p:txBody>
        </p:sp>
        <p:sp>
          <p:nvSpPr>
            <p:cNvPr id="18" name="Inhaltsplatzhalter 1">
              <a:extLst>
                <a:ext uri="{FF2B5EF4-FFF2-40B4-BE49-F238E27FC236}">
                  <a16:creationId xmlns:a16="http://schemas.microsoft.com/office/drawing/2014/main" id="{B724AEB6-5BAC-47DA-8B69-2AD187CE7405}"/>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err="1"/>
                <a:t>gNMI</a:t>
              </a:r>
              <a:endParaRPr lang="en-US" b="1" dirty="0"/>
            </a:p>
            <a:p>
              <a:r>
                <a:rPr lang="en-US" sz="1400" dirty="0" err="1"/>
                <a:t>gNMI</a:t>
              </a:r>
              <a:r>
                <a:rPr lang="en-US" sz="1400" dirty="0"/>
                <a:t> was presented to IETF NETCONF and implementations started at major network vendors.</a:t>
              </a:r>
            </a:p>
          </p:txBody>
        </p:sp>
      </p:grpSp>
      <p:grpSp>
        <p:nvGrpSpPr>
          <p:cNvPr id="22" name="Gruppieren 46">
            <a:extLst>
              <a:ext uri="{FF2B5EF4-FFF2-40B4-BE49-F238E27FC236}">
                <a16:creationId xmlns:a16="http://schemas.microsoft.com/office/drawing/2014/main" id="{BE342D5B-06C0-BC80-D4DD-5FED2D93A85A}"/>
              </a:ext>
            </a:extLst>
          </p:cNvPr>
          <p:cNvGrpSpPr/>
          <p:nvPr/>
        </p:nvGrpSpPr>
        <p:grpSpPr bwMode="black">
          <a:xfrm>
            <a:off x="7408295" y="1690688"/>
            <a:ext cx="4593848" cy="2232000"/>
            <a:chOff x="1632000" y="1341000"/>
            <a:chExt cx="2232000" cy="2232000"/>
          </a:xfrm>
        </p:grpSpPr>
        <p:grpSp>
          <p:nvGrpSpPr>
            <p:cNvPr id="23" name="Gruppieren 47">
              <a:extLst>
                <a:ext uri="{FF2B5EF4-FFF2-40B4-BE49-F238E27FC236}">
                  <a16:creationId xmlns:a16="http://schemas.microsoft.com/office/drawing/2014/main" id="{35B79CFD-DDC0-E110-13C1-4AC041F47E3D}"/>
                </a:ext>
              </a:extLst>
            </p:cNvPr>
            <p:cNvGrpSpPr/>
            <p:nvPr/>
          </p:nvGrpSpPr>
          <p:grpSpPr bwMode="black">
            <a:xfrm>
              <a:off x="1632000" y="2997000"/>
              <a:ext cx="2232000" cy="144000"/>
              <a:chOff x="1613352" y="3141000"/>
              <a:chExt cx="2234925" cy="215990"/>
            </a:xfrm>
          </p:grpSpPr>
          <p:cxnSp>
            <p:nvCxnSpPr>
              <p:cNvPr id="26" name="Gerade Verbindung 19">
                <a:extLst>
                  <a:ext uri="{FF2B5EF4-FFF2-40B4-BE49-F238E27FC236}">
                    <a16:creationId xmlns:a16="http://schemas.microsoft.com/office/drawing/2014/main" id="{2270C987-12FE-3012-C05E-8965D7369BBE}"/>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 Verbindung 30">
                <a:extLst>
                  <a:ext uri="{FF2B5EF4-FFF2-40B4-BE49-F238E27FC236}">
                    <a16:creationId xmlns:a16="http://schemas.microsoft.com/office/drawing/2014/main" id="{DB32614D-738C-B4E0-9019-340192DBBEFA}"/>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Inhaltsplatzhalter 1">
              <a:extLst>
                <a:ext uri="{FF2B5EF4-FFF2-40B4-BE49-F238E27FC236}">
                  <a16:creationId xmlns:a16="http://schemas.microsoft.com/office/drawing/2014/main" id="{B4BB3FE3-45A4-FB4D-7261-232D61BD7118}"/>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2022</a:t>
              </a:r>
            </a:p>
          </p:txBody>
        </p:sp>
        <p:sp>
          <p:nvSpPr>
            <p:cNvPr id="25" name="Inhaltsplatzhalter 1">
              <a:extLst>
                <a:ext uri="{FF2B5EF4-FFF2-40B4-BE49-F238E27FC236}">
                  <a16:creationId xmlns:a16="http://schemas.microsoft.com/office/drawing/2014/main" id="{1B4551CE-E748-DB88-B412-3D69C73A1AF7}"/>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Data Mesh Integration</a:t>
              </a:r>
            </a:p>
            <a:p>
              <a:pPr marL="0" marR="0">
                <a:spcBef>
                  <a:spcPts val="0"/>
                </a:spcBef>
                <a:spcAft>
                  <a:spcPts val="0"/>
                </a:spcAft>
              </a:pPr>
              <a:r>
                <a:rPr lang="en-US" sz="1400" dirty="0"/>
                <a:t>Vendor-specific implementations and IETF YANG-Push are hard to manage. New requirements emerged for integrating with the message broker and an automated data processing chain. New specifications are proposed to resolve these challenges.</a:t>
              </a:r>
            </a:p>
          </p:txBody>
        </p:sp>
      </p:grpSp>
      <p:grpSp>
        <p:nvGrpSpPr>
          <p:cNvPr id="28" name="Gruppieren 8">
            <a:extLst>
              <a:ext uri="{FF2B5EF4-FFF2-40B4-BE49-F238E27FC236}">
                <a16:creationId xmlns:a16="http://schemas.microsoft.com/office/drawing/2014/main" id="{DE5BB9B7-8572-74B3-3418-92B8C92064EA}"/>
              </a:ext>
            </a:extLst>
          </p:cNvPr>
          <p:cNvGrpSpPr/>
          <p:nvPr/>
        </p:nvGrpSpPr>
        <p:grpSpPr bwMode="black">
          <a:xfrm>
            <a:off x="3457239" y="4207610"/>
            <a:ext cx="2130515" cy="2231999"/>
            <a:chOff x="1488000" y="4293000"/>
            <a:chExt cx="2736000" cy="2231999"/>
          </a:xfrm>
        </p:grpSpPr>
        <p:grpSp>
          <p:nvGrpSpPr>
            <p:cNvPr id="29" name="Gruppieren 59">
              <a:extLst>
                <a:ext uri="{FF2B5EF4-FFF2-40B4-BE49-F238E27FC236}">
                  <a16:creationId xmlns:a16="http://schemas.microsoft.com/office/drawing/2014/main" id="{F2AC2579-AB27-E563-72B0-21AF883D5C94}"/>
                </a:ext>
              </a:extLst>
            </p:cNvPr>
            <p:cNvGrpSpPr/>
            <p:nvPr/>
          </p:nvGrpSpPr>
          <p:grpSpPr bwMode="black">
            <a:xfrm>
              <a:off x="1488000" y="4725000"/>
              <a:ext cx="2736000" cy="144000"/>
              <a:chOff x="1613352" y="3141000"/>
              <a:chExt cx="2234925" cy="215990"/>
            </a:xfrm>
          </p:grpSpPr>
          <p:cxnSp>
            <p:nvCxnSpPr>
              <p:cNvPr id="32" name="Gerade Verbindung 19">
                <a:extLst>
                  <a:ext uri="{FF2B5EF4-FFF2-40B4-BE49-F238E27FC236}">
                    <a16:creationId xmlns:a16="http://schemas.microsoft.com/office/drawing/2014/main" id="{C7712630-B018-597B-9584-81CEDF28F8C0}"/>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30">
                <a:extLst>
                  <a:ext uri="{FF2B5EF4-FFF2-40B4-BE49-F238E27FC236}">
                    <a16:creationId xmlns:a16="http://schemas.microsoft.com/office/drawing/2014/main" id="{12B3F5EE-E98E-BEF4-4ED2-D387A691EBB2}"/>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Inhaltsplatzhalter 1">
              <a:extLst>
                <a:ext uri="{FF2B5EF4-FFF2-40B4-BE49-F238E27FC236}">
                  <a16:creationId xmlns:a16="http://schemas.microsoft.com/office/drawing/2014/main" id="{8B991C74-AAFD-C1DD-459B-083084BA12D6}"/>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2015</a:t>
              </a:r>
            </a:p>
          </p:txBody>
        </p:sp>
        <p:sp>
          <p:nvSpPr>
            <p:cNvPr id="31" name="Inhaltsplatzhalter 1">
              <a:extLst>
                <a:ext uri="{FF2B5EF4-FFF2-40B4-BE49-F238E27FC236}">
                  <a16:creationId xmlns:a16="http://schemas.microsoft.com/office/drawing/2014/main" id="{A80F2D56-09A4-2302-3CBD-EBEA1B3EF180}"/>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Specification Started</a:t>
              </a:r>
            </a:p>
            <a:p>
              <a:r>
                <a:rPr lang="en-US" sz="1400" dirty="0"/>
                <a:t>Development of RFC 8639 and RFC 8641 started at IETF NETCONF.</a:t>
              </a:r>
            </a:p>
          </p:txBody>
        </p:sp>
      </p:grpSp>
      <p:grpSp>
        <p:nvGrpSpPr>
          <p:cNvPr id="34" name="Gruppieren 64">
            <a:extLst>
              <a:ext uri="{FF2B5EF4-FFF2-40B4-BE49-F238E27FC236}">
                <a16:creationId xmlns:a16="http://schemas.microsoft.com/office/drawing/2014/main" id="{DACC37E1-B67E-68EC-557A-97CCFBA7D080}"/>
              </a:ext>
            </a:extLst>
          </p:cNvPr>
          <p:cNvGrpSpPr/>
          <p:nvPr/>
        </p:nvGrpSpPr>
        <p:grpSpPr bwMode="black">
          <a:xfrm>
            <a:off x="5819087" y="4212764"/>
            <a:ext cx="2868476" cy="2231999"/>
            <a:chOff x="1488000" y="4293000"/>
            <a:chExt cx="2736000" cy="2231999"/>
          </a:xfrm>
        </p:grpSpPr>
        <p:grpSp>
          <p:nvGrpSpPr>
            <p:cNvPr id="35" name="Gruppieren 65">
              <a:extLst>
                <a:ext uri="{FF2B5EF4-FFF2-40B4-BE49-F238E27FC236}">
                  <a16:creationId xmlns:a16="http://schemas.microsoft.com/office/drawing/2014/main" id="{FD98BA2F-25B0-B1E4-33C3-3E0F5BECDCAA}"/>
                </a:ext>
              </a:extLst>
            </p:cNvPr>
            <p:cNvGrpSpPr/>
            <p:nvPr/>
          </p:nvGrpSpPr>
          <p:grpSpPr bwMode="black">
            <a:xfrm>
              <a:off x="1488000" y="4725000"/>
              <a:ext cx="2736000" cy="144000"/>
              <a:chOff x="1613352" y="3141000"/>
              <a:chExt cx="2234925" cy="215990"/>
            </a:xfrm>
          </p:grpSpPr>
          <p:cxnSp>
            <p:nvCxnSpPr>
              <p:cNvPr id="38" name="Gerade Verbindung 19">
                <a:extLst>
                  <a:ext uri="{FF2B5EF4-FFF2-40B4-BE49-F238E27FC236}">
                    <a16:creationId xmlns:a16="http://schemas.microsoft.com/office/drawing/2014/main" id="{28824EE9-5B31-6E24-3D17-8559F723C2CA}"/>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rade Verbindung 30">
                <a:extLst>
                  <a:ext uri="{FF2B5EF4-FFF2-40B4-BE49-F238E27FC236}">
                    <a16:creationId xmlns:a16="http://schemas.microsoft.com/office/drawing/2014/main" id="{1A7858F4-C8FF-FD11-1618-89813EDCA5B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Inhaltsplatzhalter 1">
              <a:extLst>
                <a:ext uri="{FF2B5EF4-FFF2-40B4-BE49-F238E27FC236}">
                  <a16:creationId xmlns:a16="http://schemas.microsoft.com/office/drawing/2014/main" id="{7D27550F-D392-5C9D-6454-65067CA2FC55}"/>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2019</a:t>
              </a:r>
            </a:p>
          </p:txBody>
        </p:sp>
        <p:sp>
          <p:nvSpPr>
            <p:cNvPr id="37" name="Inhaltsplatzhalter 1">
              <a:extLst>
                <a:ext uri="{FF2B5EF4-FFF2-40B4-BE49-F238E27FC236}">
                  <a16:creationId xmlns:a16="http://schemas.microsoft.com/office/drawing/2014/main" id="{0BD3578E-9C91-1D0B-2ECF-4ABE58148B6A}"/>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a:t>
              </a:r>
              <a:br>
                <a:rPr lang="en-US" b="1" dirty="0"/>
              </a:br>
              <a:r>
                <a:rPr lang="en-US" b="1" dirty="0"/>
                <a:t>Specification Finished</a:t>
              </a:r>
            </a:p>
            <a:p>
              <a:r>
                <a:rPr lang="en-US" sz="1400" dirty="0"/>
                <a:t>Development of RFC 8639 and RFC 8641 concluded at IETF NETCONF without any major network vendor implementations.</a:t>
              </a:r>
            </a:p>
          </p:txBody>
        </p:sp>
      </p:grpSp>
      <p:grpSp>
        <p:nvGrpSpPr>
          <p:cNvPr id="41" name="Gruppieren 64">
            <a:extLst>
              <a:ext uri="{FF2B5EF4-FFF2-40B4-BE49-F238E27FC236}">
                <a16:creationId xmlns:a16="http://schemas.microsoft.com/office/drawing/2014/main" id="{D3FED4A7-82DC-CB2D-9D61-14D8A28E48B5}"/>
              </a:ext>
            </a:extLst>
          </p:cNvPr>
          <p:cNvGrpSpPr/>
          <p:nvPr/>
        </p:nvGrpSpPr>
        <p:grpSpPr bwMode="black">
          <a:xfrm>
            <a:off x="8994711" y="4210690"/>
            <a:ext cx="2690323" cy="2231999"/>
            <a:chOff x="1488000" y="4293000"/>
            <a:chExt cx="2736000" cy="2231999"/>
          </a:xfrm>
        </p:grpSpPr>
        <p:grpSp>
          <p:nvGrpSpPr>
            <p:cNvPr id="42" name="Gruppieren 65">
              <a:extLst>
                <a:ext uri="{FF2B5EF4-FFF2-40B4-BE49-F238E27FC236}">
                  <a16:creationId xmlns:a16="http://schemas.microsoft.com/office/drawing/2014/main" id="{3B344F67-2010-7161-4789-9759BC710566}"/>
                </a:ext>
              </a:extLst>
            </p:cNvPr>
            <p:cNvGrpSpPr/>
            <p:nvPr/>
          </p:nvGrpSpPr>
          <p:grpSpPr bwMode="black">
            <a:xfrm>
              <a:off x="1488000" y="4725000"/>
              <a:ext cx="2736000" cy="144000"/>
              <a:chOff x="1613352" y="3141000"/>
              <a:chExt cx="2234925" cy="215990"/>
            </a:xfrm>
          </p:grpSpPr>
          <p:cxnSp>
            <p:nvCxnSpPr>
              <p:cNvPr id="45" name="Gerade Verbindung 19">
                <a:extLst>
                  <a:ext uri="{FF2B5EF4-FFF2-40B4-BE49-F238E27FC236}">
                    <a16:creationId xmlns:a16="http://schemas.microsoft.com/office/drawing/2014/main" id="{2BC9765E-2839-3725-D5AA-9C03730BDE05}"/>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rade Verbindung 30">
                <a:extLst>
                  <a:ext uri="{FF2B5EF4-FFF2-40B4-BE49-F238E27FC236}">
                    <a16:creationId xmlns:a16="http://schemas.microsoft.com/office/drawing/2014/main" id="{BD1D0E07-6E0E-4A3A-57A2-E985A2E6E5E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Inhaltsplatzhalter 1">
              <a:extLst>
                <a:ext uri="{FF2B5EF4-FFF2-40B4-BE49-F238E27FC236}">
                  <a16:creationId xmlns:a16="http://schemas.microsoft.com/office/drawing/2014/main" id="{9982A62D-0E10-2FD3-5ACE-87B7E6992067}"/>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2024</a:t>
              </a:r>
            </a:p>
          </p:txBody>
        </p:sp>
        <p:sp>
          <p:nvSpPr>
            <p:cNvPr id="44" name="Inhaltsplatzhalter 1">
              <a:extLst>
                <a:ext uri="{FF2B5EF4-FFF2-40B4-BE49-F238E27FC236}">
                  <a16:creationId xmlns:a16="http://schemas.microsoft.com/office/drawing/2014/main" id="{E4D5B3A8-1F95-93B6-B40F-4E4453028DBF}"/>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Major</a:t>
              </a:r>
              <a:br>
                <a:rPr lang="en-US" b="1" dirty="0"/>
              </a:br>
              <a:r>
                <a:rPr lang="en-US" b="1" dirty="0"/>
                <a:t>Implementations Started</a:t>
              </a:r>
            </a:p>
            <a:p>
              <a:r>
                <a:rPr lang="en-US" sz="1400" dirty="0"/>
                <a:t>Questions arise. Proposing a simplified IETF YANG-Push and an Agile Incremental Driven Development.</a:t>
              </a:r>
            </a:p>
          </p:txBody>
        </p:sp>
      </p:grpSp>
      <p:grpSp>
        <p:nvGrpSpPr>
          <p:cNvPr id="59" name="Gruppieren 40">
            <a:extLst>
              <a:ext uri="{FF2B5EF4-FFF2-40B4-BE49-F238E27FC236}">
                <a16:creationId xmlns:a16="http://schemas.microsoft.com/office/drawing/2014/main" id="{A4F54A95-D7DF-C891-C7FF-8E228A7013F2}"/>
              </a:ext>
            </a:extLst>
          </p:cNvPr>
          <p:cNvGrpSpPr/>
          <p:nvPr/>
        </p:nvGrpSpPr>
        <p:grpSpPr bwMode="black">
          <a:xfrm>
            <a:off x="3406857" y="1690687"/>
            <a:ext cx="1273596" cy="2232000"/>
            <a:chOff x="1632000" y="1341000"/>
            <a:chExt cx="2232000" cy="2232000"/>
          </a:xfrm>
        </p:grpSpPr>
        <p:grpSp>
          <p:nvGrpSpPr>
            <p:cNvPr id="60" name="Gruppieren 41">
              <a:extLst>
                <a:ext uri="{FF2B5EF4-FFF2-40B4-BE49-F238E27FC236}">
                  <a16:creationId xmlns:a16="http://schemas.microsoft.com/office/drawing/2014/main" id="{7033033C-435C-1BF4-758D-F6F49C7BE514}"/>
                </a:ext>
              </a:extLst>
            </p:cNvPr>
            <p:cNvGrpSpPr/>
            <p:nvPr/>
          </p:nvGrpSpPr>
          <p:grpSpPr bwMode="black">
            <a:xfrm>
              <a:off x="1632000" y="2997000"/>
              <a:ext cx="2232000" cy="144000"/>
              <a:chOff x="1613352" y="3141000"/>
              <a:chExt cx="2234925" cy="215990"/>
            </a:xfrm>
          </p:grpSpPr>
          <p:cxnSp>
            <p:nvCxnSpPr>
              <p:cNvPr id="63" name="Gerade Verbindung 19">
                <a:extLst>
                  <a:ext uri="{FF2B5EF4-FFF2-40B4-BE49-F238E27FC236}">
                    <a16:creationId xmlns:a16="http://schemas.microsoft.com/office/drawing/2014/main" id="{C6DFBCFE-6018-8344-46D1-B0F6FFB58CD4}"/>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Gerade Verbindung 30">
                <a:extLst>
                  <a:ext uri="{FF2B5EF4-FFF2-40B4-BE49-F238E27FC236}">
                    <a16:creationId xmlns:a16="http://schemas.microsoft.com/office/drawing/2014/main" id="{403AD072-2FC4-1ACC-56E2-B0F9CA68FE7F}"/>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 name="Inhaltsplatzhalter 1">
              <a:extLst>
                <a:ext uri="{FF2B5EF4-FFF2-40B4-BE49-F238E27FC236}">
                  <a16:creationId xmlns:a16="http://schemas.microsoft.com/office/drawing/2014/main" id="{A45CA48C-52BC-6F61-40B7-B80536A0878C}"/>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2010</a:t>
              </a:r>
            </a:p>
          </p:txBody>
        </p:sp>
        <p:sp>
          <p:nvSpPr>
            <p:cNvPr id="62" name="Inhaltsplatzhalter 1">
              <a:extLst>
                <a:ext uri="{FF2B5EF4-FFF2-40B4-BE49-F238E27FC236}">
                  <a16:creationId xmlns:a16="http://schemas.microsoft.com/office/drawing/2014/main" id="{9D3C1E24-9BDF-AF99-075F-4F734EBA2636}"/>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YANG 1.0</a:t>
              </a:r>
            </a:p>
            <a:p>
              <a:r>
                <a:rPr lang="en-US" sz="1400" dirty="0"/>
                <a:t>Specified in RFC 6020. 1.1 in RFC 7950.</a:t>
              </a:r>
              <a:br>
                <a:rPr lang="en-US" sz="1400" dirty="0"/>
              </a:br>
              <a:endParaRPr lang="en-US" sz="1400" dirty="0"/>
            </a:p>
          </p:txBody>
        </p:sp>
      </p:grpSp>
      <p:cxnSp>
        <p:nvCxnSpPr>
          <p:cNvPr id="65" name="Straight Connector 64">
            <a:extLst>
              <a:ext uri="{FF2B5EF4-FFF2-40B4-BE49-F238E27FC236}">
                <a16:creationId xmlns:a16="http://schemas.microsoft.com/office/drawing/2014/main" id="{AFC53858-1E5E-6FE9-2830-0E378FEAA6B1}"/>
              </a:ext>
            </a:extLst>
          </p:cNvPr>
          <p:cNvCxnSpPr>
            <a:cxnSpLocks/>
          </p:cNvCxnSpPr>
          <p:nvPr/>
        </p:nvCxnSpPr>
        <p:spPr bwMode="gray">
          <a:xfrm>
            <a:off x="5061899" y="4046568"/>
            <a:ext cx="2130515" cy="0"/>
          </a:xfrm>
          <a:prstGeom prst="line">
            <a:avLst/>
          </a:prstGeom>
          <a:ln w="57150" cap="rnd">
            <a:gradFill flip="none" rotWithShape="1">
              <a:gsLst>
                <a:gs pos="20000">
                  <a:srgbClr val="DDE3E7"/>
                </a:gs>
                <a:gs pos="50000">
                  <a:srgbClr val="FFC00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E08A87A-9C74-E2F3-3559-E49D4439C20B}"/>
              </a:ext>
            </a:extLst>
          </p:cNvPr>
          <p:cNvCxnSpPr>
            <a:cxnSpLocks/>
          </p:cNvCxnSpPr>
          <p:nvPr/>
        </p:nvCxnSpPr>
        <p:spPr bwMode="gray">
          <a:xfrm>
            <a:off x="6406786" y="4066688"/>
            <a:ext cx="2130515" cy="0"/>
          </a:xfrm>
          <a:prstGeom prst="line">
            <a:avLst/>
          </a:prstGeom>
          <a:ln w="57150" cap="rnd">
            <a:gradFill flip="none" rotWithShape="1">
              <a:gsLst>
                <a:gs pos="20000">
                  <a:srgbClr val="DDE3E7"/>
                </a:gs>
                <a:gs pos="50000">
                  <a:srgbClr val="E61E64"/>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27702359-26E7-83C1-A711-F9CD3208593C}"/>
              </a:ext>
            </a:extLst>
          </p:cNvPr>
          <p:cNvSpPr/>
          <p:nvPr/>
        </p:nvSpPr>
        <p:spPr>
          <a:xfrm>
            <a:off x="7210425" y="1447800"/>
            <a:ext cx="4867275" cy="5267325"/>
          </a:xfrm>
          <a:custGeom>
            <a:avLst/>
            <a:gdLst>
              <a:gd name="connsiteX0" fmla="*/ 714375 w 4867275"/>
              <a:gd name="connsiteY0" fmla="*/ 0 h 5267325"/>
              <a:gd name="connsiteX1" fmla="*/ 714375 w 4867275"/>
              <a:gd name="connsiteY1" fmla="*/ 0 h 5267325"/>
              <a:gd name="connsiteX2" fmla="*/ 457200 w 4867275"/>
              <a:gd name="connsiteY2" fmla="*/ 19050 h 5267325"/>
              <a:gd name="connsiteX3" fmla="*/ 333375 w 4867275"/>
              <a:gd name="connsiteY3" fmla="*/ 57150 h 5267325"/>
              <a:gd name="connsiteX4" fmla="*/ 276225 w 4867275"/>
              <a:gd name="connsiteY4" fmla="*/ 95250 h 5267325"/>
              <a:gd name="connsiteX5" fmla="*/ 219075 w 4867275"/>
              <a:gd name="connsiteY5" fmla="*/ 123825 h 5267325"/>
              <a:gd name="connsiteX6" fmla="*/ 133350 w 4867275"/>
              <a:gd name="connsiteY6" fmla="*/ 180975 h 5267325"/>
              <a:gd name="connsiteX7" fmla="*/ 104775 w 4867275"/>
              <a:gd name="connsiteY7" fmla="*/ 209550 h 5267325"/>
              <a:gd name="connsiteX8" fmla="*/ 76200 w 4867275"/>
              <a:gd name="connsiteY8" fmla="*/ 304800 h 5267325"/>
              <a:gd name="connsiteX9" fmla="*/ 47625 w 4867275"/>
              <a:gd name="connsiteY9" fmla="*/ 409575 h 5267325"/>
              <a:gd name="connsiteX10" fmla="*/ 38100 w 4867275"/>
              <a:gd name="connsiteY10" fmla="*/ 504825 h 5267325"/>
              <a:gd name="connsiteX11" fmla="*/ 28575 w 4867275"/>
              <a:gd name="connsiteY11" fmla="*/ 581025 h 5267325"/>
              <a:gd name="connsiteX12" fmla="*/ 19050 w 4867275"/>
              <a:gd name="connsiteY12" fmla="*/ 666750 h 5267325"/>
              <a:gd name="connsiteX13" fmla="*/ 0 w 4867275"/>
              <a:gd name="connsiteY13" fmla="*/ 762000 h 5267325"/>
              <a:gd name="connsiteX14" fmla="*/ 9525 w 4867275"/>
              <a:gd name="connsiteY14" fmla="*/ 1743075 h 5267325"/>
              <a:gd name="connsiteX15" fmla="*/ 28575 w 4867275"/>
              <a:gd name="connsiteY15" fmla="*/ 1781175 h 5267325"/>
              <a:gd name="connsiteX16" fmla="*/ 57150 w 4867275"/>
              <a:gd name="connsiteY16" fmla="*/ 1838325 h 5267325"/>
              <a:gd name="connsiteX17" fmla="*/ 114300 w 4867275"/>
              <a:gd name="connsiteY17" fmla="*/ 1885950 h 5267325"/>
              <a:gd name="connsiteX18" fmla="*/ 180975 w 4867275"/>
              <a:gd name="connsiteY18" fmla="*/ 1952625 h 5267325"/>
              <a:gd name="connsiteX19" fmla="*/ 219075 w 4867275"/>
              <a:gd name="connsiteY19" fmla="*/ 1981200 h 5267325"/>
              <a:gd name="connsiteX20" fmla="*/ 285750 w 4867275"/>
              <a:gd name="connsiteY20" fmla="*/ 2057400 h 5267325"/>
              <a:gd name="connsiteX21" fmla="*/ 390525 w 4867275"/>
              <a:gd name="connsiteY21" fmla="*/ 2133600 h 5267325"/>
              <a:gd name="connsiteX22" fmla="*/ 466725 w 4867275"/>
              <a:gd name="connsiteY22" fmla="*/ 2190750 h 5267325"/>
              <a:gd name="connsiteX23" fmla="*/ 523875 w 4867275"/>
              <a:gd name="connsiteY23" fmla="*/ 2209800 h 5267325"/>
              <a:gd name="connsiteX24" fmla="*/ 571500 w 4867275"/>
              <a:gd name="connsiteY24" fmla="*/ 2238375 h 5267325"/>
              <a:gd name="connsiteX25" fmla="*/ 600075 w 4867275"/>
              <a:gd name="connsiteY25" fmla="*/ 2247900 h 5267325"/>
              <a:gd name="connsiteX26" fmla="*/ 704850 w 4867275"/>
              <a:gd name="connsiteY26" fmla="*/ 2295525 h 5267325"/>
              <a:gd name="connsiteX27" fmla="*/ 762000 w 4867275"/>
              <a:gd name="connsiteY27" fmla="*/ 2314575 h 5267325"/>
              <a:gd name="connsiteX28" fmla="*/ 838200 w 4867275"/>
              <a:gd name="connsiteY28" fmla="*/ 2343150 h 5267325"/>
              <a:gd name="connsiteX29" fmla="*/ 933450 w 4867275"/>
              <a:gd name="connsiteY29" fmla="*/ 2381250 h 5267325"/>
              <a:gd name="connsiteX30" fmla="*/ 971550 w 4867275"/>
              <a:gd name="connsiteY30" fmla="*/ 2409825 h 5267325"/>
              <a:gd name="connsiteX31" fmla="*/ 1019175 w 4867275"/>
              <a:gd name="connsiteY31" fmla="*/ 2438400 h 5267325"/>
              <a:gd name="connsiteX32" fmla="*/ 1066800 w 4867275"/>
              <a:gd name="connsiteY32" fmla="*/ 2486025 h 5267325"/>
              <a:gd name="connsiteX33" fmla="*/ 1162050 w 4867275"/>
              <a:gd name="connsiteY33" fmla="*/ 2552700 h 5267325"/>
              <a:gd name="connsiteX34" fmla="*/ 1247775 w 4867275"/>
              <a:gd name="connsiteY34" fmla="*/ 2619375 h 5267325"/>
              <a:gd name="connsiteX35" fmla="*/ 1285875 w 4867275"/>
              <a:gd name="connsiteY35" fmla="*/ 2667000 h 5267325"/>
              <a:gd name="connsiteX36" fmla="*/ 1333500 w 4867275"/>
              <a:gd name="connsiteY36" fmla="*/ 2752725 h 5267325"/>
              <a:gd name="connsiteX37" fmla="*/ 1362075 w 4867275"/>
              <a:gd name="connsiteY37" fmla="*/ 2828925 h 5267325"/>
              <a:gd name="connsiteX38" fmla="*/ 1447800 w 4867275"/>
              <a:gd name="connsiteY38" fmla="*/ 3000375 h 5267325"/>
              <a:gd name="connsiteX39" fmla="*/ 1495425 w 4867275"/>
              <a:gd name="connsiteY39" fmla="*/ 3171825 h 5267325"/>
              <a:gd name="connsiteX40" fmla="*/ 1504950 w 4867275"/>
              <a:gd name="connsiteY40" fmla="*/ 3248025 h 5267325"/>
              <a:gd name="connsiteX41" fmla="*/ 1514475 w 4867275"/>
              <a:gd name="connsiteY41" fmla="*/ 3314700 h 5267325"/>
              <a:gd name="connsiteX42" fmla="*/ 1504950 w 4867275"/>
              <a:gd name="connsiteY42" fmla="*/ 3552825 h 5267325"/>
              <a:gd name="connsiteX43" fmla="*/ 1485900 w 4867275"/>
              <a:gd name="connsiteY43" fmla="*/ 4438650 h 5267325"/>
              <a:gd name="connsiteX44" fmla="*/ 1495425 w 4867275"/>
              <a:gd name="connsiteY44" fmla="*/ 4848225 h 5267325"/>
              <a:gd name="connsiteX45" fmla="*/ 1533525 w 4867275"/>
              <a:gd name="connsiteY45" fmla="*/ 5086350 h 5267325"/>
              <a:gd name="connsiteX46" fmla="*/ 1543050 w 4867275"/>
              <a:gd name="connsiteY46" fmla="*/ 5124450 h 5267325"/>
              <a:gd name="connsiteX47" fmla="*/ 1581150 w 4867275"/>
              <a:gd name="connsiteY47" fmla="*/ 5200650 h 5267325"/>
              <a:gd name="connsiteX48" fmla="*/ 1590675 w 4867275"/>
              <a:gd name="connsiteY48" fmla="*/ 5229225 h 5267325"/>
              <a:gd name="connsiteX49" fmla="*/ 1657350 w 4867275"/>
              <a:gd name="connsiteY49" fmla="*/ 5267325 h 5267325"/>
              <a:gd name="connsiteX50" fmla="*/ 2028825 w 4867275"/>
              <a:gd name="connsiteY50" fmla="*/ 5248275 h 5267325"/>
              <a:gd name="connsiteX51" fmla="*/ 2847975 w 4867275"/>
              <a:gd name="connsiteY51" fmla="*/ 5229225 h 5267325"/>
              <a:gd name="connsiteX52" fmla="*/ 2990850 w 4867275"/>
              <a:gd name="connsiteY52" fmla="*/ 5210175 h 5267325"/>
              <a:gd name="connsiteX53" fmla="*/ 3895725 w 4867275"/>
              <a:gd name="connsiteY53" fmla="*/ 5200650 h 5267325"/>
              <a:gd name="connsiteX54" fmla="*/ 4067175 w 4867275"/>
              <a:gd name="connsiteY54" fmla="*/ 5143500 h 5267325"/>
              <a:gd name="connsiteX55" fmla="*/ 4276725 w 4867275"/>
              <a:gd name="connsiteY55" fmla="*/ 5019675 h 5267325"/>
              <a:gd name="connsiteX56" fmla="*/ 4333875 w 4867275"/>
              <a:gd name="connsiteY56" fmla="*/ 4943475 h 5267325"/>
              <a:gd name="connsiteX57" fmla="*/ 4400550 w 4867275"/>
              <a:gd name="connsiteY57" fmla="*/ 4867275 h 5267325"/>
              <a:gd name="connsiteX58" fmla="*/ 4438650 w 4867275"/>
              <a:gd name="connsiteY58" fmla="*/ 4800600 h 5267325"/>
              <a:gd name="connsiteX59" fmla="*/ 4486275 w 4867275"/>
              <a:gd name="connsiteY59" fmla="*/ 4686300 h 5267325"/>
              <a:gd name="connsiteX60" fmla="*/ 4514850 w 4867275"/>
              <a:gd name="connsiteY60" fmla="*/ 4648200 h 5267325"/>
              <a:gd name="connsiteX61" fmla="*/ 4562475 w 4867275"/>
              <a:gd name="connsiteY61" fmla="*/ 4524375 h 5267325"/>
              <a:gd name="connsiteX62" fmla="*/ 4591050 w 4867275"/>
              <a:gd name="connsiteY62" fmla="*/ 4467225 h 5267325"/>
              <a:gd name="connsiteX63" fmla="*/ 4629150 w 4867275"/>
              <a:gd name="connsiteY63" fmla="*/ 4314825 h 5267325"/>
              <a:gd name="connsiteX64" fmla="*/ 4638675 w 4867275"/>
              <a:gd name="connsiteY64" fmla="*/ 4200525 h 5267325"/>
              <a:gd name="connsiteX65" fmla="*/ 4695825 w 4867275"/>
              <a:gd name="connsiteY65" fmla="*/ 3962400 h 5267325"/>
              <a:gd name="connsiteX66" fmla="*/ 4743450 w 4867275"/>
              <a:gd name="connsiteY66" fmla="*/ 3695700 h 5267325"/>
              <a:gd name="connsiteX67" fmla="*/ 4800600 w 4867275"/>
              <a:gd name="connsiteY67" fmla="*/ 3438525 h 5267325"/>
              <a:gd name="connsiteX68" fmla="*/ 4829175 w 4867275"/>
              <a:gd name="connsiteY68" fmla="*/ 3133725 h 5267325"/>
              <a:gd name="connsiteX69" fmla="*/ 4819650 w 4867275"/>
              <a:gd name="connsiteY69" fmla="*/ 2400300 h 5267325"/>
              <a:gd name="connsiteX70" fmla="*/ 4810125 w 4867275"/>
              <a:gd name="connsiteY70" fmla="*/ 2095500 h 5267325"/>
              <a:gd name="connsiteX71" fmla="*/ 4838700 w 4867275"/>
              <a:gd name="connsiteY71" fmla="*/ 1390650 h 5267325"/>
              <a:gd name="connsiteX72" fmla="*/ 4848225 w 4867275"/>
              <a:gd name="connsiteY72" fmla="*/ 1038225 h 5267325"/>
              <a:gd name="connsiteX73" fmla="*/ 4867275 w 4867275"/>
              <a:gd name="connsiteY73" fmla="*/ 885825 h 5267325"/>
              <a:gd name="connsiteX74" fmla="*/ 4848225 w 4867275"/>
              <a:gd name="connsiteY74" fmla="*/ 733425 h 5267325"/>
              <a:gd name="connsiteX75" fmla="*/ 4810125 w 4867275"/>
              <a:gd name="connsiteY75" fmla="*/ 685800 h 5267325"/>
              <a:gd name="connsiteX76" fmla="*/ 4695825 w 4867275"/>
              <a:gd name="connsiteY76" fmla="*/ 542925 h 5267325"/>
              <a:gd name="connsiteX77" fmla="*/ 4505325 w 4867275"/>
              <a:gd name="connsiteY77" fmla="*/ 438150 h 5267325"/>
              <a:gd name="connsiteX78" fmla="*/ 4400550 w 4867275"/>
              <a:gd name="connsiteY78" fmla="*/ 381000 h 5267325"/>
              <a:gd name="connsiteX79" fmla="*/ 4305300 w 4867275"/>
              <a:gd name="connsiteY79" fmla="*/ 342900 h 5267325"/>
              <a:gd name="connsiteX80" fmla="*/ 4095750 w 4867275"/>
              <a:gd name="connsiteY80" fmla="*/ 247650 h 5267325"/>
              <a:gd name="connsiteX81" fmla="*/ 3971925 w 4867275"/>
              <a:gd name="connsiteY81" fmla="*/ 219075 h 5267325"/>
              <a:gd name="connsiteX82" fmla="*/ 3876675 w 4867275"/>
              <a:gd name="connsiteY82" fmla="*/ 190500 h 5267325"/>
              <a:gd name="connsiteX83" fmla="*/ 3533775 w 4867275"/>
              <a:gd name="connsiteY83" fmla="*/ 142875 h 5267325"/>
              <a:gd name="connsiteX84" fmla="*/ 3028950 w 4867275"/>
              <a:gd name="connsiteY84" fmla="*/ 133350 h 5267325"/>
              <a:gd name="connsiteX85" fmla="*/ 2305050 w 4867275"/>
              <a:gd name="connsiteY85" fmla="*/ 123825 h 5267325"/>
              <a:gd name="connsiteX86" fmla="*/ 2200275 w 4867275"/>
              <a:gd name="connsiteY86" fmla="*/ 114300 h 5267325"/>
              <a:gd name="connsiteX87" fmla="*/ 2000250 w 4867275"/>
              <a:gd name="connsiteY87" fmla="*/ 85725 h 5267325"/>
              <a:gd name="connsiteX88" fmla="*/ 1419225 w 4867275"/>
              <a:gd name="connsiteY88" fmla="*/ 76200 h 5267325"/>
              <a:gd name="connsiteX89" fmla="*/ 1123950 w 4867275"/>
              <a:gd name="connsiteY89" fmla="*/ 57150 h 5267325"/>
              <a:gd name="connsiteX90" fmla="*/ 1085850 w 4867275"/>
              <a:gd name="connsiteY90" fmla="*/ 47625 h 5267325"/>
              <a:gd name="connsiteX91" fmla="*/ 962025 w 4867275"/>
              <a:gd name="connsiteY91" fmla="*/ 38100 h 5267325"/>
              <a:gd name="connsiteX92" fmla="*/ 866775 w 4867275"/>
              <a:gd name="connsiteY92" fmla="*/ 28575 h 5267325"/>
              <a:gd name="connsiteX93" fmla="*/ 819150 w 4867275"/>
              <a:gd name="connsiteY93" fmla="*/ 19050 h 5267325"/>
              <a:gd name="connsiteX94" fmla="*/ 714375 w 4867275"/>
              <a:gd name="connsiteY94" fmla="*/ 0 h 526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4867275" h="5267325">
                <a:moveTo>
                  <a:pt x="714375" y="0"/>
                </a:moveTo>
                <a:lnTo>
                  <a:pt x="714375" y="0"/>
                </a:lnTo>
                <a:cubicBezTo>
                  <a:pt x="628650" y="6350"/>
                  <a:pt x="542571" y="9006"/>
                  <a:pt x="457200" y="19050"/>
                </a:cubicBezTo>
                <a:cubicBezTo>
                  <a:pt x="448690" y="20051"/>
                  <a:pt x="345149" y="51263"/>
                  <a:pt x="333375" y="57150"/>
                </a:cubicBezTo>
                <a:cubicBezTo>
                  <a:pt x="312897" y="67389"/>
                  <a:pt x="296001" y="83714"/>
                  <a:pt x="276225" y="95250"/>
                </a:cubicBezTo>
                <a:cubicBezTo>
                  <a:pt x="257828" y="105982"/>
                  <a:pt x="237773" y="113626"/>
                  <a:pt x="219075" y="123825"/>
                </a:cubicBezTo>
                <a:cubicBezTo>
                  <a:pt x="189765" y="139812"/>
                  <a:pt x="158883" y="159089"/>
                  <a:pt x="133350" y="180975"/>
                </a:cubicBezTo>
                <a:cubicBezTo>
                  <a:pt x="123123" y="189741"/>
                  <a:pt x="114300" y="200025"/>
                  <a:pt x="104775" y="209550"/>
                </a:cubicBezTo>
                <a:cubicBezTo>
                  <a:pt x="78468" y="288472"/>
                  <a:pt x="119817" y="163046"/>
                  <a:pt x="76200" y="304800"/>
                </a:cubicBezTo>
                <a:cubicBezTo>
                  <a:pt x="60432" y="356047"/>
                  <a:pt x="54315" y="359401"/>
                  <a:pt x="47625" y="409575"/>
                </a:cubicBezTo>
                <a:cubicBezTo>
                  <a:pt x="43408" y="441203"/>
                  <a:pt x="41624" y="473112"/>
                  <a:pt x="38100" y="504825"/>
                </a:cubicBezTo>
                <a:cubicBezTo>
                  <a:pt x="35273" y="530266"/>
                  <a:pt x="31566" y="555603"/>
                  <a:pt x="28575" y="581025"/>
                </a:cubicBezTo>
                <a:cubicBezTo>
                  <a:pt x="25216" y="609579"/>
                  <a:pt x="23534" y="638351"/>
                  <a:pt x="19050" y="666750"/>
                </a:cubicBezTo>
                <a:cubicBezTo>
                  <a:pt x="14000" y="698733"/>
                  <a:pt x="0" y="762000"/>
                  <a:pt x="0" y="762000"/>
                </a:cubicBezTo>
                <a:cubicBezTo>
                  <a:pt x="3175" y="1089025"/>
                  <a:pt x="359" y="1416163"/>
                  <a:pt x="9525" y="1743075"/>
                </a:cubicBezTo>
                <a:cubicBezTo>
                  <a:pt x="9923" y="1757268"/>
                  <a:pt x="22982" y="1768124"/>
                  <a:pt x="28575" y="1781175"/>
                </a:cubicBezTo>
                <a:cubicBezTo>
                  <a:pt x="43737" y="1816552"/>
                  <a:pt x="30231" y="1806023"/>
                  <a:pt x="57150" y="1838325"/>
                </a:cubicBezTo>
                <a:cubicBezTo>
                  <a:pt x="105783" y="1896685"/>
                  <a:pt x="64350" y="1840995"/>
                  <a:pt x="114300" y="1885950"/>
                </a:cubicBezTo>
                <a:cubicBezTo>
                  <a:pt x="137662" y="1906976"/>
                  <a:pt x="155830" y="1933766"/>
                  <a:pt x="180975" y="1952625"/>
                </a:cubicBezTo>
                <a:cubicBezTo>
                  <a:pt x="193675" y="1962150"/>
                  <a:pt x="207850" y="1969975"/>
                  <a:pt x="219075" y="1981200"/>
                </a:cubicBezTo>
                <a:cubicBezTo>
                  <a:pt x="332882" y="2095007"/>
                  <a:pt x="152187" y="1938678"/>
                  <a:pt x="285750" y="2057400"/>
                </a:cubicBezTo>
                <a:cubicBezTo>
                  <a:pt x="335842" y="2101927"/>
                  <a:pt x="333815" y="2093093"/>
                  <a:pt x="390525" y="2133600"/>
                </a:cubicBezTo>
                <a:cubicBezTo>
                  <a:pt x="416361" y="2152054"/>
                  <a:pt x="439158" y="2174998"/>
                  <a:pt x="466725" y="2190750"/>
                </a:cubicBezTo>
                <a:cubicBezTo>
                  <a:pt x="484160" y="2200713"/>
                  <a:pt x="505594" y="2201491"/>
                  <a:pt x="523875" y="2209800"/>
                </a:cubicBezTo>
                <a:cubicBezTo>
                  <a:pt x="540729" y="2217461"/>
                  <a:pt x="554941" y="2230096"/>
                  <a:pt x="571500" y="2238375"/>
                </a:cubicBezTo>
                <a:cubicBezTo>
                  <a:pt x="580480" y="2242865"/>
                  <a:pt x="590900" y="2243822"/>
                  <a:pt x="600075" y="2247900"/>
                </a:cubicBezTo>
                <a:cubicBezTo>
                  <a:pt x="684541" y="2285440"/>
                  <a:pt x="627798" y="2267506"/>
                  <a:pt x="704850" y="2295525"/>
                </a:cubicBezTo>
                <a:cubicBezTo>
                  <a:pt x="723721" y="2302387"/>
                  <a:pt x="743089" y="2307821"/>
                  <a:pt x="762000" y="2314575"/>
                </a:cubicBezTo>
                <a:cubicBezTo>
                  <a:pt x="787547" y="2323699"/>
                  <a:pt x="812465" y="2334572"/>
                  <a:pt x="838200" y="2343150"/>
                </a:cubicBezTo>
                <a:cubicBezTo>
                  <a:pt x="899455" y="2363568"/>
                  <a:pt x="860537" y="2337502"/>
                  <a:pt x="933450" y="2381250"/>
                </a:cubicBezTo>
                <a:cubicBezTo>
                  <a:pt x="947063" y="2389418"/>
                  <a:pt x="958341" y="2401019"/>
                  <a:pt x="971550" y="2409825"/>
                </a:cubicBezTo>
                <a:cubicBezTo>
                  <a:pt x="986954" y="2420094"/>
                  <a:pt x="1004719" y="2426835"/>
                  <a:pt x="1019175" y="2438400"/>
                </a:cubicBezTo>
                <a:cubicBezTo>
                  <a:pt x="1036706" y="2452425"/>
                  <a:pt x="1049269" y="2472000"/>
                  <a:pt x="1066800" y="2486025"/>
                </a:cubicBezTo>
                <a:cubicBezTo>
                  <a:pt x="1221704" y="2609948"/>
                  <a:pt x="1001306" y="2409817"/>
                  <a:pt x="1162050" y="2552700"/>
                </a:cubicBezTo>
                <a:cubicBezTo>
                  <a:pt x="1232930" y="2615704"/>
                  <a:pt x="1164454" y="2569383"/>
                  <a:pt x="1247775" y="2619375"/>
                </a:cubicBezTo>
                <a:cubicBezTo>
                  <a:pt x="1260475" y="2635250"/>
                  <a:pt x="1273677" y="2650736"/>
                  <a:pt x="1285875" y="2667000"/>
                </a:cubicBezTo>
                <a:cubicBezTo>
                  <a:pt x="1305559" y="2693245"/>
                  <a:pt x="1320608" y="2722643"/>
                  <a:pt x="1333500" y="2752725"/>
                </a:cubicBezTo>
                <a:cubicBezTo>
                  <a:pt x="1344186" y="2777659"/>
                  <a:pt x="1350707" y="2804295"/>
                  <a:pt x="1362075" y="2828925"/>
                </a:cubicBezTo>
                <a:cubicBezTo>
                  <a:pt x="1388851" y="2886940"/>
                  <a:pt x="1429440" y="2939174"/>
                  <a:pt x="1447800" y="3000375"/>
                </a:cubicBezTo>
                <a:cubicBezTo>
                  <a:pt x="1461033" y="3044486"/>
                  <a:pt x="1486395" y="3123666"/>
                  <a:pt x="1495425" y="3171825"/>
                </a:cubicBezTo>
                <a:cubicBezTo>
                  <a:pt x="1500142" y="3196984"/>
                  <a:pt x="1501567" y="3222652"/>
                  <a:pt x="1504950" y="3248025"/>
                </a:cubicBezTo>
                <a:cubicBezTo>
                  <a:pt x="1507917" y="3270279"/>
                  <a:pt x="1511300" y="3292475"/>
                  <a:pt x="1514475" y="3314700"/>
                </a:cubicBezTo>
                <a:cubicBezTo>
                  <a:pt x="1511300" y="3394075"/>
                  <a:pt x="1506421" y="3473400"/>
                  <a:pt x="1504950" y="3552825"/>
                </a:cubicBezTo>
                <a:cubicBezTo>
                  <a:pt x="1488509" y="4440618"/>
                  <a:pt x="1522439" y="4073256"/>
                  <a:pt x="1485900" y="4438650"/>
                </a:cubicBezTo>
                <a:cubicBezTo>
                  <a:pt x="1489075" y="4575175"/>
                  <a:pt x="1488825" y="4711823"/>
                  <a:pt x="1495425" y="4848225"/>
                </a:cubicBezTo>
                <a:cubicBezTo>
                  <a:pt x="1509335" y="5135689"/>
                  <a:pt x="1497691" y="4943013"/>
                  <a:pt x="1533525" y="5086350"/>
                </a:cubicBezTo>
                <a:cubicBezTo>
                  <a:pt x="1536700" y="5099050"/>
                  <a:pt x="1538015" y="5112366"/>
                  <a:pt x="1543050" y="5124450"/>
                </a:cubicBezTo>
                <a:cubicBezTo>
                  <a:pt x="1553972" y="5150664"/>
                  <a:pt x="1572170" y="5173709"/>
                  <a:pt x="1581150" y="5200650"/>
                </a:cubicBezTo>
                <a:cubicBezTo>
                  <a:pt x="1584325" y="5210175"/>
                  <a:pt x="1584247" y="5221512"/>
                  <a:pt x="1590675" y="5229225"/>
                </a:cubicBezTo>
                <a:cubicBezTo>
                  <a:pt x="1612854" y="5255840"/>
                  <a:pt x="1628864" y="5257830"/>
                  <a:pt x="1657350" y="5267325"/>
                </a:cubicBezTo>
                <a:lnTo>
                  <a:pt x="2028825" y="5248275"/>
                </a:lnTo>
                <a:lnTo>
                  <a:pt x="2847975" y="5229225"/>
                </a:lnTo>
                <a:cubicBezTo>
                  <a:pt x="2895984" y="5227324"/>
                  <a:pt x="2942821" y="5211485"/>
                  <a:pt x="2990850" y="5210175"/>
                </a:cubicBezTo>
                <a:cubicBezTo>
                  <a:pt x="3292380" y="5201951"/>
                  <a:pt x="3594100" y="5203825"/>
                  <a:pt x="3895725" y="5200650"/>
                </a:cubicBezTo>
                <a:cubicBezTo>
                  <a:pt x="4030128" y="5170783"/>
                  <a:pt x="3935309" y="5197798"/>
                  <a:pt x="4067175" y="5143500"/>
                </a:cubicBezTo>
                <a:cubicBezTo>
                  <a:pt x="4147754" y="5110320"/>
                  <a:pt x="4215474" y="5101343"/>
                  <a:pt x="4276725" y="5019675"/>
                </a:cubicBezTo>
                <a:cubicBezTo>
                  <a:pt x="4295775" y="4994275"/>
                  <a:pt x="4313854" y="4968117"/>
                  <a:pt x="4333875" y="4943475"/>
                </a:cubicBezTo>
                <a:cubicBezTo>
                  <a:pt x="4355158" y="4917281"/>
                  <a:pt x="4380591" y="4894492"/>
                  <a:pt x="4400550" y="4867275"/>
                </a:cubicBezTo>
                <a:cubicBezTo>
                  <a:pt x="4415688" y="4846633"/>
                  <a:pt x="4427923" y="4823842"/>
                  <a:pt x="4438650" y="4800600"/>
                </a:cubicBezTo>
                <a:cubicBezTo>
                  <a:pt x="4483806" y="4702763"/>
                  <a:pt x="4428174" y="4783134"/>
                  <a:pt x="4486275" y="4686300"/>
                </a:cubicBezTo>
                <a:cubicBezTo>
                  <a:pt x="4494443" y="4672687"/>
                  <a:pt x="4507248" y="4662137"/>
                  <a:pt x="4514850" y="4648200"/>
                </a:cubicBezTo>
                <a:cubicBezTo>
                  <a:pt x="4553180" y="4577928"/>
                  <a:pt x="4534246" y="4592124"/>
                  <a:pt x="4562475" y="4524375"/>
                </a:cubicBezTo>
                <a:cubicBezTo>
                  <a:pt x="4570667" y="4504715"/>
                  <a:pt x="4583404" y="4487104"/>
                  <a:pt x="4591050" y="4467225"/>
                </a:cubicBezTo>
                <a:cubicBezTo>
                  <a:pt x="4605309" y="4430152"/>
                  <a:pt x="4621337" y="4349982"/>
                  <a:pt x="4629150" y="4314825"/>
                </a:cubicBezTo>
                <a:cubicBezTo>
                  <a:pt x="4632325" y="4276725"/>
                  <a:pt x="4631568" y="4238091"/>
                  <a:pt x="4638675" y="4200525"/>
                </a:cubicBezTo>
                <a:cubicBezTo>
                  <a:pt x="4653849" y="4120319"/>
                  <a:pt x="4684281" y="4043209"/>
                  <a:pt x="4695825" y="3962400"/>
                </a:cubicBezTo>
                <a:cubicBezTo>
                  <a:pt x="4716614" y="3816875"/>
                  <a:pt x="4710215" y="3839719"/>
                  <a:pt x="4743450" y="3695700"/>
                </a:cubicBezTo>
                <a:cubicBezTo>
                  <a:pt x="4770442" y="3578735"/>
                  <a:pt x="4780848" y="3564935"/>
                  <a:pt x="4800600" y="3438525"/>
                </a:cubicBezTo>
                <a:cubicBezTo>
                  <a:pt x="4819213" y="3319399"/>
                  <a:pt x="4821316" y="3251605"/>
                  <a:pt x="4829175" y="3133725"/>
                </a:cubicBezTo>
                <a:cubicBezTo>
                  <a:pt x="4826000" y="2889250"/>
                  <a:pt x="4824135" y="2644754"/>
                  <a:pt x="4819650" y="2400300"/>
                </a:cubicBezTo>
                <a:cubicBezTo>
                  <a:pt x="4817785" y="2298668"/>
                  <a:pt x="4809044" y="2197144"/>
                  <a:pt x="4810125" y="2095500"/>
                </a:cubicBezTo>
                <a:cubicBezTo>
                  <a:pt x="4814825" y="1653734"/>
                  <a:pt x="4815844" y="1664923"/>
                  <a:pt x="4838700" y="1390650"/>
                </a:cubicBezTo>
                <a:cubicBezTo>
                  <a:pt x="4841875" y="1273175"/>
                  <a:pt x="4841584" y="1155555"/>
                  <a:pt x="4848225" y="1038225"/>
                </a:cubicBezTo>
                <a:cubicBezTo>
                  <a:pt x="4851118" y="987111"/>
                  <a:pt x="4867275" y="885825"/>
                  <a:pt x="4867275" y="885825"/>
                </a:cubicBezTo>
                <a:cubicBezTo>
                  <a:pt x="4860925" y="835025"/>
                  <a:pt x="4862289" y="782651"/>
                  <a:pt x="4848225" y="733425"/>
                </a:cubicBezTo>
                <a:cubicBezTo>
                  <a:pt x="4842640" y="713877"/>
                  <a:pt x="4822147" y="702194"/>
                  <a:pt x="4810125" y="685800"/>
                </a:cubicBezTo>
                <a:cubicBezTo>
                  <a:pt x="4787872" y="655455"/>
                  <a:pt x="4737663" y="569702"/>
                  <a:pt x="4695825" y="542925"/>
                </a:cubicBezTo>
                <a:cubicBezTo>
                  <a:pt x="4634785" y="503859"/>
                  <a:pt x="4568868" y="472996"/>
                  <a:pt x="4505325" y="438150"/>
                </a:cubicBezTo>
                <a:cubicBezTo>
                  <a:pt x="4470443" y="419021"/>
                  <a:pt x="4437487" y="395775"/>
                  <a:pt x="4400550" y="381000"/>
                </a:cubicBezTo>
                <a:cubicBezTo>
                  <a:pt x="4368800" y="368300"/>
                  <a:pt x="4336484" y="356933"/>
                  <a:pt x="4305300" y="342900"/>
                </a:cubicBezTo>
                <a:cubicBezTo>
                  <a:pt x="4216349" y="302872"/>
                  <a:pt x="4192567" y="278631"/>
                  <a:pt x="4095750" y="247650"/>
                </a:cubicBezTo>
                <a:cubicBezTo>
                  <a:pt x="4055406" y="234740"/>
                  <a:pt x="4012913" y="229768"/>
                  <a:pt x="3971925" y="219075"/>
                </a:cubicBezTo>
                <a:cubicBezTo>
                  <a:pt x="3939850" y="210708"/>
                  <a:pt x="3909142" y="197184"/>
                  <a:pt x="3876675" y="190500"/>
                </a:cubicBezTo>
                <a:cubicBezTo>
                  <a:pt x="3786021" y="171836"/>
                  <a:pt x="3638125" y="146086"/>
                  <a:pt x="3533775" y="142875"/>
                </a:cubicBezTo>
                <a:cubicBezTo>
                  <a:pt x="3365550" y="137699"/>
                  <a:pt x="3197235" y="135959"/>
                  <a:pt x="3028950" y="133350"/>
                </a:cubicBezTo>
                <a:lnTo>
                  <a:pt x="2305050" y="123825"/>
                </a:lnTo>
                <a:cubicBezTo>
                  <a:pt x="2270125" y="120650"/>
                  <a:pt x="2234992" y="119260"/>
                  <a:pt x="2200275" y="114300"/>
                </a:cubicBezTo>
                <a:cubicBezTo>
                  <a:pt x="2075667" y="96499"/>
                  <a:pt x="2131823" y="89380"/>
                  <a:pt x="2000250" y="85725"/>
                </a:cubicBezTo>
                <a:cubicBezTo>
                  <a:pt x="1806624" y="80346"/>
                  <a:pt x="1612900" y="79375"/>
                  <a:pt x="1419225" y="76200"/>
                </a:cubicBezTo>
                <a:cubicBezTo>
                  <a:pt x="1173826" y="48933"/>
                  <a:pt x="1581539" y="92349"/>
                  <a:pt x="1123950" y="57150"/>
                </a:cubicBezTo>
                <a:cubicBezTo>
                  <a:pt x="1110898" y="56146"/>
                  <a:pt x="1098851" y="49155"/>
                  <a:pt x="1085850" y="47625"/>
                </a:cubicBezTo>
                <a:cubicBezTo>
                  <a:pt x="1044737" y="42788"/>
                  <a:pt x="1003266" y="41686"/>
                  <a:pt x="962025" y="38100"/>
                </a:cubicBezTo>
                <a:cubicBezTo>
                  <a:pt x="930237" y="35336"/>
                  <a:pt x="898403" y="32792"/>
                  <a:pt x="866775" y="28575"/>
                </a:cubicBezTo>
                <a:cubicBezTo>
                  <a:pt x="850728" y="26435"/>
                  <a:pt x="835292" y="20292"/>
                  <a:pt x="819150" y="19050"/>
                </a:cubicBezTo>
                <a:cubicBezTo>
                  <a:pt x="793825" y="17102"/>
                  <a:pt x="731838" y="3175"/>
                  <a:pt x="714375" y="0"/>
                </a:cubicBezTo>
                <a:close/>
              </a:path>
            </a:pathLst>
          </a:custGeom>
          <a:solidFill>
            <a:srgbClr val="FF0000">
              <a:alpha val="5000"/>
            </a:srgbClr>
          </a:solid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76413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organize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a:t>
            </a:r>
            <a:r>
              <a:rPr lang="en-US" sz="3000" dirty="0" err="1">
                <a:latin typeface="+mj-lt"/>
              </a:rPr>
              <a:t>intented</a:t>
            </a:r>
            <a:r>
              <a:rPr lang="en-US" sz="3000" dirty="0">
                <a:latin typeface="+mj-lt"/>
              </a:rPr>
              <a:t> to ease data management,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131577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353050" y="485775"/>
            <a:ext cx="6649093" cy="5475593"/>
          </a:xfrm>
        </p:spPr>
        <p:txBody>
          <a:bodyPr>
            <a:noAutofit/>
          </a:bodyPr>
          <a:lstStyle/>
          <a:p>
            <a:pPr>
              <a:spcBef>
                <a:spcPts val="600"/>
              </a:spcBef>
            </a:pPr>
            <a:r>
              <a:rPr lang="en-US" sz="1600" b="1" dirty="0"/>
              <a:t>4.1.  YANG-Push Subscription</a:t>
            </a:r>
            <a:br>
              <a:rPr lang="en-US" sz="1600" dirty="0"/>
            </a:br>
            <a:r>
              <a:rPr lang="en-US" sz="1600" dirty="0"/>
              <a:t>Thanks to </a:t>
            </a:r>
            <a:r>
              <a:rPr lang="en-US" sz="1600" dirty="0">
                <a:hlinkClick r:id="rId3"/>
              </a:rPr>
              <a:t>RFC 9196 </a:t>
            </a:r>
            <a:r>
              <a:rPr lang="en-US" sz="1600" dirty="0"/>
              <a:t>based YANG modules describing capabilities for systems and notifications, transport (</a:t>
            </a:r>
            <a:r>
              <a:rPr lang="en-US" sz="1600" dirty="0">
                <a:hlinkClick r:id="rId4"/>
              </a:rPr>
              <a:t>draft-</a:t>
            </a:r>
            <a:r>
              <a:rPr lang="en-US" sz="1600" dirty="0" err="1">
                <a:hlinkClick r:id="rId4"/>
              </a:rPr>
              <a:t>netana</a:t>
            </a:r>
            <a:r>
              <a:rPr lang="en-US" sz="1600" dirty="0">
                <a:hlinkClick r:id="rId4"/>
              </a:rPr>
              <a:t>-netconf-</a:t>
            </a:r>
            <a:r>
              <a:rPr lang="en-US" sz="1600" dirty="0" err="1">
                <a:hlinkClick r:id="rId4"/>
              </a:rPr>
              <a:t>yp</a:t>
            </a:r>
            <a:r>
              <a:rPr lang="en-US" sz="1600" dirty="0">
                <a:hlinkClick r:id="rId4"/>
              </a:rPr>
              <a:t>-transport-capabilities</a:t>
            </a:r>
            <a:r>
              <a:rPr lang="en-US" sz="1600" dirty="0"/>
              <a:t>), notification extensions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and supported </a:t>
            </a:r>
            <a:r>
              <a:rPr lang="en-US" sz="1600" dirty="0" err="1"/>
              <a:t>xpaths</a:t>
            </a:r>
            <a:r>
              <a:rPr lang="en-US" sz="1600" dirty="0"/>
              <a:t> can be discovered.</a:t>
            </a:r>
          </a:p>
          <a:p>
            <a:pPr>
              <a:spcBef>
                <a:spcPts val="600"/>
              </a:spcBef>
            </a:pPr>
            <a:r>
              <a:rPr lang="en-US" sz="1600" b="1" dirty="0"/>
              <a:t>4.2.  YANG-Push Publisher</a:t>
            </a:r>
            <a:br>
              <a:rPr lang="en-US" sz="1600" dirty="0"/>
            </a:br>
            <a:r>
              <a:rPr lang="en-US" sz="1600" dirty="0"/>
              <a:t>For configured subscriptions, </a:t>
            </a:r>
            <a:r>
              <a:rPr lang="en-US" sz="1600" dirty="0">
                <a:hlinkClick r:id="rId6"/>
              </a:rPr>
              <a:t>udp-notif</a:t>
            </a:r>
            <a:r>
              <a:rPr lang="en-US" sz="1600" dirty="0"/>
              <a:t>, </a:t>
            </a:r>
            <a:r>
              <a:rPr lang="en-US" sz="1600" dirty="0">
                <a:hlinkClick r:id="rId7"/>
              </a:rPr>
              <a:t>distributed-</a:t>
            </a:r>
            <a:r>
              <a:rPr lang="en-US" sz="1600" dirty="0" err="1">
                <a:hlinkClick r:id="rId7"/>
              </a:rPr>
              <a:t>notif</a:t>
            </a:r>
            <a:r>
              <a:rPr lang="en-US" sz="1600" dirty="0"/>
              <a:t> and </a:t>
            </a:r>
            <a:r>
              <a:rPr lang="en-US" sz="1600" dirty="0">
                <a:hlinkClick r:id="rId8"/>
              </a:rPr>
              <a:t>https-</a:t>
            </a:r>
            <a:r>
              <a:rPr lang="en-US" sz="1600" dirty="0" err="1">
                <a:hlinkClick r:id="rId8"/>
              </a:rPr>
              <a:t>notif</a:t>
            </a:r>
            <a:r>
              <a:rPr lang="en-US" sz="1600" dirty="0"/>
              <a:t> are the </a:t>
            </a:r>
            <a:r>
              <a:rPr lang="en-US" sz="1600" dirty="0">
                <a:hlinkClick r:id="rId9"/>
              </a:rPr>
              <a:t>RFC 8639</a:t>
            </a:r>
            <a:r>
              <a:rPr lang="en-US" sz="1600" dirty="0"/>
              <a:t>, </a:t>
            </a:r>
            <a:r>
              <a:rPr lang="en-US" sz="1600" dirty="0">
                <a:hlinkClick r:id="rId10"/>
              </a:rPr>
              <a:t>RFC 8641 </a:t>
            </a:r>
            <a:r>
              <a:rPr lang="en-US" sz="1600" dirty="0"/>
              <a:t>based YANG-Push transport protocols.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provides the notification header with hostname, sequence and observation timestamp extensions.</a:t>
            </a:r>
          </a:p>
          <a:p>
            <a:pPr>
              <a:spcBef>
                <a:spcPts val="600"/>
              </a:spcBef>
            </a:pPr>
            <a:r>
              <a:rPr lang="en-US" sz="1600" b="1" dirty="0"/>
              <a:t>4.3.  YANG-Push Receiver</a:t>
            </a:r>
            <a:br>
              <a:rPr lang="en-US" sz="1600" dirty="0"/>
            </a:br>
            <a:r>
              <a:rPr lang="en-US" sz="1600" dirty="0"/>
              <a:t>Discovers subscription state changes by detecting changes in </a:t>
            </a:r>
            <a:r>
              <a:rPr lang="en-US" sz="1600" dirty="0" err="1"/>
              <a:t>xpath</a:t>
            </a:r>
            <a:r>
              <a:rPr lang="en-US" sz="1600" dirty="0"/>
              <a:t>/sub-tree, module name, revision, revision-label and YANG library content-id defined in </a:t>
            </a:r>
            <a:r>
              <a:rPr lang="en-US" sz="1600" dirty="0">
                <a:hlinkClick r:id="rId11"/>
              </a:rPr>
              <a:t>draft-ietf-netconf-yang-notifications-versioning</a:t>
            </a:r>
            <a:r>
              <a:rPr lang="en-US" sz="1600" dirty="0"/>
              <a:t> and discovers YANG schema tree through </a:t>
            </a:r>
            <a:r>
              <a:rPr lang="en-US" sz="1600" dirty="0">
                <a:hlinkClick r:id="rId12"/>
              </a:rPr>
              <a:t>YANG library </a:t>
            </a:r>
            <a:r>
              <a:rPr lang="en-US" sz="1600" dirty="0"/>
              <a:t>with </a:t>
            </a:r>
            <a:r>
              <a:rPr lang="en-US" sz="1600" dirty="0">
                <a:hlinkClick r:id="rId13"/>
              </a:rPr>
              <a:t>ietf-netconf-yang-library-</a:t>
            </a:r>
            <a:r>
              <a:rPr lang="en-US" sz="1600" dirty="0" err="1">
                <a:hlinkClick r:id="rId13"/>
              </a:rPr>
              <a:t>augmentedby</a:t>
            </a:r>
            <a:r>
              <a:rPr lang="en-US" sz="1600" dirty="0"/>
              <a:t> extension.</a:t>
            </a:r>
          </a:p>
          <a:p>
            <a:pPr>
              <a:spcBef>
                <a:spcPts val="600"/>
              </a:spcBef>
            </a:pPr>
            <a:r>
              <a:rPr lang="en-US" sz="1600" b="1" dirty="0"/>
              <a:t>4.6.  YANG Message Broker Consumer</a:t>
            </a:r>
            <a:br>
              <a:rPr lang="en-US" sz="1600" dirty="0"/>
            </a:br>
            <a:r>
              <a:rPr lang="en-US" sz="1600" dirty="0"/>
              <a:t>Validates YANG notifications against schema. </a:t>
            </a:r>
            <a:r>
              <a:rPr lang="en-US" sz="1600" dirty="0" err="1"/>
              <a:t>Anydata</a:t>
            </a:r>
            <a:r>
              <a:rPr lang="en-US" sz="1600" dirty="0"/>
              <a:t> described in </a:t>
            </a:r>
            <a:r>
              <a:rPr lang="en-US" sz="1600" dirty="0">
                <a:hlinkClick r:id="rId14"/>
              </a:rPr>
              <a:t>Section 7.10 of RFC 7950</a:t>
            </a:r>
            <a:r>
              <a:rPr lang="en-US" sz="1600" dirty="0"/>
              <a:t>, validation described in </a:t>
            </a:r>
            <a:r>
              <a:rPr lang="en-US" sz="1600" dirty="0">
                <a:hlinkClick r:id="rId15"/>
              </a:rPr>
              <a:t>draft-aelhassany-</a:t>
            </a:r>
            <a:r>
              <a:rPr lang="en-US" sz="1600" dirty="0" err="1">
                <a:hlinkClick r:id="rId15"/>
              </a:rPr>
              <a:t>anydata</a:t>
            </a:r>
            <a:r>
              <a:rPr lang="en-US" sz="1600" dirty="0">
                <a:hlinkClick r:id="rId15"/>
              </a:rPr>
              <a:t>-validation</a:t>
            </a:r>
            <a:r>
              <a:rPr lang="en-US" sz="1600" dirty="0"/>
              <a:t>.</a:t>
            </a:r>
          </a:p>
          <a:p>
            <a:pPr>
              <a:spcBef>
                <a:spcPts val="600"/>
              </a:spcBef>
            </a:pPr>
            <a:r>
              <a:rPr lang="en-US" sz="1600" b="1" dirty="0"/>
              <a:t>4.7.  YANG Data Consumer</a:t>
            </a:r>
            <a:br>
              <a:rPr lang="en-US" sz="1600" dirty="0"/>
            </a:br>
            <a:r>
              <a:rPr lang="en-US" sz="1600" dirty="0"/>
              <a:t>Thanks to hostname, sequence-number and event-time from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loss and serialization delay can be measured.</a:t>
            </a:r>
          </a:p>
          <a:p>
            <a:pPr>
              <a:spcBef>
                <a:spcPts val="600"/>
              </a:spcBef>
            </a:pPr>
            <a:r>
              <a:rPr lang="en-US" sz="1600" b="1" dirty="0"/>
              <a:t>4.8. YANG Data Storage</a:t>
            </a:r>
            <a:br>
              <a:rPr lang="en-US" sz="1600" dirty="0"/>
            </a:br>
            <a:r>
              <a:rPr lang="en-US" sz="1600" dirty="0"/>
              <a:t>Metrics can be indexed in timeseries database thanks to </a:t>
            </a:r>
            <a:r>
              <a:rPr lang="de-CH" sz="1600" dirty="0" err="1"/>
              <a:t>observation</a:t>
            </a:r>
            <a:r>
              <a:rPr lang="de-CH" sz="1600" dirty="0"/>
              <a:t> </a:t>
            </a:r>
            <a:r>
              <a:rPr lang="de-CH" sz="1600" dirty="0" err="1"/>
              <a:t>timestamp</a:t>
            </a:r>
            <a:r>
              <a:rPr lang="en-US" sz="1600" dirty="0"/>
              <a:t> defined in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4657725"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And Document Relationships</a:t>
            </a:r>
          </a:p>
        </p:txBody>
      </p:sp>
      <p:pic>
        <p:nvPicPr>
          <p:cNvPr id="2" name="Picture 1">
            <a:extLst>
              <a:ext uri="{FF2B5EF4-FFF2-40B4-BE49-F238E27FC236}">
                <a16:creationId xmlns:a16="http://schemas.microsoft.com/office/drawing/2014/main" id="{9D265774-C7F8-2802-22E7-7D9EFD2D4CB6}"/>
              </a:ext>
            </a:extLst>
          </p:cNvPr>
          <p:cNvPicPr>
            <a:picLocks noChangeAspect="1"/>
          </p:cNvPicPr>
          <p:nvPr/>
        </p:nvPicPr>
        <p:blipFill>
          <a:blip r:embed="rId16"/>
          <a:stretch>
            <a:fillRect/>
          </a:stretch>
        </p:blipFill>
        <p:spPr>
          <a:xfrm>
            <a:off x="764948" y="1517046"/>
            <a:ext cx="4216543" cy="5340954"/>
          </a:xfrm>
          <a:prstGeom prst="rect">
            <a:avLst/>
          </a:prstGeom>
        </p:spPr>
      </p:pic>
    </p:spTree>
    <p:extLst>
      <p:ext uri="{BB962C8B-B14F-4D97-AF65-F5344CB8AC3E}">
        <p14:creationId xmlns:p14="http://schemas.microsoft.com/office/powerpoint/2010/main" val="318133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Addressing YANG Specification and Integration Gaps</a:t>
            </a:r>
            <a:br>
              <a:rPr lang="en-GB" sz="3600" dirty="0"/>
            </a:br>
            <a:r>
              <a:rPr lang="en-US" sz="2700" dirty="0">
                <a:solidFill>
                  <a:schemeClr val="bg2">
                    <a:lumMod val="75000"/>
                  </a:schemeClr>
                </a:solidFill>
              </a:rPr>
              <a:t>9 documents at NMOP, NETCONF and NETMOD</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4732177" cy="4486275"/>
          </a:xfrm>
        </p:spPr>
        <p:txBody>
          <a:bodyPr>
            <a:noAutofit/>
          </a:bodyPr>
          <a:lstStyle/>
          <a:p>
            <a:pPr marL="0" indent="0">
              <a:buNone/>
            </a:pPr>
            <a:r>
              <a:rPr lang="en-US" sz="1800" b="1" dirty="0"/>
              <a:t>YANG-Push Transport Gaps:</a:t>
            </a:r>
            <a:endParaRPr lang="en-US" sz="1800" dirty="0"/>
          </a:p>
          <a:p>
            <a:pPr>
              <a:spcBef>
                <a:spcPts val="300"/>
              </a:spcBef>
            </a:pPr>
            <a:r>
              <a:rPr lang="en-US" sz="1600" dirty="0"/>
              <a:t>UDP-based Transport for Configured Subscriptions</a:t>
            </a:r>
            <a:br>
              <a:rPr lang="en-US" sz="1600" dirty="0"/>
            </a:br>
            <a:r>
              <a:rPr lang="en-US" sz="1600" dirty="0">
                <a:hlinkClick r:id="rId3"/>
              </a:rPr>
              <a:t>draft-</a:t>
            </a:r>
            <a:r>
              <a:rPr lang="en-US" sz="1600" dirty="0" err="1">
                <a:hlinkClick r:id="rId3"/>
              </a:rPr>
              <a:t>ietf</a:t>
            </a:r>
            <a:r>
              <a:rPr lang="en-US" sz="1600" dirty="0">
                <a:hlinkClick r:id="rId3"/>
              </a:rPr>
              <a:t>-netconf-</a:t>
            </a:r>
            <a:r>
              <a:rPr lang="en-US" sz="1600" dirty="0" err="1">
                <a:hlinkClick r:id="rId3"/>
              </a:rPr>
              <a:t>udp</a:t>
            </a:r>
            <a:r>
              <a:rPr lang="en-US" sz="1600" dirty="0">
                <a:hlinkClick r:id="rId3"/>
              </a:rPr>
              <a:t>-</a:t>
            </a:r>
            <a:r>
              <a:rPr lang="en-US" sz="1600" dirty="0" err="1">
                <a:hlinkClick r:id="rId3"/>
              </a:rPr>
              <a:t>notif</a:t>
            </a:r>
            <a:endParaRPr lang="en-US" sz="1600" dirty="0"/>
          </a:p>
          <a:p>
            <a:pPr>
              <a:spcBef>
                <a:spcPts val="300"/>
              </a:spcBef>
            </a:pPr>
            <a:r>
              <a:rPr lang="en-US" sz="1600" dirty="0"/>
              <a:t>Subscription to Distributed Notifications</a:t>
            </a:r>
            <a:br>
              <a:rPr lang="en-US" sz="1600" dirty="0"/>
            </a:br>
            <a:r>
              <a:rPr lang="en-US" sz="1600" dirty="0">
                <a:hlinkClick r:id="rId4"/>
              </a:rPr>
              <a:t>draft-</a:t>
            </a:r>
            <a:r>
              <a:rPr lang="en-US" sz="1600" dirty="0" err="1">
                <a:hlinkClick r:id="rId4"/>
              </a:rPr>
              <a:t>ietf</a:t>
            </a:r>
            <a:r>
              <a:rPr lang="en-US" sz="1600" dirty="0">
                <a:hlinkClick r:id="rId4"/>
              </a:rPr>
              <a:t>-netconf-distributed-</a:t>
            </a:r>
            <a:r>
              <a:rPr lang="en-US" sz="1600" dirty="0" err="1">
                <a:hlinkClick r:id="rId4"/>
              </a:rPr>
              <a:t>notif</a:t>
            </a:r>
            <a:endParaRPr lang="en-US" sz="1600" b="1" dirty="0"/>
          </a:p>
          <a:p>
            <a:pPr marL="0" indent="0">
              <a:buNone/>
            </a:pPr>
            <a:r>
              <a:rPr lang="en-US" sz="1800" b="1" dirty="0"/>
              <a:t>YANG-Push Specifications Gaps:</a:t>
            </a:r>
            <a:endParaRPr lang="en-US" sz="1800" dirty="0"/>
          </a:p>
          <a:p>
            <a:pPr>
              <a:spcBef>
                <a:spcPts val="300"/>
              </a:spcBef>
            </a:pPr>
            <a:r>
              <a:rPr lang="en-US" sz="1600" dirty="0"/>
              <a:t>Extensible YANG model for YANG-Push Notifications</a:t>
            </a:r>
            <a:br>
              <a:rPr lang="en-US" sz="1600" dirty="0"/>
            </a:br>
            <a:r>
              <a:rPr lang="en-US" sz="1600" dirty="0">
                <a:ea typeface="Times New Roman" panose="02020603050405020304" pitchFamily="18" charset="0"/>
                <a:hlinkClick r:id="rId5"/>
              </a:rPr>
              <a:t>draft-</a:t>
            </a:r>
            <a:r>
              <a:rPr lang="en-US" sz="1600" dirty="0" err="1">
                <a:ea typeface="Times New Roman" panose="02020603050405020304" pitchFamily="18" charset="0"/>
                <a:hlinkClick r:id="rId5"/>
              </a:rPr>
              <a:t>netana</a:t>
            </a:r>
            <a:r>
              <a:rPr lang="en-US" sz="1600" dirty="0">
                <a:ea typeface="Times New Roman" panose="02020603050405020304" pitchFamily="18" charset="0"/>
                <a:hlinkClick r:id="rId5"/>
              </a:rPr>
              <a:t>-netconf-</a:t>
            </a:r>
            <a:r>
              <a:rPr lang="en-US" sz="1600" dirty="0" err="1">
                <a:ea typeface="Times New Roman" panose="02020603050405020304" pitchFamily="18" charset="0"/>
                <a:hlinkClick r:id="rId5"/>
              </a:rPr>
              <a:t>notif</a:t>
            </a:r>
            <a:r>
              <a:rPr lang="en-US" sz="1600" dirty="0">
                <a:ea typeface="Times New Roman" panose="02020603050405020304" pitchFamily="18" charset="0"/>
                <a:hlinkClick r:id="rId5"/>
              </a:rPr>
              <a:t>-envelope</a:t>
            </a:r>
            <a:endParaRPr lang="en-US" sz="1600" dirty="0">
              <a:ea typeface="Times New Roman" panose="02020603050405020304" pitchFamily="18" charset="0"/>
            </a:endParaRPr>
          </a:p>
          <a:p>
            <a:pPr>
              <a:spcBef>
                <a:spcPts val="300"/>
              </a:spcBef>
            </a:pPr>
            <a:r>
              <a:rPr lang="en-US" sz="1600" dirty="0">
                <a:ea typeface="Times New Roman" panose="02020603050405020304" pitchFamily="18" charset="0"/>
              </a:rPr>
              <a:t>YANG Notification Transport Capabilities</a:t>
            </a:r>
            <a:br>
              <a:rPr lang="en-US" sz="1600" dirty="0">
                <a:ea typeface="Times New Roman" panose="02020603050405020304" pitchFamily="18" charset="0"/>
              </a:rPr>
            </a:br>
            <a:r>
              <a:rPr lang="en-US" sz="1600" dirty="0">
                <a:ea typeface="Times New Roman" panose="02020603050405020304" pitchFamily="18" charset="0"/>
                <a:hlinkClick r:id="rId6"/>
              </a:rPr>
              <a:t>draft-</a:t>
            </a:r>
            <a:r>
              <a:rPr lang="en-US" sz="1600" dirty="0" err="1">
                <a:ea typeface="Times New Roman" panose="02020603050405020304" pitchFamily="18" charset="0"/>
                <a:hlinkClick r:id="rId6"/>
              </a:rPr>
              <a:t>netana</a:t>
            </a:r>
            <a:r>
              <a:rPr lang="en-US" sz="1600" dirty="0">
                <a:ea typeface="Times New Roman" panose="02020603050405020304" pitchFamily="18" charset="0"/>
                <a:hlinkClick r:id="rId6"/>
              </a:rPr>
              <a:t>-netconf-</a:t>
            </a:r>
            <a:r>
              <a:rPr lang="en-US" sz="1600" dirty="0" err="1">
                <a:ea typeface="Times New Roman" panose="02020603050405020304" pitchFamily="18" charset="0"/>
                <a:hlinkClick r:id="rId6"/>
              </a:rPr>
              <a:t>yp</a:t>
            </a:r>
            <a:r>
              <a:rPr lang="en-US" sz="1600" dirty="0">
                <a:ea typeface="Times New Roman" panose="02020603050405020304" pitchFamily="18" charset="0"/>
                <a:hlinkClick r:id="rId6"/>
              </a:rPr>
              <a:t>-transport-capabilities</a:t>
            </a:r>
            <a:endParaRPr lang="en-US" sz="1600" dirty="0">
              <a:ea typeface="Times New Roman" panose="02020603050405020304" pitchFamily="18" charset="0"/>
            </a:endParaRPr>
          </a:p>
          <a:p>
            <a:pPr>
              <a:spcBef>
                <a:spcPts val="300"/>
              </a:spcBef>
            </a:pPr>
            <a:r>
              <a:rPr lang="en-US" sz="1600" dirty="0"/>
              <a:t>Validating </a:t>
            </a:r>
            <a:r>
              <a:rPr lang="en-US" sz="1600" dirty="0" err="1"/>
              <a:t>anydata</a:t>
            </a:r>
            <a:r>
              <a:rPr lang="en-US" sz="1600" dirty="0"/>
              <a:t> in YANG Library context</a:t>
            </a:r>
            <a:br>
              <a:rPr lang="en-US" sz="1600" dirty="0"/>
            </a:br>
            <a:r>
              <a:rPr lang="en-US" sz="1600" dirty="0">
                <a:hlinkClick r:id="rId7"/>
              </a:rPr>
              <a:t>draft-</a:t>
            </a:r>
            <a:r>
              <a:rPr lang="en-US" sz="1600" dirty="0" err="1">
                <a:hlinkClick r:id="rId7"/>
              </a:rPr>
              <a:t>aelhassany</a:t>
            </a:r>
            <a:r>
              <a:rPr lang="en-US" sz="1600" dirty="0">
                <a:hlinkClick r:id="rId7"/>
              </a:rPr>
              <a:t>-</a:t>
            </a:r>
            <a:r>
              <a:rPr lang="en-US" sz="1600" dirty="0" err="1">
                <a:hlinkClick r:id="rId7"/>
              </a:rPr>
              <a:t>anydata</a:t>
            </a:r>
            <a:r>
              <a:rPr lang="en-US" sz="1600" dirty="0">
                <a:hlinkClick r:id="rId7"/>
              </a:rPr>
              <a:t>-validation</a:t>
            </a:r>
            <a:endParaRPr lang="en-US" sz="1600" b="1" dirty="0">
              <a:solidFill>
                <a:srgbClr val="FF0000"/>
              </a:solidFill>
            </a:endParaRPr>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4" name="Content Placeholder 2">
            <a:extLst>
              <a:ext uri="{FF2B5EF4-FFF2-40B4-BE49-F238E27FC236}">
                <a16:creationId xmlns:a16="http://schemas.microsoft.com/office/drawing/2014/main" id="{847B953C-E781-5A94-33AD-E38789C4C7F0}"/>
              </a:ext>
            </a:extLst>
          </p:cNvPr>
          <p:cNvSpPr txBox="1">
            <a:spLocks/>
          </p:cNvSpPr>
          <p:nvPr/>
        </p:nvSpPr>
        <p:spPr>
          <a:xfrm>
            <a:off x="5946711" y="1690688"/>
            <a:ext cx="6245289" cy="33665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1800" b="1" dirty="0"/>
              <a:t>YANG-Push Integration Gaps and Arch:</a:t>
            </a:r>
          </a:p>
          <a:p>
            <a:pPr>
              <a:spcBef>
                <a:spcPts val="300"/>
              </a:spcBef>
            </a:pPr>
            <a:r>
              <a:rPr lang="en-US" sz="1600" dirty="0"/>
              <a:t>Support of Versioning in YANG Notifications Subscription</a:t>
            </a:r>
            <a:br>
              <a:rPr lang="en-US" sz="1600" dirty="0"/>
            </a:br>
            <a:r>
              <a:rPr lang="en-US" sz="1600" dirty="0">
                <a:hlinkClick r:id="rId8"/>
              </a:rPr>
              <a:t>draft-</a:t>
            </a:r>
            <a:r>
              <a:rPr lang="en-US" sz="1600" dirty="0" err="1">
                <a:hlinkClick r:id="rId8"/>
              </a:rPr>
              <a:t>ietf</a:t>
            </a:r>
            <a:r>
              <a:rPr lang="en-US" sz="1600" dirty="0">
                <a:hlinkClick r:id="rId8"/>
              </a:rPr>
              <a:t>-netconf-yang-notifications-versioning</a:t>
            </a:r>
            <a:endParaRPr lang="en-US" sz="1600" dirty="0"/>
          </a:p>
          <a:p>
            <a:pPr>
              <a:spcBef>
                <a:spcPts val="300"/>
              </a:spcBef>
            </a:pPr>
            <a:r>
              <a:rPr lang="en-US" sz="1600" dirty="0"/>
              <a:t>Augmented-by Addition into the IETF-YANG-Library</a:t>
            </a:r>
            <a:br>
              <a:rPr lang="en-US" sz="1600" dirty="0"/>
            </a:br>
            <a:r>
              <a:rPr lang="en-US" sz="1600" dirty="0">
                <a:hlinkClick r:id="rId9"/>
              </a:rPr>
              <a:t>draft-</a:t>
            </a:r>
            <a:r>
              <a:rPr lang="en-US" sz="1600" dirty="0" err="1">
                <a:hlinkClick r:id="rId9"/>
              </a:rPr>
              <a:t>ietf</a:t>
            </a:r>
            <a:r>
              <a:rPr lang="en-US" sz="1600" dirty="0">
                <a:hlinkClick r:id="rId9"/>
              </a:rPr>
              <a:t>-netconf-yang-library-augmentation</a:t>
            </a:r>
            <a:endParaRPr lang="en-US" sz="1600" dirty="0"/>
          </a:p>
          <a:p>
            <a:pPr marL="0" indent="0">
              <a:spcBef>
                <a:spcPts val="1200"/>
              </a:spcBef>
              <a:buFont typeface="Arial" panose="020B0604020202020204" pitchFamily="34" charset="0"/>
              <a:buNone/>
            </a:pPr>
            <a:r>
              <a:rPr lang="en-US" sz="1800" b="1" dirty="0"/>
              <a:t>YANG-Push Simplification:</a:t>
            </a:r>
          </a:p>
          <a:p>
            <a:pPr>
              <a:spcBef>
                <a:spcPts val="300"/>
              </a:spcBef>
            </a:pPr>
            <a:r>
              <a:rPr lang="en-US" sz="1600" dirty="0"/>
              <a:t>YANG-Push Operational Data Observability Enhancements</a:t>
            </a:r>
            <a:br>
              <a:rPr lang="en-US" sz="1600" dirty="0"/>
            </a:br>
            <a:r>
              <a:rPr lang="en-US" sz="1600" dirty="0">
                <a:hlinkClick r:id="rId10"/>
              </a:rPr>
              <a:t>draft-</a:t>
            </a:r>
            <a:r>
              <a:rPr lang="en-US" sz="1600" dirty="0" err="1">
                <a:hlinkClick r:id="rId10"/>
              </a:rPr>
              <a:t>wilton</a:t>
            </a:r>
            <a:r>
              <a:rPr lang="en-US" sz="1600" dirty="0">
                <a:hlinkClick r:id="rId10"/>
              </a:rPr>
              <a:t>-netconf-</a:t>
            </a:r>
            <a:r>
              <a:rPr lang="en-US" sz="1600" dirty="0" err="1">
                <a:hlinkClick r:id="rId10"/>
              </a:rPr>
              <a:t>yp</a:t>
            </a:r>
            <a:r>
              <a:rPr lang="en-US" sz="1600" dirty="0">
                <a:hlinkClick r:id="rId10"/>
              </a:rPr>
              <a:t>-observability</a:t>
            </a:r>
            <a:endParaRPr lang="en-US" sz="1600" dirty="0"/>
          </a:p>
          <a:p>
            <a:pPr marL="0" indent="0">
              <a:spcBef>
                <a:spcPts val="1200"/>
              </a:spcBef>
              <a:buNone/>
            </a:pPr>
            <a:r>
              <a:rPr lang="en-US" sz="1800" b="1" dirty="0"/>
              <a:t>YANG-Push Message Broker:</a:t>
            </a:r>
          </a:p>
          <a:p>
            <a:pPr>
              <a:spcBef>
                <a:spcPts val="300"/>
              </a:spcBef>
            </a:pPr>
            <a:r>
              <a:rPr lang="en-US" sz="1600" dirty="0"/>
              <a:t>An Architecture for YANG-Push to Message Broker Integration</a:t>
            </a:r>
            <a:br>
              <a:rPr lang="en-US" sz="1600" dirty="0"/>
            </a:br>
            <a:r>
              <a:rPr lang="en-US" sz="1600" dirty="0">
                <a:hlinkClick r:id="rId11"/>
              </a:rPr>
              <a:t>draft-</a:t>
            </a:r>
            <a:r>
              <a:rPr lang="en-US" sz="1600" dirty="0" err="1">
                <a:hlinkClick r:id="rId11"/>
              </a:rPr>
              <a:t>netana</a:t>
            </a:r>
            <a:r>
              <a:rPr lang="en-US" sz="1600" dirty="0">
                <a:hlinkClick r:id="rId11"/>
              </a:rPr>
              <a:t>-</a:t>
            </a:r>
            <a:r>
              <a:rPr lang="en-US" sz="1600" dirty="0" err="1">
                <a:hlinkClick r:id="rId11"/>
              </a:rPr>
              <a:t>nmop</a:t>
            </a:r>
            <a:r>
              <a:rPr lang="en-US" sz="1600" dirty="0">
                <a:hlinkClick r:id="rId11"/>
              </a:rPr>
              <a:t>-yang-message-broker-integration</a:t>
            </a:r>
            <a:endParaRPr lang="en-US" sz="1600" dirty="0"/>
          </a:p>
          <a:p>
            <a:pPr>
              <a:spcBef>
                <a:spcPts val="300"/>
              </a:spcBef>
            </a:pPr>
            <a:r>
              <a:rPr lang="en-US" sz="1600" dirty="0"/>
              <a:t>Extensible YANG Model for Network Telemetry Notifications</a:t>
            </a:r>
            <a:br>
              <a:rPr lang="en-US" sz="1600" dirty="0"/>
            </a:br>
            <a:r>
              <a:rPr lang="en-US" sz="1600" dirty="0">
                <a:hlinkClick r:id="rId12"/>
              </a:rPr>
              <a:t>draft-</a:t>
            </a:r>
            <a:r>
              <a:rPr lang="en-US" sz="1600" dirty="0" err="1">
                <a:hlinkClick r:id="rId12"/>
              </a:rPr>
              <a:t>netana</a:t>
            </a:r>
            <a:r>
              <a:rPr lang="en-US" sz="1600" dirty="0">
                <a:hlinkClick r:id="rId12"/>
              </a:rPr>
              <a:t>-</a:t>
            </a:r>
            <a:r>
              <a:rPr lang="en-US" sz="1600" dirty="0" err="1">
                <a:hlinkClick r:id="rId12"/>
              </a:rPr>
              <a:t>nmop</a:t>
            </a:r>
            <a:r>
              <a:rPr lang="en-US" sz="1600" dirty="0">
                <a:hlinkClick r:id="rId12"/>
              </a:rPr>
              <a:t>-message-broker-telemetry-message</a:t>
            </a:r>
            <a:endParaRPr lang="en-US" sz="1600" dirty="0"/>
          </a:p>
        </p:txBody>
      </p:sp>
      <p:pic>
        <p:nvPicPr>
          <p:cNvPr id="7" name="Picture 6">
            <a:extLst>
              <a:ext uri="{FF2B5EF4-FFF2-40B4-BE49-F238E27FC236}">
                <a16:creationId xmlns:a16="http://schemas.microsoft.com/office/drawing/2014/main" id="{0A11DEF8-69C9-1E60-4EF8-A3E0E2EEFE5E}"/>
              </a:ext>
            </a:extLst>
          </p:cNvPr>
          <p:cNvPicPr>
            <a:picLocks noChangeAspect="1"/>
          </p:cNvPicPr>
          <p:nvPr/>
        </p:nvPicPr>
        <p:blipFill>
          <a:blip r:embed="rId13"/>
          <a:stretch>
            <a:fillRect/>
          </a:stretch>
        </p:blipFill>
        <p:spPr>
          <a:xfrm>
            <a:off x="838198" y="5277116"/>
            <a:ext cx="6103778" cy="1449646"/>
          </a:xfrm>
          <a:prstGeom prst="rect">
            <a:avLst/>
          </a:prstGeom>
        </p:spPr>
      </p:pic>
      <p:sp>
        <p:nvSpPr>
          <p:cNvPr id="9" name="TextBox 8">
            <a:extLst>
              <a:ext uri="{FF2B5EF4-FFF2-40B4-BE49-F238E27FC236}">
                <a16:creationId xmlns:a16="http://schemas.microsoft.com/office/drawing/2014/main" id="{76DFCB4A-5A26-3D89-003B-C1376E910ECB}"/>
              </a:ext>
            </a:extLst>
          </p:cNvPr>
          <p:cNvSpPr txBox="1"/>
          <p:nvPr/>
        </p:nvSpPr>
        <p:spPr>
          <a:xfrm>
            <a:off x="1751823" y="4982646"/>
            <a:ext cx="674137" cy="369332"/>
          </a:xfrm>
          <a:prstGeom prst="rect">
            <a:avLst/>
          </a:prstGeom>
          <a:noFill/>
        </p:spPr>
        <p:txBody>
          <a:bodyPr wrap="square">
            <a:spAutoFit/>
          </a:bodyPr>
          <a:lstStyle/>
          <a:p>
            <a:r>
              <a:rPr lang="en-US" sz="1800" b="1" dirty="0"/>
              <a:t>2025</a:t>
            </a:r>
            <a:endParaRPr lang="de-CH" dirty="0"/>
          </a:p>
        </p:txBody>
      </p:sp>
      <p:sp>
        <p:nvSpPr>
          <p:cNvPr id="10" name="TextBox 9">
            <a:extLst>
              <a:ext uri="{FF2B5EF4-FFF2-40B4-BE49-F238E27FC236}">
                <a16:creationId xmlns:a16="http://schemas.microsoft.com/office/drawing/2014/main" id="{AE56A713-7107-EBE1-2757-84C6A1F346F1}"/>
              </a:ext>
            </a:extLst>
          </p:cNvPr>
          <p:cNvSpPr txBox="1"/>
          <p:nvPr/>
        </p:nvSpPr>
        <p:spPr>
          <a:xfrm>
            <a:off x="2746700" y="4982488"/>
            <a:ext cx="674137" cy="369332"/>
          </a:xfrm>
          <a:prstGeom prst="rect">
            <a:avLst/>
          </a:prstGeom>
          <a:noFill/>
        </p:spPr>
        <p:txBody>
          <a:bodyPr wrap="square">
            <a:spAutoFit/>
          </a:bodyPr>
          <a:lstStyle/>
          <a:p>
            <a:r>
              <a:rPr lang="en-US" sz="1800" b="1" dirty="0"/>
              <a:t>2026</a:t>
            </a:r>
            <a:endParaRPr lang="de-CH" dirty="0"/>
          </a:p>
        </p:txBody>
      </p:sp>
      <p:sp>
        <p:nvSpPr>
          <p:cNvPr id="11" name="TextBox 10">
            <a:extLst>
              <a:ext uri="{FF2B5EF4-FFF2-40B4-BE49-F238E27FC236}">
                <a16:creationId xmlns:a16="http://schemas.microsoft.com/office/drawing/2014/main" id="{97CADFF5-A2FD-EA83-3DC3-27D9F2FE3688}"/>
              </a:ext>
            </a:extLst>
          </p:cNvPr>
          <p:cNvSpPr txBox="1"/>
          <p:nvPr/>
        </p:nvSpPr>
        <p:spPr>
          <a:xfrm>
            <a:off x="4074780" y="4982488"/>
            <a:ext cx="674137" cy="369332"/>
          </a:xfrm>
          <a:prstGeom prst="rect">
            <a:avLst/>
          </a:prstGeom>
          <a:noFill/>
        </p:spPr>
        <p:txBody>
          <a:bodyPr wrap="square">
            <a:spAutoFit/>
          </a:bodyPr>
          <a:lstStyle/>
          <a:p>
            <a:r>
              <a:rPr lang="en-US" sz="1800" b="1" dirty="0"/>
              <a:t>2027</a:t>
            </a:r>
            <a:endParaRPr lang="de-CH" dirty="0"/>
          </a:p>
        </p:txBody>
      </p:sp>
      <p:sp>
        <p:nvSpPr>
          <p:cNvPr id="12" name="TextBox 11">
            <a:extLst>
              <a:ext uri="{FF2B5EF4-FFF2-40B4-BE49-F238E27FC236}">
                <a16:creationId xmlns:a16="http://schemas.microsoft.com/office/drawing/2014/main" id="{80E2C7F2-70F7-2366-8405-DD8B496C3EF7}"/>
              </a:ext>
            </a:extLst>
          </p:cNvPr>
          <p:cNvSpPr txBox="1"/>
          <p:nvPr/>
        </p:nvSpPr>
        <p:spPr>
          <a:xfrm>
            <a:off x="5468151" y="4983827"/>
            <a:ext cx="674137" cy="369332"/>
          </a:xfrm>
          <a:prstGeom prst="rect">
            <a:avLst/>
          </a:prstGeom>
          <a:noFill/>
        </p:spPr>
        <p:txBody>
          <a:bodyPr wrap="square">
            <a:spAutoFit/>
          </a:bodyPr>
          <a:lstStyle/>
          <a:p>
            <a:r>
              <a:rPr lang="en-US" sz="1800" b="1" dirty="0"/>
              <a:t>2028</a:t>
            </a:r>
            <a:endParaRPr lang="de-CH" dirty="0"/>
          </a:p>
        </p:txBody>
      </p:sp>
    </p:spTree>
    <p:extLst>
      <p:ext uri="{BB962C8B-B14F-4D97-AF65-F5344CB8AC3E}">
        <p14:creationId xmlns:p14="http://schemas.microsoft.com/office/powerpoint/2010/main" val="3325836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4" y="1763486"/>
            <a:ext cx="5887136" cy="2537925"/>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600" dirty="0"/>
              <a:t>The group consisting of: </a:t>
            </a:r>
            <a:r>
              <a:rPr lang="en-US" sz="1600" b="1" dirty="0"/>
              <a:t>34 colleagues </a:t>
            </a:r>
            <a:r>
              <a:rPr lang="en-US" sz="1600" dirty="0"/>
              <a:t>from Bell Canada, Deutsche Telekom, NTT International, Swisscom, Huawei, Cisco, 6Wind, </a:t>
            </a:r>
            <a:r>
              <a:rPr lang="en-US" sz="1600" dirty="0" err="1"/>
              <a:t>Ciena</a:t>
            </a:r>
            <a:r>
              <a:rPr lang="en-US" sz="1600" dirty="0"/>
              <a:t> </a:t>
            </a:r>
            <a:r>
              <a:rPr lang="en-US" sz="1600" dirty="0" err="1"/>
              <a:t>Blueplanet</a:t>
            </a:r>
            <a:r>
              <a:rPr lang="en-US" sz="1600" dirty="0"/>
              <a:t>, Juniper, Nokia, and INSA Lyon.</a:t>
            </a:r>
          </a:p>
          <a:p>
            <a:r>
              <a:rPr lang="en-US" sz="1600" dirty="0"/>
              <a:t>Development on first major vendor implementations started at IETF 118. Throughout IETF 119 - 121, vendor implementation and network operator testing scope and interest from other vendors and operators is steadily growing.</a:t>
            </a:r>
          </a:p>
          <a:p>
            <a:r>
              <a:rPr lang="en-US" sz="1600" dirty="0"/>
              <a:t>This is where we noticed WT-508 at </a:t>
            </a:r>
            <a:r>
              <a:rPr lang="en-US" sz="1600"/>
              <a:t>BBF and its </a:t>
            </a:r>
            <a:r>
              <a:rPr lang="en-US" sz="1600" dirty="0"/>
              <a:t>potential synergies.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Who we are and what we like…</a:t>
            </a:r>
          </a:p>
        </p:txBody>
      </p:sp>
      <p:sp>
        <p:nvSpPr>
          <p:cNvPr id="3" name="TextBox 2">
            <a:extLst>
              <a:ext uri="{FF2B5EF4-FFF2-40B4-BE49-F238E27FC236}">
                <a16:creationId xmlns:a16="http://schemas.microsoft.com/office/drawing/2014/main" id="{11030B07-3F01-6016-F841-23039D654E77}"/>
              </a:ext>
            </a:extLst>
          </p:cNvPr>
          <p:cNvSpPr txBox="1"/>
          <p:nvPr/>
        </p:nvSpPr>
        <p:spPr>
          <a:xfrm>
            <a:off x="961533" y="4678081"/>
            <a:ext cx="3621979" cy="1908215"/>
          </a:xfrm>
          <a:prstGeom prst="rect">
            <a:avLst/>
          </a:prstGeom>
          <a:noFill/>
        </p:spPr>
        <p:txBody>
          <a:bodyPr wrap="square">
            <a:spAutoFit/>
          </a:bodyPr>
          <a:lstStyle/>
          <a:p>
            <a:pPr>
              <a:spcAft>
                <a:spcPts val="1200"/>
              </a:spcAft>
            </a:pPr>
            <a:r>
              <a:rPr lang="en-US" b="1" dirty="0"/>
              <a:t>What we like about IETF YANG-Push</a:t>
            </a:r>
          </a:p>
          <a:p>
            <a:pPr marL="342900" indent="-342900">
              <a:spcBef>
                <a:spcPts val="0"/>
              </a:spcBef>
              <a:spcAft>
                <a:spcPts val="0"/>
              </a:spcAft>
              <a:buFont typeface="Arial" panose="020B0604020202020204" pitchFamily="34" charset="0"/>
              <a:buChar char="•"/>
            </a:pPr>
            <a:r>
              <a:rPr lang="en-US" sz="1800" dirty="0"/>
              <a:t>Interoperable</a:t>
            </a:r>
          </a:p>
          <a:p>
            <a:pPr marL="342900" indent="-342900">
              <a:spcBef>
                <a:spcPts val="0"/>
              </a:spcBef>
              <a:spcAft>
                <a:spcPts val="0"/>
              </a:spcAft>
              <a:buFont typeface="Arial" panose="020B0604020202020204" pitchFamily="34" charset="0"/>
              <a:buChar char="•"/>
            </a:pPr>
            <a:r>
              <a:rPr lang="en-US" sz="1800" dirty="0"/>
              <a:t>Unified with Netconf and </a:t>
            </a:r>
            <a:r>
              <a:rPr lang="en-US" sz="1800" dirty="0" err="1"/>
              <a:t>Restconf</a:t>
            </a:r>
            <a:endParaRPr lang="en-US" sz="1800" dirty="0"/>
          </a:p>
          <a:p>
            <a:pPr marL="342900" indent="-342900">
              <a:spcBef>
                <a:spcPts val="0"/>
              </a:spcBef>
              <a:spcAft>
                <a:spcPts val="0"/>
              </a:spcAft>
              <a:buFont typeface="Arial" panose="020B0604020202020204" pitchFamily="34" charset="0"/>
              <a:buChar char="•"/>
            </a:pPr>
            <a:r>
              <a:rPr lang="en-US" sz="1800" dirty="0"/>
              <a:t>Transport independent</a:t>
            </a:r>
          </a:p>
          <a:p>
            <a:pPr marL="342900" indent="-342900">
              <a:spcBef>
                <a:spcPts val="0"/>
              </a:spcBef>
              <a:spcAft>
                <a:spcPts val="0"/>
              </a:spcAft>
              <a:buFont typeface="Arial" panose="020B0604020202020204" pitchFamily="34" charset="0"/>
              <a:buChar char="•"/>
            </a:pPr>
            <a:r>
              <a:rPr lang="en-US" sz="1800" dirty="0"/>
              <a:t>Push based</a:t>
            </a:r>
          </a:p>
        </p:txBody>
      </p:sp>
      <p:sp>
        <p:nvSpPr>
          <p:cNvPr id="7" name="TextBox 6">
            <a:extLst>
              <a:ext uri="{FF2B5EF4-FFF2-40B4-BE49-F238E27FC236}">
                <a16:creationId xmlns:a16="http://schemas.microsoft.com/office/drawing/2014/main" id="{EF0A252B-DE40-6447-986A-A5F33DE9D8A1}"/>
              </a:ext>
            </a:extLst>
          </p:cNvPr>
          <p:cNvSpPr txBox="1"/>
          <p:nvPr/>
        </p:nvSpPr>
        <p:spPr>
          <a:xfrm>
            <a:off x="4848225" y="4678081"/>
            <a:ext cx="6889205" cy="1908215"/>
          </a:xfrm>
          <a:prstGeom prst="rect">
            <a:avLst/>
          </a:prstGeom>
          <a:noFill/>
        </p:spPr>
        <p:txBody>
          <a:bodyPr wrap="square">
            <a:spAutoFit/>
          </a:bodyPr>
          <a:lstStyle/>
          <a:p>
            <a:pPr>
              <a:spcAft>
                <a:spcPts val="1200"/>
              </a:spcAft>
            </a:pPr>
            <a:r>
              <a:rPr lang="en-US" b="1" dirty="0"/>
              <a:t>What is unique to IETF YANG-Push</a:t>
            </a:r>
          </a:p>
          <a:p>
            <a:pPr marL="285750" indent="-285750">
              <a:buFont typeface="Arial" panose="020B0604020202020204" pitchFamily="34" charset="0"/>
              <a:buChar char="•"/>
            </a:pPr>
            <a:r>
              <a:rPr lang="en-US" dirty="0"/>
              <a:t>Capabilities are discoverable which enables subscription automation</a:t>
            </a:r>
          </a:p>
          <a:p>
            <a:pPr marL="285750" indent="-285750">
              <a:buFont typeface="Arial" panose="020B0604020202020204" pitchFamily="34" charset="0"/>
              <a:buChar char="•"/>
            </a:pPr>
            <a:r>
              <a:rPr lang="en-US" dirty="0"/>
              <a:t>Subscription state change notifications enables the discovery of schema changes</a:t>
            </a:r>
          </a:p>
          <a:p>
            <a:pPr marL="285750" indent="-285750">
              <a:buFont typeface="Arial" panose="020B0604020202020204" pitchFamily="34" charset="0"/>
              <a:buChar char="•"/>
            </a:pPr>
            <a:r>
              <a:rPr lang="en-US" dirty="0"/>
              <a:t>YANG Library enables discovery of schema dependencies</a:t>
            </a:r>
          </a:p>
          <a:p>
            <a:pPr marL="285750" indent="-285750">
              <a:buFont typeface="Arial" panose="020B0604020202020204" pitchFamily="34" charset="0"/>
              <a:buChar char="•"/>
            </a:pPr>
            <a:r>
              <a:rPr lang="en-US" dirty="0"/>
              <a:t>Standardized notification metadata</a:t>
            </a:r>
          </a:p>
        </p:txBody>
      </p:sp>
      <p:pic>
        <p:nvPicPr>
          <p:cNvPr id="9" name="Picture 8" descr="A group of people standing in a room&#10;&#10;Description automatically generated">
            <a:extLst>
              <a:ext uri="{FF2B5EF4-FFF2-40B4-BE49-F238E27FC236}">
                <a16:creationId xmlns:a16="http://schemas.microsoft.com/office/drawing/2014/main" id="{327BBAD6-D229-CA5A-1BD5-1F9BFCFC4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781" y="1638660"/>
            <a:ext cx="3801448" cy="2851086"/>
          </a:xfrm>
          <a:prstGeom prst="rect">
            <a:avLst/>
          </a:prstGeom>
        </p:spPr>
      </p:pic>
    </p:spTree>
    <p:extLst>
      <p:ext uri="{BB962C8B-B14F-4D97-AF65-F5344CB8AC3E}">
        <p14:creationId xmlns:p14="http://schemas.microsoft.com/office/powerpoint/2010/main" val="352440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392267"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b="1" dirty="0"/>
              <a:t>MVP 1 - Works</a:t>
            </a:r>
          </a:p>
          <a:p>
            <a:pPr marL="285750" indent="-285750">
              <a:spcBef>
                <a:spcPts val="0"/>
              </a:spcBef>
              <a:spcAft>
                <a:spcPts val="0"/>
              </a:spcAft>
              <a:buFont typeface="Arial" panose="020B0604020202020204" pitchFamily="34" charset="0"/>
              <a:buChar char="•"/>
            </a:pP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 transport (with segmentation option) and notifications encoded in RFC 7951 IETF-JSON. </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periodic subscription with anchor-time configurable in </a:t>
            </a:r>
            <a:r>
              <a:rPr lang="en-US" sz="1600" dirty="0" err="1"/>
              <a:t>ietf</a:t>
            </a:r>
            <a:r>
              <a:rPr lang="en-US" sz="1600" dirty="0"/>
              <a:t>-subscribed-notifications.</a:t>
            </a:r>
          </a:p>
          <a:p>
            <a:pPr marL="285750" indent="-285750">
              <a:spcBef>
                <a:spcPts val="0"/>
              </a:spcBef>
              <a:spcAft>
                <a:spcPts val="0"/>
              </a:spcAft>
              <a:buFont typeface="Arial" panose="020B0604020202020204" pitchFamily="34" charset="0"/>
              <a:buChar char="•"/>
            </a:pPr>
            <a:r>
              <a:rPr lang="en-US" sz="1600" dirty="0"/>
              <a:t>YANG notifications as defined in </a:t>
            </a:r>
            <a:r>
              <a:rPr lang="en-US" sz="1600" dirty="0">
                <a:ea typeface="Times New Roman" panose="02020603050405020304" pitchFamily="18" charset="0"/>
                <a:hlinkClick r:id="rId4"/>
              </a:rPr>
              <a:t>draft-</a:t>
            </a:r>
            <a:r>
              <a:rPr lang="en-US" sz="1600" dirty="0" err="1">
                <a:ea typeface="Times New Roman" panose="02020603050405020304" pitchFamily="18" charset="0"/>
                <a:hlinkClick r:id="rId4"/>
              </a:rPr>
              <a:t>netana</a:t>
            </a:r>
            <a:r>
              <a:rPr lang="en-US" sz="1600" dirty="0">
                <a:ea typeface="Times New Roman" panose="02020603050405020304" pitchFamily="18" charset="0"/>
                <a:hlinkClick r:id="rId4"/>
              </a:rPr>
              <a:t>-netconf-</a:t>
            </a:r>
            <a:r>
              <a:rPr lang="en-US" sz="1600" dirty="0" err="1">
                <a:ea typeface="Times New Roman" panose="02020603050405020304" pitchFamily="18" charset="0"/>
                <a:hlinkClick r:id="rId4"/>
              </a:rPr>
              <a:t>notif</a:t>
            </a:r>
            <a:r>
              <a:rPr lang="en-US" sz="1600" dirty="0">
                <a:ea typeface="Times New Roman" panose="02020603050405020304" pitchFamily="18" charset="0"/>
                <a:hlinkClick r:id="rId4"/>
              </a:rPr>
              <a:t>-envelope</a:t>
            </a:r>
            <a:r>
              <a:rPr lang="en-US" sz="1600" dirty="0">
                <a:ea typeface="Times New Roman" panose="02020603050405020304" pitchFamily="18" charset="0"/>
              </a:rPr>
              <a:t>, </a:t>
            </a:r>
            <a:r>
              <a:rPr lang="en-US" sz="1600" dirty="0"/>
              <a:t>YANG module name, version and yang-library-content-id as in </a:t>
            </a:r>
            <a:r>
              <a:rPr lang="en-US" sz="1600" dirty="0">
                <a:hlinkClick r:id="rId5"/>
              </a:rPr>
              <a:t>draft-</a:t>
            </a:r>
            <a:r>
              <a:rPr lang="en-US" sz="1600" dirty="0" err="1">
                <a:hlinkClick r:id="rId5"/>
              </a:rPr>
              <a:t>ietf</a:t>
            </a:r>
            <a:r>
              <a:rPr lang="en-US" sz="1600" dirty="0">
                <a:hlinkClick r:id="rId5"/>
              </a:rPr>
              <a:t>-netconf-yang-notifications-versioning </a:t>
            </a:r>
            <a:r>
              <a:rPr lang="en-US" sz="1600" dirty="0"/>
              <a:t>and notification capabilities (</a:t>
            </a:r>
            <a:r>
              <a:rPr lang="en-US" sz="1600" dirty="0">
                <a:hlinkClick r:id="rId6"/>
              </a:rPr>
              <a:t>RFC 9196</a:t>
            </a:r>
            <a:r>
              <a:rPr lang="en-US" sz="1600" dirty="0"/>
              <a:t>) discoverable as defined in their documents.</a:t>
            </a:r>
          </a:p>
          <a:p>
            <a:pPr marL="285750" indent="-285750">
              <a:spcBef>
                <a:spcPts val="0"/>
              </a:spcBef>
              <a:spcAft>
                <a:spcPts val="0"/>
              </a:spcAft>
              <a:buFont typeface="Arial" panose="020B0604020202020204" pitchFamily="34" charset="0"/>
              <a:buChar char="•"/>
            </a:pPr>
            <a:r>
              <a:rPr lang="en-US" sz="1600" dirty="0"/>
              <a:t>YANG-Library as defined in </a:t>
            </a:r>
            <a:r>
              <a:rPr lang="en-US" sz="1600" dirty="0">
                <a:hlinkClick r:id="rId7"/>
              </a:rPr>
              <a:t>RFC 8525 </a:t>
            </a:r>
            <a:r>
              <a:rPr lang="en-US" sz="1600" dirty="0"/>
              <a:t>and </a:t>
            </a:r>
            <a:r>
              <a:rPr lang="en-US" sz="1600" dirty="0">
                <a:hlinkClick r:id="rId8"/>
              </a:rPr>
              <a:t>draft-</a:t>
            </a:r>
            <a:r>
              <a:rPr lang="en-US" sz="1600" dirty="0" err="1">
                <a:hlinkClick r:id="rId8"/>
              </a:rPr>
              <a:t>ietf</a:t>
            </a:r>
            <a:r>
              <a:rPr lang="en-US" sz="1600" dirty="0">
                <a:hlinkClick r:id="rId8"/>
              </a:rPr>
              <a:t>-netconf-yang-library-</a:t>
            </a:r>
            <a:r>
              <a:rPr lang="en-US" sz="1600" dirty="0" err="1">
                <a:hlinkClick r:id="rId8"/>
              </a:rPr>
              <a:t>augmentedby</a:t>
            </a:r>
            <a:r>
              <a:rPr lang="en-US" sz="1600" dirty="0"/>
              <a:t>.</a:t>
            </a:r>
            <a:endParaRPr lang="en-US" sz="1600" b="1" dirty="0"/>
          </a:p>
          <a:p>
            <a:pPr>
              <a:spcAft>
                <a:spcPts val="0"/>
              </a:spcAft>
            </a:pPr>
            <a:r>
              <a:rPr lang="en-US" b="1" dirty="0"/>
              <a:t>MVP 2 – Scales and Secures</a:t>
            </a:r>
          </a:p>
          <a:p>
            <a:pPr marL="285750" indent="-285750">
              <a:spcBef>
                <a:spcPts val="0"/>
              </a:spcBef>
              <a:spcAft>
                <a:spcPts val="0"/>
              </a:spcAft>
              <a:buFont typeface="Arial" panose="020B0604020202020204" pitchFamily="34" charset="0"/>
              <a:buChar char="•"/>
            </a:pPr>
            <a:r>
              <a:rPr lang="en-US" sz="1600" dirty="0"/>
              <a:t>Distributed notifications as defined in </a:t>
            </a:r>
            <a:r>
              <a:rPr lang="en-US" sz="1600" dirty="0">
                <a:hlinkClick r:id="rId9"/>
              </a:rPr>
              <a:t>draft-</a:t>
            </a:r>
            <a:r>
              <a:rPr lang="en-US" sz="1600" dirty="0" err="1">
                <a:hlinkClick r:id="rId9"/>
              </a:rPr>
              <a:t>ietf</a:t>
            </a:r>
            <a:r>
              <a:rPr lang="en-US" sz="1600" dirty="0">
                <a:hlinkClick r:id="rId9"/>
              </a:rPr>
              <a:t>-netconf-distributed-</a:t>
            </a:r>
            <a:r>
              <a:rPr lang="en-US" sz="1600" dirty="0" err="1">
                <a:hlinkClick r:id="rId9"/>
              </a:rPr>
              <a:t>notif</a:t>
            </a:r>
            <a:r>
              <a:rPr lang="en-US" sz="1600" dirty="0"/>
              <a:t>.</a:t>
            </a:r>
          </a:p>
          <a:p>
            <a:pPr marL="285750" indent="-285750">
              <a:spcBef>
                <a:spcPts val="0"/>
              </a:spcBef>
              <a:spcAft>
                <a:spcPts val="0"/>
              </a:spcAft>
              <a:buFont typeface="Arial" panose="020B0604020202020204" pitchFamily="34" charset="0"/>
              <a:buChar char="•"/>
            </a:pPr>
            <a:r>
              <a:rPr lang="en-US" sz="1600" dirty="0"/>
              <a:t>YANG notifications encoded in CBOR (named identifiers) as defined in </a:t>
            </a:r>
            <a:r>
              <a:rPr lang="en-US" sz="1600" dirty="0">
                <a:hlinkClick r:id="rId10"/>
              </a:rPr>
              <a:t>RFC 9254</a:t>
            </a:r>
            <a:r>
              <a:rPr lang="en-US" sz="1600" dirty="0"/>
              <a:t>.</a:t>
            </a:r>
          </a:p>
          <a:p>
            <a:pPr marL="285750" indent="-285750">
              <a:spcBef>
                <a:spcPts val="0"/>
              </a:spcBef>
              <a:spcAft>
                <a:spcPts val="0"/>
              </a:spcAft>
              <a:buFont typeface="Arial" panose="020B0604020202020204" pitchFamily="34" charset="0"/>
              <a:buChar char="•"/>
            </a:pPr>
            <a:r>
              <a:rPr lang="en-US" sz="1600" dirty="0"/>
              <a:t>YANG notifications DTLS (1.2 MUST </a:t>
            </a:r>
            <a:r>
              <a:rPr lang="en-US" sz="1600" dirty="0">
                <a:hlinkClick r:id="rId11"/>
              </a:rPr>
              <a:t>RFC 6347</a:t>
            </a:r>
            <a:r>
              <a:rPr lang="en-US" sz="1600" dirty="0"/>
              <a:t>, 1.3 SHOULD </a:t>
            </a:r>
            <a:r>
              <a:rPr lang="en-US" sz="1600" dirty="0">
                <a:hlinkClick r:id="rId12"/>
              </a:rPr>
              <a:t>RFC 9147</a:t>
            </a:r>
            <a:r>
              <a:rPr lang="en-US" sz="1600" dirty="0"/>
              <a:t>) encrypted as defined in </a:t>
            </a: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a:t>
            </a:r>
          </a:p>
          <a:p>
            <a:pPr>
              <a:spcAft>
                <a:spcPts val="0"/>
              </a:spcAft>
            </a:pPr>
            <a:r>
              <a:rPr lang="en-US" b="1" dirty="0"/>
              <a:t>MVP 3 - Optimizes</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on-change subscription configurable in </a:t>
            </a:r>
            <a:r>
              <a:rPr lang="en-US" sz="1600" dirty="0" err="1"/>
              <a:t>ietf</a:t>
            </a:r>
            <a:r>
              <a:rPr lang="en-US" sz="1600" dirty="0"/>
              <a:t>-subscribed-notifications.</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on-change and periodical subscription in </a:t>
            </a:r>
            <a:r>
              <a:rPr lang="en-US" sz="1600" dirty="0">
                <a:hlinkClick r:id="rId6"/>
              </a:rPr>
              <a:t>RFC 9196 </a:t>
            </a:r>
            <a:r>
              <a:rPr lang="en-US" sz="1600" dirty="0"/>
              <a:t>defined capabilities discoverable.</a:t>
            </a:r>
          </a:p>
          <a:p>
            <a:pPr marL="285750" indent="-285750">
              <a:spcBef>
                <a:spcPts val="0"/>
              </a:spcBef>
              <a:spcAft>
                <a:spcPts val="0"/>
              </a:spcAft>
              <a:buFont typeface="Arial" panose="020B0604020202020204" pitchFamily="34" charset="0"/>
              <a:buChar char="•"/>
            </a:pP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 transport, encoding and encryption capabilities (</a:t>
            </a:r>
            <a:r>
              <a:rPr lang="en-US" sz="1600" dirty="0">
                <a:hlinkClick r:id="rId6"/>
              </a:rPr>
              <a:t>RFC 9196</a:t>
            </a:r>
            <a:r>
              <a:rPr lang="en-US" sz="1600" dirty="0"/>
              <a:t>) discoverable with </a:t>
            </a:r>
            <a:r>
              <a:rPr lang="en-US" sz="1600" dirty="0">
                <a:hlinkClick r:id="rId13"/>
              </a:rPr>
              <a:t>draft-</a:t>
            </a:r>
            <a:r>
              <a:rPr lang="en-US" sz="1600" dirty="0" err="1">
                <a:hlinkClick r:id="rId13"/>
              </a:rPr>
              <a:t>netana</a:t>
            </a:r>
            <a:r>
              <a:rPr lang="en-US" sz="1600" dirty="0">
                <a:hlinkClick r:id="rId13"/>
              </a:rPr>
              <a:t>-netconf-</a:t>
            </a:r>
            <a:r>
              <a:rPr lang="en-US" sz="1600" dirty="0" err="1">
                <a:hlinkClick r:id="rId13"/>
              </a:rPr>
              <a:t>yp</a:t>
            </a:r>
            <a:r>
              <a:rPr lang="en-US" sz="1600" dirty="0">
                <a:hlinkClick r:id="rId13"/>
              </a:rPr>
              <a:t>-transport-capabilities</a:t>
            </a:r>
            <a:r>
              <a:rPr lang="en-US" sz="1600" dirty="0"/>
              <a:t>.</a:t>
            </a:r>
          </a:p>
          <a:p>
            <a:pPr marL="285750" indent="-285750">
              <a:spcBef>
                <a:spcPts val="0"/>
              </a:spcBef>
              <a:spcAft>
                <a:spcPts val="0"/>
              </a:spcAft>
              <a:buFont typeface="Arial" panose="020B0604020202020204" pitchFamily="34" charset="0"/>
              <a:buChar char="•"/>
            </a:pPr>
            <a:endParaRPr lang="en-US" sz="16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Incremental development…</a:t>
            </a:r>
          </a:p>
        </p:txBody>
      </p:sp>
    </p:spTree>
    <p:extLst>
      <p:ext uri="{BB962C8B-B14F-4D97-AF65-F5344CB8AC3E}">
        <p14:creationId xmlns:p14="http://schemas.microsoft.com/office/powerpoint/2010/main" val="1552717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3999</Words>
  <Application>Microsoft Office PowerPoint</Application>
  <PresentationFormat>Widescreen</PresentationFormat>
  <Paragraphs>448</Paragraphs>
  <Slides>24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Calibri Body</vt:lpstr>
      <vt:lpstr>Arial</vt:lpstr>
      <vt:lpstr>Calibri</vt:lpstr>
      <vt:lpstr>Calibri Light</vt:lpstr>
      <vt:lpstr>Courier New</vt:lpstr>
      <vt:lpstr>Times New Roman</vt:lpstr>
      <vt:lpstr>Trebuchet MS</vt:lpstr>
      <vt:lpstr>Wingdings</vt:lpstr>
      <vt:lpstr>Office Theme</vt:lpstr>
      <vt:lpstr>PowerPoint Presentation</vt:lpstr>
      <vt:lpstr>PowerPoint Presentation</vt:lpstr>
      <vt:lpstr>IETF YANG-Push A 22 years journey</vt:lpstr>
      <vt:lpstr>Handling Operational YANG Modelled Data State of the Union</vt:lpstr>
      <vt:lpstr>From YANG-Push to Network Analytics Aiming for an automated data processing pipeline</vt:lpstr>
      <vt:lpstr>Elements of the Architecture And Document Relationships</vt:lpstr>
      <vt:lpstr>Addressing YANG Specification and Integration Gaps 9 documents at NMOP, NETCONF and NETMOD</vt:lpstr>
      <vt:lpstr>IETF YANG-Push Implementations and Next Steps Who we are and what we like…</vt:lpstr>
      <vt:lpstr>IETF YANG-Push Implementations and Next Steps Incremental development…</vt:lpstr>
      <vt:lpstr>Architecture How they compare</vt:lpstr>
      <vt:lpstr>Component and Interface How they compare</vt:lpstr>
      <vt:lpstr>Discussion Points What are the action points</vt:lpstr>
      <vt:lpstr>An Architecture for YANG-Push to Message Broker Integration IETF 122 Hackathon</vt:lpstr>
      <vt:lpstr>PowerPoint Presentation</vt:lpstr>
      <vt:lpstr>High Level Requirements What we both care</vt:lpstr>
      <vt:lpstr>High Level Requirements What IETF cares and BBF probably as well</vt:lpstr>
      <vt:lpstr>High Level Requirements What BBF cares and IETF probably as well</vt:lpstr>
      <vt:lpstr>IETF YANG-Push Implementations and Next Steps Challenges and how to solve…</vt:lpstr>
      <vt:lpstr>Extensible YANG model for YANG-Push Notifications For XML, JSON or CBOR encoded messages with hostname, sequence-number and observation-time</vt:lpstr>
      <vt:lpstr>Support of Versioning in YANG Notifications Subscription For subscription state change notification messages</vt:lpstr>
      <vt:lpstr>YANG Notification Transport Capabilities Extending System Capabilities for YANG-Push Configured Subscription Transport</vt:lpstr>
      <vt:lpstr>Augmented-by Addition YANG Library Extension</vt:lpstr>
      <vt:lpstr>Validate anydata schema subtree with YANG Library RFC 7950 Extension</vt:lpstr>
      <vt:lpstr>YANG-Push Operational Data Observability Enhancements Simplifies by combining periodic and on-change subscription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262</cp:revision>
  <dcterms:created xsi:type="dcterms:W3CDTF">2019-11-29T14:22:02Z</dcterms:created>
  <dcterms:modified xsi:type="dcterms:W3CDTF">2025-03-06T13:29:00Z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