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797" r:id="rId2"/>
    <p:sldMasterId id="2147483816" r:id="rId3"/>
    <p:sldMasterId id="2147483683" r:id="rId4"/>
  </p:sldMasterIdLst>
  <p:notesMasterIdLst>
    <p:notesMasterId r:id="rId9"/>
  </p:notesMasterIdLst>
  <p:handoutMasterIdLst>
    <p:handoutMasterId r:id="rId10"/>
  </p:handoutMasterIdLst>
  <p:sldIdLst>
    <p:sldId id="310" r:id="rId5"/>
    <p:sldId id="307" r:id="rId6"/>
    <p:sldId id="308" r:id="rId7"/>
    <p:sldId id="309" r:id="rId8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页_图片版" id="{E8D0D622-F6C6-F44A-B365-B4A5FF6195C2}">
          <p14:sldIdLst>
            <p14:sldId id="310"/>
          </p14:sldIdLst>
        </p14:section>
        <p14:section name="目录页" id="{9D221634-295C-7843-AF5C-A0CB4F229241}">
          <p14:sldIdLst/>
        </p14:section>
        <p14:section name="章节页" id="{FD05EE94-C931-8C4B-83A2-004B32AA1207}">
          <p14:sldIdLst>
            <p14:sldId id="307"/>
            <p14:sldId id="308"/>
            <p14:sldId id="309"/>
          </p14:sldIdLst>
        </p14:section>
        <p14:section name="结束页" id="{3F9D54A7-3BE2-2540-BB4C-DFE5509085F3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E9002F"/>
    <a:srgbClr val="595757"/>
    <a:srgbClr val="221815"/>
    <a:srgbClr val="888888"/>
    <a:srgbClr val="898989"/>
    <a:srgbClr val="B5B5B5"/>
    <a:srgbClr val="DDDDDD"/>
    <a:srgbClr val="D0E8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91"/>
  </p:normalViewPr>
  <p:slideViewPr>
    <p:cSldViewPr snapToGrid="0" snapToObjects="1">
      <p:cViewPr varScale="1">
        <p:scale>
          <a:sx n="108" d="100"/>
          <a:sy n="108" d="100"/>
        </p:scale>
        <p:origin x="7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4" d="100"/>
          <a:sy n="94" d="100"/>
        </p:scale>
        <p:origin x="40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探索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67"/>
          <a:stretch/>
        </p:blipFill>
        <p:spPr>
          <a:xfrm>
            <a:off x="0" y="0"/>
            <a:ext cx="12206140" cy="5594695"/>
          </a:xfrm>
          <a:prstGeom prst="rect">
            <a:avLst/>
          </a:prstGeom>
        </p:spPr>
      </p:pic>
      <p:sp>
        <p:nvSpPr>
          <p:cNvPr id="7" name="L 形 6"/>
          <p:cNvSpPr/>
          <p:nvPr userDrawn="1"/>
        </p:nvSpPr>
        <p:spPr>
          <a:xfrm rot="5400000">
            <a:off x="7853942" y="2130562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43DA98-D48D-6947-95EF-BA3B05E688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8733E-C4C9-8D4D-8DDA-CAB265AC05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519495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智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04"/>
          <a:stretch/>
        </p:blipFill>
        <p:spPr>
          <a:xfrm>
            <a:off x="0" y="375"/>
            <a:ext cx="12197432" cy="559923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2AA4863-E1EF-3342-A8CB-ECD4FD06CEB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95303EA-8491-464F-99A0-67F948701C1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412816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DBC59C-CE55-E340-A3AE-F88AAF0D75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L 形 17">
            <a:extLst>
              <a:ext uri="{FF2B5EF4-FFF2-40B4-BE49-F238E27FC236}">
                <a16:creationId xmlns:a16="http://schemas.microsoft.com/office/drawing/2014/main" id="{3049C48A-4CAE-8940-8A29-89DE0543DF4C}"/>
              </a:ext>
            </a:extLst>
          </p:cNvPr>
          <p:cNvSpPr/>
          <p:nvPr userDrawn="1"/>
        </p:nvSpPr>
        <p:spPr>
          <a:xfrm rot="5400000">
            <a:off x="5369529" y="2370740"/>
            <a:ext cx="744262" cy="762208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</p:spTree>
    <p:extLst>
      <p:ext uri="{BB962C8B-B14F-4D97-AF65-F5344CB8AC3E}">
        <p14:creationId xmlns:p14="http://schemas.microsoft.com/office/powerpoint/2010/main" val="35144873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创新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476"/>
          <a:stretch/>
        </p:blipFill>
        <p:spPr>
          <a:xfrm>
            <a:off x="0" y="374"/>
            <a:ext cx="12197432" cy="5590529"/>
          </a:xfrm>
          <a:prstGeom prst="rect">
            <a:avLst/>
          </a:prstGeom>
        </p:spPr>
      </p:pic>
      <p:sp>
        <p:nvSpPr>
          <p:cNvPr id="9" name="L 形 8"/>
          <p:cNvSpPr/>
          <p:nvPr userDrawn="1"/>
        </p:nvSpPr>
        <p:spPr>
          <a:xfrm rot="5400000">
            <a:off x="5945516" y="2323519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B908F03-BBCC-164B-BE54-2E836D6E7C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3BE9F9B-07D9-DD4C-9CEF-250804A414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A299E5-0026-5A42-88AA-B3A7F29D3A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426698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攀登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02"/>
          <a:stretch/>
        </p:blipFill>
        <p:spPr>
          <a:xfrm>
            <a:off x="0" y="-74021"/>
            <a:ext cx="12197432" cy="56687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8" name="L 形 7"/>
          <p:cNvSpPr/>
          <p:nvPr userDrawn="1"/>
        </p:nvSpPr>
        <p:spPr>
          <a:xfrm rot="5400000">
            <a:off x="7929967" y="1657555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BB7B2F8-0AF7-D04F-81DD-52FDB6B7326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2D1BCC-0781-514D-8FE8-12F4AF64BC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373707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1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8B3F0C-616F-224A-B32F-9F9BF5EEE1BC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26021" y="1512875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79388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 sz="18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9026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8088" algn="ctr"/>
              </a:tabLst>
              <a:defRPr sz="1600" baseline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 marL="1098575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8088" algn="ctr"/>
              </a:tabLst>
              <a:defRPr sz="1299" baseline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4pPr>
            <a:lvl5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  <a:p>
            <a:pPr marL="329026" marR="0" lvl="1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/>
            </a:pPr>
            <a:r>
              <a:rPr lang="zh-CN" altLang="en-US" dirty="0"/>
              <a:t>单击此处添加文本</a:t>
            </a:r>
            <a:endParaRPr lang="en-US" dirty="0"/>
          </a:p>
          <a:p>
            <a:pPr marL="1098575" marR="0" lvl="2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/>
            </a:pPr>
            <a:r>
              <a:rPr lang="zh-CN" altLang="en-US" dirty="0"/>
              <a:t>单击此处添加文本</a:t>
            </a:r>
            <a:endParaRPr lang="en-US" dirty="0"/>
          </a:p>
          <a:p>
            <a:pPr marL="1098575" marR="0" lvl="2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857913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60DD1-8AC3-8F46-9D2D-BF81187F43FC}"/>
              </a:ext>
            </a:extLst>
          </p:cNvPr>
          <p:cNvSpPr txBox="1"/>
          <p:nvPr userDrawn="1"/>
        </p:nvSpPr>
        <p:spPr>
          <a:xfrm>
            <a:off x="607486" y="140206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tif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hyperlink" Target="https://issues.broadband-forum.org/browse/CONTRIB-24132" TargetMode="External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9181AA-8E93-7743-ADEB-8A06A0DFC13A}"/>
              </a:ext>
            </a:extLst>
          </p:cNvPr>
          <p:cNvSpPr/>
          <p:nvPr userDrawn="1"/>
        </p:nvSpPr>
        <p:spPr>
          <a:xfrm>
            <a:off x="0" y="5590903"/>
            <a:ext cx="12196763" cy="12670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E8B5C1-4D37-8442-902D-D86F9BBDE27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751" y="5970991"/>
            <a:ext cx="2260800" cy="48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92" r:id="rId3"/>
    <p:sldLayoutId id="2147483824" r:id="rId4"/>
  </p:sldLayoutIdLst>
  <p:hf hdr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1239436"/>
      </p:ext>
    </p:extLst>
  </p:cSld>
  <p:clrMap bg1="lt1" tx1="dk1" bg2="lt2" tx2="dk2" accent1="accent1" accent2="accent2" accent3="accent3" accent4="accent4" accent5="accent5" accent6="accent6" hlink="hlink" folHlink="folHlink"/>
  <p:hf hdr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85A3D6-1271-D247-9E96-1B376F4BE7BE}"/>
              </a:ext>
            </a:extLst>
          </p:cNvPr>
          <p:cNvSpPr txBox="1"/>
          <p:nvPr userDrawn="1"/>
        </p:nvSpPr>
        <p:spPr>
          <a:xfrm>
            <a:off x="429882" y="6389963"/>
            <a:ext cx="660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Reference: </a:t>
            </a:r>
            <a:r>
              <a:rPr lang="en-US" altLang="zh-CN" sz="1100" dirty="0">
                <a:hlinkClick r:id="rId3"/>
              </a:rPr>
              <a:t>https://issues.broadband-forum.org/browse/CONTRIB-24132</a:t>
            </a:r>
            <a:r>
              <a:rPr lang="en-US" altLang="zh-CN" sz="1100" dirty="0"/>
              <a:t> baseline text of WT-508</a:t>
            </a:r>
            <a:endParaRPr lang="zh-CN" altLang="en-US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BEE2EE-BF4D-7A4A-B3C6-9E47668CCD98}"/>
              </a:ext>
            </a:extLst>
          </p:cNvPr>
          <p:cNvSpPr txBox="1"/>
          <p:nvPr userDrawn="1"/>
        </p:nvSpPr>
        <p:spPr>
          <a:xfrm>
            <a:off x="11283821" y="6389963"/>
            <a:ext cx="6553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908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C3837181-38C6-AD4F-B8BA-B444770388BB}" type="slidenum">
              <a:rPr lang="en-US" sz="1100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l" defTabSz="89084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100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0" y="2625389"/>
            <a:ext cx="1967973" cy="4233515"/>
            <a:chOff x="5343885" y="-48857"/>
            <a:chExt cx="3271316" cy="7037279"/>
          </a:xfrm>
        </p:grpSpPr>
        <p:sp>
          <p:nvSpPr>
            <p:cNvPr id="89" name="矩形 13">
              <a:extLst>
                <a:ext uri="{FF2B5EF4-FFF2-40B4-BE49-F238E27FC236}">
                  <a16:creationId xmlns:a16="http://schemas.microsoft.com/office/drawing/2014/main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90" name="文本框 15">
              <a:extLst>
                <a:ext uri="{FF2B5EF4-FFF2-40B4-BE49-F238E27FC236}">
                  <a16:creationId xmlns:a16="http://schemas.microsoft.com/office/drawing/2014/main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公司辅助色</a:t>
              </a:r>
            </a:p>
          </p:txBody>
        </p:sp>
        <p:sp>
          <p:nvSpPr>
            <p:cNvPr id="91" name="矩形 13">
              <a:extLst>
                <a:ext uri="{FF2B5EF4-FFF2-40B4-BE49-F238E27FC236}">
                  <a16:creationId xmlns:a16="http://schemas.microsoft.com/office/drawing/2014/main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92" name="矩形 13">
              <a:extLst>
                <a:ext uri="{FF2B5EF4-FFF2-40B4-BE49-F238E27FC236}">
                  <a16:creationId xmlns:a16="http://schemas.microsoft.com/office/drawing/2014/main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93" name="矩形 13">
              <a:extLst>
                <a:ext uri="{FF2B5EF4-FFF2-40B4-BE49-F238E27FC236}">
                  <a16:creationId xmlns:a16="http://schemas.microsoft.com/office/drawing/2014/main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94" name="矩形 13">
              <a:extLst>
                <a:ext uri="{FF2B5EF4-FFF2-40B4-BE49-F238E27FC236}">
                  <a16:creationId xmlns:a16="http://schemas.microsoft.com/office/drawing/2014/main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95" name="矩形 13">
              <a:extLst>
                <a:ext uri="{FF2B5EF4-FFF2-40B4-BE49-F238E27FC236}">
                  <a16:creationId xmlns:a16="http://schemas.microsoft.com/office/drawing/2014/main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6" name="矩形 13">
              <a:extLst>
                <a:ext uri="{FF2B5EF4-FFF2-40B4-BE49-F238E27FC236}">
                  <a16:creationId xmlns:a16="http://schemas.microsoft.com/office/drawing/2014/main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97" name="文本框 15">
              <a:extLst>
                <a:ext uri="{FF2B5EF4-FFF2-40B4-BE49-F238E27FC236}">
                  <a16:creationId xmlns:a16="http://schemas.microsoft.com/office/drawing/2014/main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公司色</a:t>
              </a:r>
            </a:p>
          </p:txBody>
        </p:sp>
        <p:sp>
          <p:nvSpPr>
            <p:cNvPr id="98" name="矩形 13">
              <a:extLst>
                <a:ext uri="{FF2B5EF4-FFF2-40B4-BE49-F238E27FC236}">
                  <a16:creationId xmlns:a16="http://schemas.microsoft.com/office/drawing/2014/main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99" name="矩形 13">
              <a:extLst>
                <a:ext uri="{FF2B5EF4-FFF2-40B4-BE49-F238E27FC236}">
                  <a16:creationId xmlns:a16="http://schemas.microsoft.com/office/drawing/2014/main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100" name="矩形 13">
              <a:extLst>
                <a:ext uri="{FF2B5EF4-FFF2-40B4-BE49-F238E27FC236}">
                  <a16:creationId xmlns:a16="http://schemas.microsoft.com/office/drawing/2014/main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101" name="矩形 13">
              <a:extLst>
                <a:ext uri="{FF2B5EF4-FFF2-40B4-BE49-F238E27FC236}">
                  <a16:creationId xmlns:a16="http://schemas.microsoft.com/office/drawing/2014/main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102" name="矩形 13">
              <a:extLst>
                <a:ext uri="{FF2B5EF4-FFF2-40B4-BE49-F238E27FC236}">
                  <a16:creationId xmlns:a16="http://schemas.microsoft.com/office/drawing/2014/main" id="{371A8520-F934-304C-B57F-B49F768694E2}"/>
                </a:ext>
              </a:extLst>
            </p:cNvPr>
            <p:cNvSpPr/>
            <p:nvPr userDrawn="1"/>
          </p:nvSpPr>
          <p:spPr>
            <a:xfrm>
              <a:off x="6184543" y="4866463"/>
              <a:ext cx="791510" cy="664398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103" name="矩形 13">
              <a:extLst>
                <a:ext uri="{FF2B5EF4-FFF2-40B4-BE49-F238E27FC236}">
                  <a16:creationId xmlns:a16="http://schemas.microsoft.com/office/drawing/2014/main" id="{B83004D7-279B-C14E-9FCF-870FA1B74FDF}"/>
                </a:ext>
              </a:extLst>
            </p:cNvPr>
            <p:cNvSpPr/>
            <p:nvPr userDrawn="1"/>
          </p:nvSpPr>
          <p:spPr>
            <a:xfrm>
              <a:off x="6182308" y="4134866"/>
              <a:ext cx="791510" cy="664398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104" name="矩形 13">
              <a:extLst>
                <a:ext uri="{FF2B5EF4-FFF2-40B4-BE49-F238E27FC236}">
                  <a16:creationId xmlns:a16="http://schemas.microsoft.com/office/drawing/2014/main" id="{99635968-4E69-CC41-9D78-6DF253FE3035}"/>
                </a:ext>
              </a:extLst>
            </p:cNvPr>
            <p:cNvSpPr/>
            <p:nvPr userDrawn="1"/>
          </p:nvSpPr>
          <p:spPr>
            <a:xfrm>
              <a:off x="6177324" y="5596166"/>
              <a:ext cx="791510" cy="664398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105" name="矩形 13">
              <a:extLst>
                <a:ext uri="{FF2B5EF4-FFF2-40B4-BE49-F238E27FC236}">
                  <a16:creationId xmlns:a16="http://schemas.microsoft.com/office/drawing/2014/main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106" name="矩形 13">
              <a:extLst>
                <a:ext uri="{FF2B5EF4-FFF2-40B4-BE49-F238E27FC236}">
                  <a16:creationId xmlns:a16="http://schemas.microsoft.com/office/drawing/2014/main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107" name="矩形 13">
              <a:extLst>
                <a:ext uri="{FF2B5EF4-FFF2-40B4-BE49-F238E27FC236}">
                  <a16:creationId xmlns:a16="http://schemas.microsoft.com/office/drawing/2014/main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108" name="矩形 13">
              <a:extLst>
                <a:ext uri="{FF2B5EF4-FFF2-40B4-BE49-F238E27FC236}">
                  <a16:creationId xmlns:a16="http://schemas.microsoft.com/office/drawing/2014/main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109" name="矩形 13">
              <a:extLst>
                <a:ext uri="{FF2B5EF4-FFF2-40B4-BE49-F238E27FC236}">
                  <a16:creationId xmlns:a16="http://schemas.microsoft.com/office/drawing/2014/main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0" name="矩形 13">
              <a:extLst>
                <a:ext uri="{FF2B5EF4-FFF2-40B4-BE49-F238E27FC236}">
                  <a16:creationId xmlns:a16="http://schemas.microsoft.com/office/drawing/2014/main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111" name="矩形 13">
              <a:extLst>
                <a:ext uri="{FF2B5EF4-FFF2-40B4-BE49-F238E27FC236}">
                  <a16:creationId xmlns:a16="http://schemas.microsoft.com/office/drawing/2014/main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112" name="矩形 13">
              <a:extLst>
                <a:ext uri="{FF2B5EF4-FFF2-40B4-BE49-F238E27FC236}">
                  <a16:creationId xmlns:a16="http://schemas.microsoft.com/office/drawing/2014/main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113" name="矩形 13">
              <a:extLst>
                <a:ext uri="{FF2B5EF4-FFF2-40B4-BE49-F238E27FC236}">
                  <a16:creationId xmlns:a16="http://schemas.microsoft.com/office/drawing/2014/main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114" name="矩形 13">
              <a:extLst>
                <a:ext uri="{FF2B5EF4-FFF2-40B4-BE49-F238E27FC236}">
                  <a16:creationId xmlns:a16="http://schemas.microsoft.com/office/drawing/2014/main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115" name="矩形 13">
              <a:extLst>
                <a:ext uri="{FF2B5EF4-FFF2-40B4-BE49-F238E27FC236}">
                  <a16:creationId xmlns:a16="http://schemas.microsoft.com/office/drawing/2014/main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116" name="矩形 13">
              <a:extLst>
                <a:ext uri="{FF2B5EF4-FFF2-40B4-BE49-F238E27FC236}">
                  <a16:creationId xmlns:a16="http://schemas.microsoft.com/office/drawing/2014/main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117" name="矩形 13">
              <a:extLst>
                <a:ext uri="{FF2B5EF4-FFF2-40B4-BE49-F238E27FC236}">
                  <a16:creationId xmlns:a16="http://schemas.microsoft.com/office/drawing/2014/main" id="{20725C9F-31AE-DB44-B70A-B4ECDEC0BC00}"/>
                </a:ext>
              </a:extLst>
            </p:cNvPr>
            <p:cNvSpPr/>
            <p:nvPr/>
          </p:nvSpPr>
          <p:spPr>
            <a:xfrm>
              <a:off x="7811114" y="3415851"/>
              <a:ext cx="791510" cy="664398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8" name="矩形 13">
              <a:extLst>
                <a:ext uri="{FF2B5EF4-FFF2-40B4-BE49-F238E27FC236}">
                  <a16:creationId xmlns:a16="http://schemas.microsoft.com/office/drawing/2014/main" id="{AC5BCC27-B68D-0743-8E0B-E25F8D01C3A4}"/>
                </a:ext>
              </a:extLst>
            </p:cNvPr>
            <p:cNvSpPr/>
            <p:nvPr/>
          </p:nvSpPr>
          <p:spPr>
            <a:xfrm>
              <a:off x="7820945" y="4866463"/>
              <a:ext cx="791510" cy="664398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119" name="矩形 13">
              <a:extLst>
                <a:ext uri="{FF2B5EF4-FFF2-40B4-BE49-F238E27FC236}">
                  <a16:creationId xmlns:a16="http://schemas.microsoft.com/office/drawing/2014/main" id="{51C2E83A-C975-6945-B2FD-5B22BBB53DB7}"/>
                </a:ext>
              </a:extLst>
            </p:cNvPr>
            <p:cNvSpPr/>
            <p:nvPr/>
          </p:nvSpPr>
          <p:spPr>
            <a:xfrm>
              <a:off x="7818707" y="4134866"/>
              <a:ext cx="791510" cy="664398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120" name="矩形 13">
              <a:extLst>
                <a:ext uri="{FF2B5EF4-FFF2-40B4-BE49-F238E27FC236}">
                  <a16:creationId xmlns:a16="http://schemas.microsoft.com/office/drawing/2014/main" id="{BEE9A95F-6965-354F-A2C7-2E8C81DDA52F}"/>
                </a:ext>
              </a:extLst>
            </p:cNvPr>
            <p:cNvSpPr/>
            <p:nvPr/>
          </p:nvSpPr>
          <p:spPr>
            <a:xfrm>
              <a:off x="7823691" y="5596166"/>
              <a:ext cx="791510" cy="664398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190/233/238</a:t>
              </a:r>
            </a:p>
          </p:txBody>
        </p:sp>
        <p:sp>
          <p:nvSpPr>
            <p:cNvPr id="121" name="矩形 13">
              <a:extLst>
                <a:ext uri="{FF2B5EF4-FFF2-40B4-BE49-F238E27FC236}">
                  <a16:creationId xmlns:a16="http://schemas.microsoft.com/office/drawing/2014/main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122" name="矩形 13">
              <a:extLst>
                <a:ext uri="{FF2B5EF4-FFF2-40B4-BE49-F238E27FC236}">
                  <a16:creationId xmlns:a16="http://schemas.microsoft.com/office/drawing/2014/main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123" name="矩形 13">
              <a:extLst>
                <a:ext uri="{FF2B5EF4-FFF2-40B4-BE49-F238E27FC236}">
                  <a16:creationId xmlns:a16="http://schemas.microsoft.com/office/drawing/2014/main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0/0/0</a:t>
              </a:r>
            </a:p>
          </p:txBody>
        </p:sp>
        <p:sp>
          <p:nvSpPr>
            <p:cNvPr id="124" name="矩形 13">
              <a:extLst>
                <a:ext uri="{FF2B5EF4-FFF2-40B4-BE49-F238E27FC236}">
                  <a16:creationId xmlns:a16="http://schemas.microsoft.com/office/drawing/2014/main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125" name="矩形 13">
              <a:extLst>
                <a:ext uri="{FF2B5EF4-FFF2-40B4-BE49-F238E27FC236}">
                  <a16:creationId xmlns:a16="http://schemas.microsoft.com/office/drawing/2014/main" id="{0B0545C9-147F-584F-80D2-EF13876D7D33}"/>
                </a:ext>
              </a:extLst>
            </p:cNvPr>
            <p:cNvSpPr/>
            <p:nvPr userDrawn="1"/>
          </p:nvSpPr>
          <p:spPr>
            <a:xfrm>
              <a:off x="6445335" y="6324024"/>
              <a:ext cx="513579" cy="664398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126" name="矩形 13">
              <a:extLst>
                <a:ext uri="{FF2B5EF4-FFF2-40B4-BE49-F238E27FC236}">
                  <a16:creationId xmlns:a16="http://schemas.microsoft.com/office/drawing/2014/main" id="{44FD0A0B-0D45-3340-A523-465AC24134BF}"/>
                </a:ext>
              </a:extLst>
            </p:cNvPr>
            <p:cNvSpPr/>
            <p:nvPr userDrawn="1"/>
          </p:nvSpPr>
          <p:spPr>
            <a:xfrm>
              <a:off x="7003279" y="6324024"/>
              <a:ext cx="513579" cy="664398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127" name="矩形 13">
              <a:extLst>
                <a:ext uri="{FF2B5EF4-FFF2-40B4-BE49-F238E27FC236}">
                  <a16:creationId xmlns:a16="http://schemas.microsoft.com/office/drawing/2014/main" id="{2C404A07-276B-3648-BB25-4EDB5905448C}"/>
                </a:ext>
              </a:extLst>
            </p:cNvPr>
            <p:cNvSpPr/>
            <p:nvPr userDrawn="1"/>
          </p:nvSpPr>
          <p:spPr>
            <a:xfrm>
              <a:off x="7551547" y="6324024"/>
              <a:ext cx="513579" cy="66439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128" name="矩形 13">
              <a:extLst>
                <a:ext uri="{FF2B5EF4-FFF2-40B4-BE49-F238E27FC236}">
                  <a16:creationId xmlns:a16="http://schemas.microsoft.com/office/drawing/2014/main" id="{72B0F29C-A346-8946-9B8E-8F1B9DFF7AD0}"/>
                </a:ext>
              </a:extLst>
            </p:cNvPr>
            <p:cNvSpPr/>
            <p:nvPr userDrawn="1"/>
          </p:nvSpPr>
          <p:spPr>
            <a:xfrm>
              <a:off x="8098559" y="6324024"/>
              <a:ext cx="513579" cy="6643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05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</p:sldLayoutIdLst>
  <p:hf hdr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69" y="1467870"/>
            <a:ext cx="3984232" cy="2816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Copyright©2018 Huawei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Huawei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631849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把数字世界带入每个人、每个家庭、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每个组织，构建万物互联的智能世界。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Bring digital to every person, home and </a:t>
            </a:r>
            <a:b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+mn-lt"/>
              <a:ea typeface="Microsoft YaHei" charset="-122"/>
              <a:cs typeface="Microsoft YaHei" charset="-12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792140-33FB-E045-9071-EE8DB65F2A1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676" y="5237566"/>
            <a:ext cx="1875600" cy="40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hdr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tx1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F62289C-8886-49A9-9404-4C19F9EA44AA}"/>
              </a:ext>
            </a:extLst>
          </p:cNvPr>
          <p:cNvSpPr txBox="1"/>
          <p:nvPr/>
        </p:nvSpPr>
        <p:spPr>
          <a:xfrm>
            <a:off x="1440329" y="2516093"/>
            <a:ext cx="9484328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zh-CN" sz="3200" b="1" dirty="0">
                <a:solidFill>
                  <a:srgbClr val="000000"/>
                </a:solidFill>
                <a:ea typeface="Microsoft YaHei" panose="020B0503020204020204" pitchFamily="34" charset="-122"/>
              </a:rPr>
              <a:t>An Architecture for </a:t>
            </a:r>
            <a:r>
              <a:rPr kumimoji="1" lang="en-US" altLang="zh-CN" sz="3200" b="1" dirty="0">
                <a:solidFill>
                  <a:srgbClr val="FF0000"/>
                </a:solidFill>
                <a:ea typeface="Microsoft YaHei" panose="020B0503020204020204" pitchFamily="34" charset="-122"/>
              </a:rPr>
              <a:t>Broadband </a:t>
            </a:r>
            <a:r>
              <a:rPr kumimoji="1" lang="en-US" altLang="zh-CN" sz="3200" b="1" dirty="0">
                <a:solidFill>
                  <a:srgbClr val="000000"/>
                </a:solidFill>
                <a:ea typeface="Microsoft YaHei" panose="020B0503020204020204" pitchFamily="34" charset="-122"/>
              </a:rPr>
              <a:t>Network </a:t>
            </a:r>
            <a:r>
              <a:rPr kumimoji="1" lang="en-US" altLang="zh-CN" sz="3200" b="1" dirty="0">
                <a:solidFill>
                  <a:srgbClr val="FF0000"/>
                </a:solidFill>
                <a:ea typeface="Microsoft YaHei" panose="020B0503020204020204" pitchFamily="34" charset="-122"/>
              </a:rPr>
              <a:t>Data Collection</a:t>
            </a:r>
            <a:endParaRPr kumimoji="1" lang="zh-CN" altLang="en-US" sz="3200" b="1" dirty="0">
              <a:solidFill>
                <a:srgbClr val="FF0000"/>
              </a:solidFill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687FF4A-8B00-4907-9914-087D8350C148}"/>
              </a:ext>
            </a:extLst>
          </p:cNvPr>
          <p:cNvSpPr txBox="1"/>
          <p:nvPr/>
        </p:nvSpPr>
        <p:spPr>
          <a:xfrm>
            <a:off x="9383058" y="5103905"/>
            <a:ext cx="3532095" cy="7983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zh-CN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david.zhujian@huawei.com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zhenghaomian@huawei.com</a:t>
            </a:r>
          </a:p>
          <a:p>
            <a:pPr algn="l">
              <a:lnSpc>
                <a:spcPct val="150000"/>
              </a:lnSpc>
            </a:pPr>
            <a:r>
              <a:rPr kumimoji="1" lang="en-US" altLang="zh-CN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24/February 2025</a:t>
            </a:r>
          </a:p>
        </p:txBody>
      </p:sp>
    </p:spTree>
    <p:extLst>
      <p:ext uri="{BB962C8B-B14F-4D97-AF65-F5344CB8AC3E}">
        <p14:creationId xmlns:p14="http://schemas.microsoft.com/office/powerpoint/2010/main" val="393454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73D38D6C-DCF6-450A-A897-74E32395786D}"/>
              </a:ext>
            </a:extLst>
          </p:cNvPr>
          <p:cNvSpPr txBox="1">
            <a:spLocks/>
          </p:cNvSpPr>
          <p:nvPr/>
        </p:nvSpPr>
        <p:spPr>
          <a:xfrm>
            <a:off x="399197" y="162706"/>
            <a:ext cx="11398368" cy="49949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1187450" rtl="0" eaLnBrk="1" latinLnBrk="0" hangingPunct="1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C8102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593725" indent="0" algn="ctr" defTabSz="1187450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5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7450" indent="0" algn="ctr" defTabSz="1187450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1175" indent="0" algn="ctr" defTabSz="1187450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4900" indent="0" algn="ctr" defTabSz="1187450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68625" indent="0" algn="ctr" defTabSz="1187450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1715" indent="0" algn="ctr" defTabSz="1187450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55440" indent="0" algn="ctr" defTabSz="1187450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49165" indent="0" algn="ctr" defTabSz="1187450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186696">
              <a:spcBef>
                <a:spcPct val="0"/>
              </a:spcBef>
              <a:defRPr/>
            </a:pPr>
            <a:r>
              <a:rPr lang="en-GB" altLang="zh-CN" sz="24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Broadband Network Data Collection(WT-508) Scope</a:t>
            </a:r>
            <a:endParaRPr lang="zh-CN" altLang="en-US" sz="2400" dirty="0">
              <a:solidFill>
                <a:srgbClr val="C00000"/>
              </a:solidFill>
              <a:latin typeface="Calibri" panose="020F0502020204030204" pitchFamily="34" charset="0"/>
              <a:ea typeface="微软雅黑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" name="圆角矩形 136">
            <a:extLst>
              <a:ext uri="{FF2B5EF4-FFF2-40B4-BE49-F238E27FC236}">
                <a16:creationId xmlns:a16="http://schemas.microsoft.com/office/drawing/2014/main" id="{692E097B-506A-4D68-A461-42F8F95EA1B9}"/>
              </a:ext>
            </a:extLst>
          </p:cNvPr>
          <p:cNvSpPr>
            <a:spLocks/>
          </p:cNvSpPr>
          <p:nvPr/>
        </p:nvSpPr>
        <p:spPr>
          <a:xfrm>
            <a:off x="399197" y="754574"/>
            <a:ext cx="11398368" cy="5491264"/>
          </a:xfrm>
          <a:prstGeom prst="roundRect">
            <a:avLst>
              <a:gd name="adj" fmla="val 1508"/>
            </a:avLst>
          </a:prstGeom>
          <a:noFill/>
          <a:ln w="9525" cap="flat" cmpd="sng" algn="ctr">
            <a:solidFill>
              <a:srgbClr val="666666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71972" tIns="35986" rIns="71972" bIns="3598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599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 pitchFamily="34" charset="0"/>
              <a:ea typeface="微软雅黑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2A0C565-DC27-4363-8F45-CB5D93684893}"/>
              </a:ext>
            </a:extLst>
          </p:cNvPr>
          <p:cNvSpPr txBox="1"/>
          <p:nvPr/>
        </p:nvSpPr>
        <p:spPr>
          <a:xfrm>
            <a:off x="542544" y="850109"/>
            <a:ext cx="10594848" cy="532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zh-CN" sz="1400" b="1" dirty="0">
                <a:cs typeface="Calibri" panose="020F0502020204030204" pitchFamily="34" charset="0"/>
              </a:rPr>
              <a:t>(1)  </a:t>
            </a:r>
            <a:r>
              <a:rPr lang="x-none" altLang="zh-CN" sz="1400" b="1" dirty="0">
                <a:cs typeface="Calibri" panose="020F0502020204030204" pitchFamily="34" charset="0"/>
              </a:rPr>
              <a:t>The </a:t>
            </a:r>
            <a:r>
              <a:rPr lang="en-US" altLang="zh-CN" sz="1400" b="1" dirty="0">
                <a:cs typeface="Calibri" panose="020F0502020204030204" pitchFamily="34" charset="0"/>
              </a:rPr>
              <a:t>purpose </a:t>
            </a:r>
            <a:r>
              <a:rPr lang="x-none" altLang="zh-CN" sz="1400" b="1" dirty="0">
                <a:cs typeface="Calibri" panose="020F0502020204030204" pitchFamily="34" charset="0"/>
              </a:rPr>
              <a:t> </a:t>
            </a:r>
            <a:r>
              <a:rPr lang="en-US" altLang="zh-CN" sz="1400" b="1" dirty="0">
                <a:latin typeface="Calibri" panose="020F0502020204030204" pitchFamily="34" charset="0"/>
                <a:cs typeface="Calibri" panose="020F0502020204030204" pitchFamily="34" charset="0"/>
              </a:rPr>
              <a:t>of broadband network data collection(BNDC) : </a:t>
            </a:r>
            <a:endParaRPr lang="zh-CN" altLang="zh-CN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90" lvl="1" indent="-285750"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en-US" altLang="zh-CN" sz="1400" dirty="0">
                <a:cs typeface="Calibri" panose="020F0502020204030204" pitchFamily="34" charset="0"/>
              </a:rPr>
              <a:t>Aim to define the data collection standards for broadband network including architecture, protocols and use cases.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n-US" altLang="zh-CN" sz="1400" b="1" dirty="0">
                <a:cs typeface="Calibri" panose="020F0502020204030204" pitchFamily="34" charset="0"/>
              </a:rPr>
              <a:t>(2) </a:t>
            </a:r>
            <a:r>
              <a:rPr lang="x-none" altLang="zh-CN" sz="1400" b="1" dirty="0">
                <a:cs typeface="Calibri" panose="020F0502020204030204" pitchFamily="34" charset="0"/>
              </a:rPr>
              <a:t>The scope </a:t>
            </a:r>
            <a:r>
              <a:rPr lang="en-US" altLang="zh-CN" sz="1400" b="1" dirty="0">
                <a:cs typeface="Calibri" panose="020F0502020204030204" pitchFamily="34" charset="0"/>
              </a:rPr>
              <a:t>of broadband network data collection(BNDC) </a:t>
            </a:r>
            <a:r>
              <a:rPr lang="x-none" altLang="zh-CN" sz="1400" b="1" dirty="0">
                <a:cs typeface="Calibri" panose="020F0502020204030204" pitchFamily="34" charset="0"/>
              </a:rPr>
              <a:t>includes the following</a:t>
            </a:r>
            <a:r>
              <a:rPr lang="en-US" altLang="zh-CN" sz="1400" b="1" dirty="0">
                <a:cs typeface="Calibri" panose="020F0502020204030204" pitchFamily="34" charset="0"/>
              </a:rPr>
              <a:t> aspects: </a:t>
            </a:r>
            <a:endParaRPr lang="zh-CN" altLang="zh-CN" sz="1400" b="1" dirty="0">
              <a:cs typeface="Calibri" panose="020F0502020204030204" pitchFamily="34" charset="0"/>
            </a:endParaRPr>
          </a:p>
          <a:p>
            <a:pPr marL="742990" lvl="1" indent="-285750" algn="just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x-none" altLang="zh-CN" sz="1400" dirty="0">
                <a:cs typeface="Calibri" panose="020F0502020204030204" pitchFamily="34" charset="0"/>
              </a:rPr>
              <a:t>Architectural definition and description of the components of the Data Collection solution.  </a:t>
            </a:r>
            <a:endParaRPr lang="zh-CN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90" lvl="1" indent="-285750" algn="just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x-none" altLang="zh-CN" sz="1400" dirty="0">
                <a:cs typeface="Calibri" panose="020F0502020204030204" pitchFamily="34" charset="0"/>
              </a:rPr>
              <a:t>Specification of interfaces between the components of the Data Collection solution.</a:t>
            </a:r>
            <a:endParaRPr lang="zh-CN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90" lvl="1" indent="-285750" algn="just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x-none" altLang="zh-CN" sz="1400" dirty="0">
                <a:cs typeface="Calibri" panose="020F0502020204030204" pitchFamily="34" charset="0"/>
              </a:rPr>
              <a:t>Consideration of BBF standard data objects, and vendor specific extensions to determine how they best fit in this model with little or no modification.</a:t>
            </a:r>
            <a:endParaRPr lang="zh-CN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90" lvl="1" indent="-285750" algn="just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x-none" altLang="zh-CN" sz="1400" dirty="0">
                <a:cs typeface="Calibri" panose="020F0502020204030204" pitchFamily="34" charset="0"/>
              </a:rPr>
              <a:t>Main collection use cases: real-time, on-demand or streaming telemetry, bulk collection, and adaptive DC driven by some predefined strategies</a:t>
            </a:r>
            <a:endParaRPr lang="zh-CN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90" lvl="1" indent="-285750" algn="just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x-none" altLang="zh-CN" sz="1400" dirty="0">
                <a:cs typeface="Calibri" panose="020F0502020204030204" pitchFamily="34" charset="0"/>
              </a:rPr>
              <a:t>Transfer protocols as suitable for different collection modes (push, pull, bulk, streaming, pub/sub)</a:t>
            </a:r>
            <a:endParaRPr lang="zh-CN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90" lvl="1" indent="-285750" algn="just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x-none" altLang="zh-CN" sz="1400" dirty="0">
                <a:cs typeface="Calibri" panose="020F0502020204030204" pitchFamily="34" charset="0"/>
              </a:rPr>
              <a:t>Specification of data encapsulation mechanism(s)</a:t>
            </a:r>
            <a:endParaRPr lang="zh-CN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90" lvl="1" indent="-285750" algn="just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x-none" altLang="zh-CN" sz="1400" dirty="0">
                <a:cs typeface="Calibri" panose="020F0502020204030204" pitchFamily="34" charset="0"/>
              </a:rPr>
              <a:t>Recommendations of preferred open-source tools</a:t>
            </a:r>
            <a:endParaRPr lang="en-US" altLang="zh-CN" sz="1400" dirty="0"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zh-CN" sz="1400" b="1" dirty="0">
                <a:cs typeface="Calibri" panose="020F0502020204030204" pitchFamily="34" charset="0"/>
              </a:rPr>
              <a:t>(3)  </a:t>
            </a:r>
            <a:r>
              <a:rPr lang="x-none" altLang="zh-CN" sz="1400" b="1" dirty="0">
                <a:cs typeface="Calibri" panose="020F0502020204030204" pitchFamily="34" charset="0"/>
              </a:rPr>
              <a:t>The </a:t>
            </a:r>
            <a:r>
              <a:rPr lang="en-US" altLang="zh-CN" sz="1400" b="1" dirty="0">
                <a:cs typeface="Calibri" panose="020F0502020204030204" pitchFamily="34" charset="0"/>
              </a:rPr>
              <a:t>deliverables </a:t>
            </a:r>
            <a:r>
              <a:rPr lang="x-none" altLang="zh-CN" sz="1400" b="1" dirty="0">
                <a:cs typeface="Calibri" panose="020F0502020204030204" pitchFamily="34" charset="0"/>
              </a:rPr>
              <a:t> </a:t>
            </a:r>
            <a:r>
              <a:rPr lang="en-US" altLang="zh-CN" sz="1400" b="1" dirty="0">
                <a:latin typeface="Calibri" panose="020F0502020204030204" pitchFamily="34" charset="0"/>
                <a:cs typeface="Calibri" panose="020F0502020204030204" pitchFamily="34" charset="0"/>
              </a:rPr>
              <a:t>of broadband network data collection(BNDC) : </a:t>
            </a:r>
            <a:endParaRPr lang="zh-CN" altLang="zh-CN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90" lvl="1" indent="-285750"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en-US" altLang="zh-CN" sz="1400" dirty="0">
                <a:cs typeface="Calibri" panose="020F0502020204030204" pitchFamily="34" charset="0"/>
              </a:rPr>
              <a:t>Technical Report, Architecture, Info/Data Model, API specifications &amp;related marketing document or blog &amp; Test Plans</a:t>
            </a:r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zh-CN" sz="1400" b="1" dirty="0">
                <a:cs typeface="Calibri" panose="020F0502020204030204" pitchFamily="34" charset="0"/>
              </a:rPr>
              <a:t>(3)  </a:t>
            </a:r>
            <a:r>
              <a:rPr lang="x-none" altLang="zh-CN" sz="1400" b="1" dirty="0">
                <a:cs typeface="Calibri" panose="020F0502020204030204" pitchFamily="34" charset="0"/>
              </a:rPr>
              <a:t>The </a:t>
            </a:r>
            <a:r>
              <a:rPr lang="en-US" altLang="zh-CN" sz="1400" b="1" dirty="0">
                <a:cs typeface="Calibri" panose="020F0502020204030204" pitchFamily="34" charset="0"/>
              </a:rPr>
              <a:t>timeline </a:t>
            </a:r>
            <a:r>
              <a:rPr lang="x-none" altLang="zh-CN" sz="1400" b="1" dirty="0">
                <a:cs typeface="Calibri" panose="020F0502020204030204" pitchFamily="34" charset="0"/>
              </a:rPr>
              <a:t> </a:t>
            </a:r>
            <a:r>
              <a:rPr lang="en-US" altLang="zh-CN" sz="1400" b="1" dirty="0">
                <a:latin typeface="Calibri" panose="020F0502020204030204" pitchFamily="34" charset="0"/>
                <a:cs typeface="Calibri" panose="020F0502020204030204" pitchFamily="34" charset="0"/>
              </a:rPr>
              <a:t>of broadband network data collection(BNDC) :  </a:t>
            </a:r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start from January 2024,  estimated finished in 2025.</a:t>
            </a:r>
            <a:endParaRPr lang="zh-CN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185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73D38D6C-DCF6-450A-A897-74E32395786D}"/>
              </a:ext>
            </a:extLst>
          </p:cNvPr>
          <p:cNvSpPr txBox="1">
            <a:spLocks/>
          </p:cNvSpPr>
          <p:nvPr/>
        </p:nvSpPr>
        <p:spPr>
          <a:xfrm>
            <a:off x="399197" y="162706"/>
            <a:ext cx="11398368" cy="49949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1187450" rtl="0" eaLnBrk="1" latinLnBrk="0" hangingPunct="1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C8102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593725" indent="0" algn="ctr" defTabSz="1187450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5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7450" indent="0" algn="ctr" defTabSz="1187450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1175" indent="0" algn="ctr" defTabSz="1187450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4900" indent="0" algn="ctr" defTabSz="1187450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68625" indent="0" algn="ctr" defTabSz="1187450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1715" indent="0" algn="ctr" defTabSz="1187450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55440" indent="0" algn="ctr" defTabSz="1187450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49165" indent="0" algn="ctr" defTabSz="1187450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186696">
              <a:spcBef>
                <a:spcPct val="0"/>
              </a:spcBef>
              <a:defRPr/>
            </a:pPr>
            <a:r>
              <a:rPr lang="en-GB" altLang="zh-CN" sz="24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Broadband Network Data Collection(WT-508) Architecture Overview</a:t>
            </a:r>
            <a:endParaRPr lang="zh-CN" altLang="en-US" sz="2400" dirty="0">
              <a:solidFill>
                <a:srgbClr val="C00000"/>
              </a:solidFill>
              <a:latin typeface="Calibri" panose="020F0502020204030204" pitchFamily="34" charset="0"/>
              <a:ea typeface="微软雅黑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" name="圆角矩形 136">
            <a:extLst>
              <a:ext uri="{FF2B5EF4-FFF2-40B4-BE49-F238E27FC236}">
                <a16:creationId xmlns:a16="http://schemas.microsoft.com/office/drawing/2014/main" id="{692E097B-506A-4D68-A461-42F8F95EA1B9}"/>
              </a:ext>
            </a:extLst>
          </p:cNvPr>
          <p:cNvSpPr>
            <a:spLocks/>
          </p:cNvSpPr>
          <p:nvPr/>
        </p:nvSpPr>
        <p:spPr>
          <a:xfrm>
            <a:off x="399197" y="754574"/>
            <a:ext cx="11398368" cy="5491264"/>
          </a:xfrm>
          <a:prstGeom prst="roundRect">
            <a:avLst>
              <a:gd name="adj" fmla="val 1508"/>
            </a:avLst>
          </a:prstGeom>
          <a:noFill/>
          <a:ln w="9525" cap="flat" cmpd="sng" algn="ctr">
            <a:solidFill>
              <a:srgbClr val="666666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71972" tIns="35986" rIns="71972" bIns="3598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599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 pitchFamily="34" charset="0"/>
              <a:ea typeface="微软雅黑"/>
              <a:cs typeface="Calibri" panose="020F0502020204030204" pitchFamily="34" charset="0"/>
              <a:sym typeface="+mn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41F3FE7-A82C-40AA-8282-973455C8D3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37"/>
          <a:stretch/>
        </p:blipFill>
        <p:spPr>
          <a:xfrm>
            <a:off x="822404" y="1432560"/>
            <a:ext cx="4686430" cy="3724656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5AD4414-0C40-4EF9-A21F-225137C38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100101"/>
              </p:ext>
            </p:extLst>
          </p:nvPr>
        </p:nvGraphicFramePr>
        <p:xfrm>
          <a:off x="5407152" y="1010894"/>
          <a:ext cx="6230112" cy="5092532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298375">
                  <a:extLst>
                    <a:ext uri="{9D8B030D-6E8A-4147-A177-3AD203B41FA5}">
                      <a16:colId xmlns:a16="http://schemas.microsoft.com/office/drawing/2014/main" val="1821637501"/>
                    </a:ext>
                  </a:extLst>
                </a:gridCol>
                <a:gridCol w="1297172">
                  <a:extLst>
                    <a:ext uri="{9D8B030D-6E8A-4147-A177-3AD203B41FA5}">
                      <a16:colId xmlns:a16="http://schemas.microsoft.com/office/drawing/2014/main" val="1058130997"/>
                    </a:ext>
                  </a:extLst>
                </a:gridCol>
                <a:gridCol w="3634565">
                  <a:extLst>
                    <a:ext uri="{9D8B030D-6E8A-4147-A177-3AD203B41FA5}">
                      <a16:colId xmlns:a16="http://schemas.microsoft.com/office/drawing/2014/main" val="3292805881"/>
                    </a:ext>
                  </a:extLst>
                </a:gridCol>
              </a:tblGrid>
              <a:tr h="814772"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Components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Component Name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Component Description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0711279"/>
                  </a:ext>
                </a:extLst>
              </a:tr>
              <a:tr h="112814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DC Management Function (DC MF)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Processing and orchestrating incoming DC requests and for managing configuration and communication tasks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9703789"/>
                  </a:ext>
                </a:extLst>
              </a:tr>
              <a:tr h="112814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DC Function (DCF)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Retrieving/Receiving data from the southbound network resources, performing transformations on these data, and delivering the data to the target northbound elements 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421007"/>
                  </a:ext>
                </a:extLst>
              </a:tr>
              <a:tr h="12067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Data Requestors (</a:t>
                      </a:r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DReqs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) and Data Delivery Targets (DDTs)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Data requestor and consumers, described below as Data Requestors (</a:t>
                      </a:r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DReqs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) and Data Delivery Targets (DDTs)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5069892"/>
                  </a:ext>
                </a:extLst>
              </a:tr>
              <a:tr h="81477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Managed Entities (MEs)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Managed Entities included in traditional PNF, PNF, and xNF1, which are the various kind of devices running in the network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6858364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6AF87566-0678-4138-9E54-809A778F75DB}"/>
              </a:ext>
            </a:extLst>
          </p:cNvPr>
          <p:cNvSpPr/>
          <p:nvPr/>
        </p:nvSpPr>
        <p:spPr>
          <a:xfrm>
            <a:off x="1057386" y="5308552"/>
            <a:ext cx="39352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Figure: Data Collection framework architecture of WT-508</a:t>
            </a:r>
            <a:endParaRPr lang="zh-CN" alt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367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73D38D6C-DCF6-450A-A897-74E32395786D}"/>
              </a:ext>
            </a:extLst>
          </p:cNvPr>
          <p:cNvSpPr txBox="1">
            <a:spLocks/>
          </p:cNvSpPr>
          <p:nvPr/>
        </p:nvSpPr>
        <p:spPr>
          <a:xfrm>
            <a:off x="399197" y="162706"/>
            <a:ext cx="11398368" cy="49949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1187450" rtl="0" eaLnBrk="1" latinLnBrk="0" hangingPunct="1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 kern="1200" baseline="0">
                <a:solidFill>
                  <a:srgbClr val="C8102E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593725" indent="0" algn="ctr" defTabSz="1187450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5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7450" indent="0" algn="ctr" defTabSz="1187450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1175" indent="0" algn="ctr" defTabSz="1187450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4900" indent="0" algn="ctr" defTabSz="1187450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68625" indent="0" algn="ctr" defTabSz="1187450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1715" indent="0" algn="ctr" defTabSz="1187450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55440" indent="0" algn="ctr" defTabSz="1187450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49165" indent="0" algn="ctr" defTabSz="1187450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186696">
              <a:spcBef>
                <a:spcPct val="0"/>
              </a:spcBef>
              <a:defRPr/>
            </a:pPr>
            <a:r>
              <a:rPr lang="en-GB" altLang="zh-CN" sz="24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Broadband Network Data Collection(WT-508) Interface Overview</a:t>
            </a:r>
            <a:endParaRPr lang="zh-CN" altLang="en-US" sz="2400" dirty="0">
              <a:solidFill>
                <a:srgbClr val="C00000"/>
              </a:solidFill>
              <a:latin typeface="Calibri" panose="020F0502020204030204" pitchFamily="34" charset="0"/>
              <a:ea typeface="微软雅黑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" name="圆角矩形 136">
            <a:extLst>
              <a:ext uri="{FF2B5EF4-FFF2-40B4-BE49-F238E27FC236}">
                <a16:creationId xmlns:a16="http://schemas.microsoft.com/office/drawing/2014/main" id="{692E097B-506A-4D68-A461-42F8F95EA1B9}"/>
              </a:ext>
            </a:extLst>
          </p:cNvPr>
          <p:cNvSpPr>
            <a:spLocks/>
          </p:cNvSpPr>
          <p:nvPr/>
        </p:nvSpPr>
        <p:spPr>
          <a:xfrm>
            <a:off x="399197" y="754574"/>
            <a:ext cx="11398368" cy="5491264"/>
          </a:xfrm>
          <a:prstGeom prst="roundRect">
            <a:avLst>
              <a:gd name="adj" fmla="val 1508"/>
            </a:avLst>
          </a:prstGeom>
          <a:noFill/>
          <a:ln w="9525" cap="flat" cmpd="sng" algn="ctr">
            <a:solidFill>
              <a:srgbClr val="666666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71972" tIns="35986" rIns="71972" bIns="3598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599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 pitchFamily="34" charset="0"/>
              <a:ea typeface="微软雅黑"/>
              <a:cs typeface="Calibri" panose="020F0502020204030204" pitchFamily="34" charset="0"/>
              <a:sym typeface="+mn-l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FBCD666-17A8-4874-A8F7-0408F4D93D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37"/>
          <a:stretch/>
        </p:blipFill>
        <p:spPr>
          <a:xfrm>
            <a:off x="714157" y="1432560"/>
            <a:ext cx="4318556" cy="372465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3613E3A-B93E-4E45-81ED-C940E1B2B46F}"/>
              </a:ext>
            </a:extLst>
          </p:cNvPr>
          <p:cNvSpPr/>
          <p:nvPr/>
        </p:nvSpPr>
        <p:spPr>
          <a:xfrm>
            <a:off x="585123" y="5308552"/>
            <a:ext cx="39352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Figure: Data Collection framework architecture of WT-508</a:t>
            </a:r>
            <a:endParaRPr lang="zh-CN" alt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02ECDCC-CE56-4188-A9EE-ED790A3F98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4521"/>
              </p:ext>
            </p:extLst>
          </p:nvPr>
        </p:nvGraphicFramePr>
        <p:xfrm>
          <a:off x="5140960" y="873761"/>
          <a:ext cx="6548358" cy="5303258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48380">
                  <a:extLst>
                    <a:ext uri="{9D8B030D-6E8A-4147-A177-3AD203B41FA5}">
                      <a16:colId xmlns:a16="http://schemas.microsoft.com/office/drawing/2014/main" val="3287423530"/>
                    </a:ext>
                  </a:extLst>
                </a:gridCol>
                <a:gridCol w="1137620">
                  <a:extLst>
                    <a:ext uri="{9D8B030D-6E8A-4147-A177-3AD203B41FA5}">
                      <a16:colId xmlns:a16="http://schemas.microsoft.com/office/drawing/2014/main" val="3325918395"/>
                    </a:ext>
                  </a:extLst>
                </a:gridCol>
                <a:gridCol w="4262358">
                  <a:extLst>
                    <a:ext uri="{9D8B030D-6E8A-4147-A177-3AD203B41FA5}">
                      <a16:colId xmlns:a16="http://schemas.microsoft.com/office/drawing/2014/main" val="678139349"/>
                    </a:ext>
                  </a:extLst>
                </a:gridCol>
              </a:tblGrid>
              <a:tr h="544960">
                <a:tc rowSpan="6"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n-lt"/>
                        </a:rPr>
                        <a:t>Interfaces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Interface name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Interface Description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129750"/>
                  </a:ext>
                </a:extLst>
              </a:tr>
              <a:tr h="1018733">
                <a:tc vMerge="1"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+mn-lt"/>
                        </a:rPr>
                        <a:t>Interfaces</a:t>
                      </a:r>
                      <a:endParaRPr lang="zh-CN" altLang="en-US" sz="1400" b="1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DReq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-DCMF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Located between DC MF functional component and data requestors, this interface exposes DC framework capabilities in a Network as a Service (</a:t>
                      </a:r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NaaS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manner, which receive intent-based data collection requests.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0433896"/>
                  </a:ext>
                </a:extLst>
              </a:tr>
              <a:tr h="89467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DCF-DDT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Located between the DCF and DDT component, this interface is designed to deliver collected data to target analysis system or databases, enabling valuable applications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916002"/>
                  </a:ext>
                </a:extLst>
              </a:tr>
              <a:tr h="83107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187798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DCMF-ME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Located between the DC MF and the management entities (MEs) functional component, this interface is used to directly subscribe the data on targeted MEs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673536"/>
                  </a:ext>
                </a:extLst>
              </a:tr>
              <a:tr h="89467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187798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DCF-ME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Located between the DCF and MEs, this interface is used to perform data collection from MEs, which facilitates the collection of data via pull, push, or telemetry modes.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031721"/>
                  </a:ext>
                </a:extLst>
              </a:tr>
              <a:tr h="101873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187798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DCMF-DCF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Located between the DC MF and DCF functional component, this interface is developed to perform the life cycle management of data collections including configuration, management, and orchestration etc. </a:t>
                      </a:r>
                      <a:endParaRPr lang="zh-CN" alt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7472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182672"/>
      </p:ext>
    </p:extLst>
  </p:cSld>
  <p:clrMapOvr>
    <a:masterClrMapping/>
  </p:clrMapOvr>
</p:sld>
</file>

<file path=ppt/theme/theme1.xml><?xml version="1.0" encoding="utf-8"?>
<a:theme xmlns:a="http://schemas.openxmlformats.org/drawingml/2006/main" name="封面页_图片版 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4E5724B-7154-473D-A508-2B054E8EE854}"/>
    </a:ext>
  </a:extLst>
</a:theme>
</file>

<file path=ppt/theme/theme2.xml><?xml version="1.0" encoding="utf-8"?>
<a:theme xmlns:a="http://schemas.openxmlformats.org/drawingml/2006/main" name="目录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2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91E8AC51-71E2-47EB-A98B-31EFD4425DE1}"/>
    </a:ext>
  </a:extLst>
</a:theme>
</file>

<file path=ppt/theme/theme3.xml><?xml version="1.0" encoding="utf-8"?>
<a:theme xmlns:a="http://schemas.openxmlformats.org/drawingml/2006/main" name="章节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C34AD67-7538-4717-9A73-50191031DBF3}"/>
    </a:ext>
  </a:extLst>
</a:theme>
</file>

<file path=ppt/theme/theme4.xml><?xml version="1.0" encoding="utf-8"?>
<a:theme xmlns:a="http://schemas.openxmlformats.org/drawingml/2006/main" name="结束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CE9DE895-046C-40AC-AD8E-ED7DD660489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2e1fccfb-80ca-4fe1-a574-1516544edb53}" enabled="1" method="Standard" siteId="{364e5b87-c1c7-420d-9bee-c35d19b557a1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559</Words>
  <Application>Microsoft Office PowerPoint</Application>
  <PresentationFormat>Custom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Microsoft YaHei</vt:lpstr>
      <vt:lpstr>Arial</vt:lpstr>
      <vt:lpstr>Calibri</vt:lpstr>
      <vt:lpstr>Wingdings</vt:lpstr>
      <vt:lpstr>封面页_图片版 </vt:lpstr>
      <vt:lpstr>目录页</vt:lpstr>
      <vt:lpstr>章节页</vt:lpstr>
      <vt:lpstr>结束页</vt:lpstr>
      <vt:lpstr>PowerPoint Presentation</vt:lpstr>
      <vt:lpstr>PowerPoint Presentation</vt:lpstr>
      <vt:lpstr>PowerPoint Presentation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Zhujian(David,Optical Standard)</dc:creator>
  <cp:lastModifiedBy>Graf Thomas, INI-NET-VNC-E2E</cp:lastModifiedBy>
  <cp:revision>16</cp:revision>
  <dcterms:created xsi:type="dcterms:W3CDTF">2020-08-28T08:44:19Z</dcterms:created>
  <dcterms:modified xsi:type="dcterms:W3CDTF">2025-02-24T09:13:48Z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(3)jYYNeYqg9URZpIMFTCIdCeNVquPuEel+nDIRQAPIrqxIM5/g5oBljBFaM7g0G3UnNz5I+Lxl
3XzinOb8XrntK+5cii2s/5KHPjVzf2+eT3mkXei0qIqPydT3E9AVL+q4EyN8GFi16B7wafrk
4kKM5b+QlkGvEvrZjPSJu+gnMw7e5TCMMA4EFmF63Ml0dr3+nOPNvAa9KZcwTzlYVuij6jfG
g8y1IjQWMDwHw00j5e</vt:lpwstr>
  </property>
  <property fmtid="{D5CDD505-2E9C-101B-9397-08002B2CF9AE}" pid="3" name="_2015_ms_pID_7253431">
    <vt:lpwstr>H7ij+MfWkrtIywe4S+a0D9BcavELomSG2Ib18xpyvB9q0hdvxoTFcA
gBSOtSnelc6axUseSTlTOvrYN0dRtpTwq9jai4mvc90zFnFZ95NvYO9xJufYr9daOcrVzTqA
GLaIfnqxEKsMJa+WZsbxcLXVnwjEyMOlQVTIeSsuPg293uwzAsm52yuhwds5TG3iH8g9FsCF
fj4i37YlF4KE29z1CbP/AqQpgHM7wlZTKoEN</vt:lpwstr>
  </property>
  <property fmtid="{D5CDD505-2E9C-101B-9397-08002B2CF9AE}" pid="4" name="_2015_ms_pID_7253432">
    <vt:lpwstr>9g==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1740103429</vt:lpwstr>
  </property>
</Properties>
</file>