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el 1"/>
          <p:cNvSpPr txBox="1"/>
          <p:nvPr/>
        </p:nvSpPr>
        <p:spPr>
          <a:xfrm>
            <a:off x="1641989" y="1365771"/>
            <a:ext cx="10314435" cy="3239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>
              <a:lnSpc>
                <a:spcPct val="90000"/>
              </a:lnSpc>
              <a:defRPr sz="340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UDP-based Transport for Configured Subscriptions</a:t>
            </a:r>
            <a:br/>
            <a:r>
              <a:rPr sz="2800"/>
              <a:t>draft-ietf-netconf-udp-notif-10</a:t>
            </a:r>
            <a:endParaRPr sz="4400"/>
          </a:p>
          <a:p>
            <a:pPr>
              <a:lnSpc>
                <a:spcPct val="90000"/>
              </a:lnSpc>
              <a:defRPr sz="220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>
              <a:lnSpc>
                <a:spcPct val="90000"/>
              </a:lnSpc>
              <a:defRPr sz="2800">
                <a:solidFill>
                  <a:srgbClr val="AFABAB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UDP-based protocol for YANG notifications</a:t>
            </a:r>
            <a:endParaRPr sz="4400"/>
          </a:p>
          <a:p>
            <a:pPr>
              <a:lnSpc>
                <a:spcPct val="90000"/>
              </a:lnSpc>
              <a:defRPr sz="2800">
                <a:solidFill>
                  <a:srgbClr val="AFABAB"/>
                </a:solidFill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	to collect data from networking devices</a:t>
            </a:r>
          </a:p>
        </p:txBody>
      </p:sp>
      <p:sp>
        <p:nvSpPr>
          <p:cNvPr id="95" name="Slide Number Placeholder 1"/>
          <p:cNvSpPr txBox="1"/>
          <p:nvPr>
            <p:ph type="sldNum" sz="quarter" idx="4294967295"/>
          </p:nvPr>
        </p:nvSpPr>
        <p:spPr>
          <a:xfrm>
            <a:off x="11756392" y="6351511"/>
            <a:ext cx="245751" cy="38537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96" name="Subtitle 4"/>
          <p:cNvSpPr txBox="1"/>
          <p:nvPr/>
        </p:nvSpPr>
        <p:spPr>
          <a:xfrm>
            <a:off x="489831" y="4218313"/>
            <a:ext cx="11212338" cy="17280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G. Zheng, Huawei </a:t>
            </a:r>
            <a:br/>
            <a:r>
              <a:t>T. Zhou, Huawei </a:t>
            </a: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T. Graf, Swisscom</a:t>
            </a: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Francois, INSA-Lyon</a:t>
            </a: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rPr i="1">
                <a:latin typeface="Carlito"/>
                <a:ea typeface="Carlito"/>
                <a:cs typeface="Carlito"/>
                <a:sym typeface="Carlito"/>
              </a:rPr>
              <a:t>A. Huang Feng</a:t>
            </a:r>
            <a:r>
              <a:t>, INSA-Lyon </a:t>
            </a: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Lucente, NTT</a:t>
            </a: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algn="r" defTabSz="777240">
              <a:lnSpc>
                <a:spcPct val="72000"/>
              </a:lnSpc>
              <a:spcBef>
                <a:spcPts val="200"/>
              </a:spcBef>
              <a:defRPr sz="153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7. July 2023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UDP-based Transport for Configured Subscriptions</a:t>
            </a:r>
            <a:br/>
            <a:r>
              <a:rPr sz="2700">
                <a:solidFill>
                  <a:srgbClr val="AFABAB"/>
                </a:solidFill>
              </a:rPr>
              <a:t>Current status</a:t>
            </a:r>
          </a:p>
        </p:txBody>
      </p:sp>
      <p:sp>
        <p:nvSpPr>
          <p:cNvPr id="99" name="Content Placeholder 2"/>
          <p:cNvSpPr txBox="1"/>
          <p:nvPr>
            <p:ph type="body" idx="1"/>
          </p:nvPr>
        </p:nvSpPr>
        <p:spPr>
          <a:xfrm>
            <a:off x="838198" y="1884420"/>
            <a:ext cx="8208821" cy="4292544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 sz="2000"/>
            </a:pPr>
            <a:r>
              <a:t>Status</a:t>
            </a:r>
          </a:p>
          <a:p>
            <a:pPr>
              <a:defRPr b="1" sz="2000"/>
            </a:pPr>
            <a:r>
              <a:t> -10 published</a:t>
            </a:r>
          </a:p>
          <a:p>
            <a:pPr>
              <a:defRPr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Addressed IETF 116 feedback from Mahesh on udp-client-grouping</a:t>
            </a:r>
          </a:p>
          <a:p>
            <a:pPr>
              <a:defRPr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Added Implementation Status Section</a:t>
            </a:r>
            <a:endParaRPr b="1" sz="2000"/>
          </a:p>
          <a:p>
            <a:pPr>
              <a:defRPr sz="1800"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Editorial updates</a:t>
            </a:r>
            <a:endParaRPr b="1" sz="2000">
              <a:latin typeface="+mn-lt"/>
              <a:ea typeface="+mn-ea"/>
              <a:cs typeface="+mn-cs"/>
              <a:sym typeface="Calibri"/>
            </a:endParaRPr>
          </a:p>
          <a:p>
            <a:pPr marL="0" indent="0">
              <a:buSzTx/>
              <a:buNone/>
              <a:defRPr b="1" sz="2000"/>
            </a:pPr>
            <a:br/>
            <a:r>
              <a:t>-&gt; Requesting feedback and comments</a:t>
            </a:r>
          </a:p>
        </p:txBody>
      </p:sp>
      <p:sp>
        <p:nvSpPr>
          <p:cNvPr id="100" name="Slide Number Placeholder 1"/>
          <p:cNvSpPr txBox="1"/>
          <p:nvPr>
            <p:ph type="sldNum" sz="quarter" idx="4294967295"/>
          </p:nvPr>
        </p:nvSpPr>
        <p:spPr>
          <a:xfrm>
            <a:off x="11776388" y="6352574"/>
            <a:ext cx="245751" cy="385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1" name="Subtitle 4"/>
          <p:cNvSpPr txBox="1"/>
          <p:nvPr/>
        </p:nvSpPr>
        <p:spPr>
          <a:xfrm>
            <a:off x="883919" y="5311833"/>
            <a:ext cx="11072505" cy="104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G. Zheng, Huawei </a:t>
            </a:r>
            <a:br/>
            <a:r>
              <a:t>T. Zhou, Huawei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T. Graf, Swisscom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Francois, INSA-Lyon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A. Huang Feng, INSA-Lyon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Lucente, NTT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112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7. July 2023</a:t>
            </a:r>
          </a:p>
        </p:txBody>
      </p:sp>
      <p:pic>
        <p:nvPicPr>
          <p:cNvPr id="102" name="Screenshot 2023-07-24 at 00.18.39.png" descr="Screenshot 2023-07-24 at 00.18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00988" y="364881"/>
            <a:ext cx="3268308" cy="4611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2800"/>
            </a:pPr>
            <a:r>
              <a:t>UDP-based Transport for Configured Subscriptions</a:t>
            </a:r>
            <a:br/>
            <a:r>
              <a:rPr sz="2700">
                <a:solidFill>
                  <a:srgbClr val="AFABAB"/>
                </a:solidFill>
              </a:rPr>
              <a:t>Current ML discussions</a:t>
            </a:r>
          </a:p>
        </p:txBody>
      </p:sp>
      <p:sp>
        <p:nvSpPr>
          <p:cNvPr id="105" name="Content Placeholder 2"/>
          <p:cNvSpPr txBox="1"/>
          <p:nvPr>
            <p:ph type="body" sz="half" idx="1"/>
          </p:nvPr>
        </p:nvSpPr>
        <p:spPr>
          <a:xfrm>
            <a:off x="773827" y="1944781"/>
            <a:ext cx="8208820" cy="3629750"/>
          </a:xfrm>
          <a:prstGeom prst="rect">
            <a:avLst/>
          </a:prstGeom>
        </p:spPr>
        <p:txBody>
          <a:bodyPr/>
          <a:lstStyle/>
          <a:p>
            <a:pPr>
              <a:defRPr sz="2000"/>
            </a:pPr>
            <a:r>
              <a:t>Current generic “ietf-udp-client” grouping</a:t>
            </a:r>
          </a:p>
          <a:p>
            <a:pPr lvl="1" marL="685800" indent="-228600">
              <a:defRPr sz="2000"/>
            </a:pPr>
            <a:r>
              <a:t>“ietf-udp-server” grouping?</a:t>
            </a:r>
          </a:p>
          <a:p>
            <a:pPr lvl="1" marL="685800" indent="-228600">
              <a:defRPr sz="2000"/>
            </a:pPr>
            <a:r>
              <a:t>Separate “dtls” container into another grouping?</a:t>
            </a:r>
          </a:p>
        </p:txBody>
      </p:sp>
      <p:sp>
        <p:nvSpPr>
          <p:cNvPr id="106" name="Slide Number Placeholder 1"/>
          <p:cNvSpPr txBox="1"/>
          <p:nvPr>
            <p:ph type="sldNum" sz="quarter" idx="4294967295"/>
          </p:nvPr>
        </p:nvSpPr>
        <p:spPr>
          <a:xfrm>
            <a:off x="11776388" y="6352574"/>
            <a:ext cx="245751" cy="3853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sz="2200"/>
            </a:lvl1pPr>
          </a:lstStyle>
          <a:p>
            <a:pPr/>
            <a:fld id="{86CB4B4D-7CA3-9044-876B-883B54F8677D}" type="slidenum"/>
          </a:p>
        </p:txBody>
      </p:sp>
      <p:sp>
        <p:nvSpPr>
          <p:cNvPr id="107" name="Subtitle 4"/>
          <p:cNvSpPr txBox="1"/>
          <p:nvPr/>
        </p:nvSpPr>
        <p:spPr>
          <a:xfrm>
            <a:off x="559748" y="5530696"/>
            <a:ext cx="11072504" cy="1049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G. Zheng, Huawei </a:t>
            </a:r>
            <a:br/>
            <a:r>
              <a:t>T. Zhou, Huawei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T. Graf, Swisscom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Francois, INSA-Lyon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A. Huang Feng, INSA-Lyon 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P. Lucente, NTT</a:t>
            </a: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</a:p>
          <a:p>
            <a:pPr algn="r" defTabSz="365760">
              <a:lnSpc>
                <a:spcPct val="72000"/>
              </a:lnSpc>
              <a:spcBef>
                <a:spcPts val="100"/>
              </a:spcBef>
              <a:defRPr sz="960">
                <a:latin typeface="Calibri Light"/>
                <a:ea typeface="Calibri Light"/>
                <a:cs typeface="Calibri Light"/>
                <a:sym typeface="Calibri Light"/>
              </a:defRPr>
            </a:pPr>
            <a:r>
              <a:t>7. July 2023</a:t>
            </a:r>
          </a:p>
        </p:txBody>
      </p:sp>
      <p:pic>
        <p:nvPicPr>
          <p:cNvPr id="108" name="Screenshot 2023-07-24 at 00.22.39.png" descr="Screenshot 2023-07-24 at 00.22.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82684" y="1396435"/>
            <a:ext cx="4319907" cy="40651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