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41" r:id="rId2"/>
    <p:sldId id="2145706287" r:id="rId3"/>
    <p:sldId id="26415" r:id="rId4"/>
    <p:sldId id="256" r:id="rId5"/>
    <p:sldId id="2145706293" r:id="rId6"/>
    <p:sldId id="263" r:id="rId7"/>
    <p:sldId id="2145706288" r:id="rId8"/>
    <p:sldId id="264" r:id="rId9"/>
    <p:sldId id="2145706294" r:id="rId10"/>
    <p:sldId id="2145706295" r:id="rId11"/>
    <p:sldId id="2145706296" r:id="rId12"/>
    <p:sldId id="2145706286" r:id="rId13"/>
    <p:sldId id="2145706289" r:id="rId14"/>
    <p:sldId id="214570629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009EF-8D0C-4358-8DA8-A74F196BFC61}" v="2" dt="2024-11-03T08:02:17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0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95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428009EF-8D0C-4358-8DA8-A74F196BFC61}"/>
    <pc:docChg chg="undo custSel delSld modSld">
      <pc:chgData name="Graf Thomas, INI-NET-VNC-HCS" userId="487bc3e3-9ce7-4cdd-b7b4-8899ea88d289" providerId="ADAL" clId="{428009EF-8D0C-4358-8DA8-A74F196BFC61}" dt="2024-11-03T08:01:02.994" v="165" actId="20577"/>
      <pc:docMkLst>
        <pc:docMk/>
      </pc:docMkLst>
      <pc:sldChg chg="delSp modSp mod">
        <pc:chgData name="Graf Thomas, INI-NET-VNC-HCS" userId="487bc3e3-9ce7-4cdd-b7b4-8899ea88d289" providerId="ADAL" clId="{428009EF-8D0C-4358-8DA8-A74F196BFC61}" dt="2024-11-03T08:01:02.994" v="165" actId="20577"/>
        <pc:sldMkLst>
          <pc:docMk/>
          <pc:sldMk cId="1474490743" sldId="2145706290"/>
        </pc:sldMkLst>
        <pc:spChg chg="mod">
          <ac:chgData name="Graf Thomas, INI-NET-VNC-HCS" userId="487bc3e3-9ce7-4cdd-b7b4-8899ea88d289" providerId="ADAL" clId="{428009EF-8D0C-4358-8DA8-A74F196BFC61}" dt="2024-11-03T08:01:02.994" v="165" actId="20577"/>
          <ac:spMkLst>
            <pc:docMk/>
            <pc:sldMk cId="1474490743" sldId="2145706290"/>
            <ac:spMk id="3" creationId="{2F220807-3623-4754-9772-2EC02CCE05B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1" creationId="{21DEBC9D-2486-4407-817C-A01DB98B85A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2" creationId="{242EEDDE-84A6-4418-8FDF-0B56749CC0B7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7" creationId="{59A4BD55-2A47-4B02-9AB1-14D6930C61E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8" creationId="{9FDD687E-D46A-483C-A777-376257BA148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9" creationId="{9FAD4153-9DC6-4E5E-AB56-D4E96590D49B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37" creationId="{AAC18785-A4B3-4F40-902B-29A2DD723CBB}"/>
          </ac:spMkLst>
        </pc:spChg>
        <pc:spChg chg="del mod">
          <ac:chgData name="Graf Thomas, INI-NET-VNC-HCS" userId="487bc3e3-9ce7-4cdd-b7b4-8899ea88d289" providerId="ADAL" clId="{428009EF-8D0C-4358-8DA8-A74F196BFC61}" dt="2024-11-03T07:58:45.455" v="32" actId="478"/>
          <ac:spMkLst>
            <pc:docMk/>
            <pc:sldMk cId="1474490743" sldId="2145706290"/>
            <ac:spMk id="40" creationId="{2515531A-3823-4092-9351-8800B8BA4A3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59" creationId="{DA3E5968-8E3F-4AD7-937E-F4ED7BB70A9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0" creationId="{284356B5-D806-411E-92DE-59A17D40EF0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1" creationId="{A3D24D03-14FC-458D-A3FB-89D8FC3F705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92" creationId="{F7BFAD95-B787-49C1-AC11-A6B4DD3D6B18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17" creationId="{F90B94F5-DC97-4FCE-A1A6-282C5243D31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1" creationId="{746F965B-DA2D-4801-83A6-A795052178A4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3" creationId="{185BA389-5C10-4D34-84EA-FD8323A9277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0" creationId="{F532C486-F3BC-4539-A794-B696071BFA9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1" creationId="{787ED3AE-F1A9-41F2-AFF6-A7CEF1FF5DA0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2" creationId="{8F0C760D-9EF0-4E95-98A9-A4794F734CA0}"/>
          </ac:spMkLst>
        </pc:spChg>
        <pc:grpChg chg="mod">
          <ac:chgData name="Graf Thomas, INI-NET-VNC-HCS" userId="487bc3e3-9ce7-4cdd-b7b4-8899ea88d289" providerId="ADAL" clId="{428009EF-8D0C-4358-8DA8-A74F196BFC61}" dt="2024-11-03T07:58:53.577" v="72" actId="1035"/>
          <ac:grpSpMkLst>
            <pc:docMk/>
            <pc:sldMk cId="1474490743" sldId="2145706290"/>
            <ac:grpSpMk id="18" creationId="{1759C985-FC00-4F2E-8367-12C34C05E24D}"/>
          </ac:grpSpMkLst>
        </pc:grpChg>
        <pc:grpChg chg="del">
          <ac:chgData name="Graf Thomas, INI-NET-VNC-HCS" userId="487bc3e3-9ce7-4cdd-b7b4-8899ea88d289" providerId="ADAL" clId="{428009EF-8D0C-4358-8DA8-A74F196BFC61}" dt="2024-11-03T07:58:26.559" v="28" actId="478"/>
          <ac:grpSpMkLst>
            <pc:docMk/>
            <pc:sldMk cId="1474490743" sldId="2145706290"/>
            <ac:grpSpMk id="82" creationId="{E60243A6-44CA-4F8D-8809-308218D59CF9}"/>
          </ac:grpSpMkLst>
        </pc:grpChg>
        <pc:picChg chg="mod">
          <ac:chgData name="Graf Thomas, INI-NET-VNC-HCS" userId="487bc3e3-9ce7-4cdd-b7b4-8899ea88d289" providerId="ADAL" clId="{428009EF-8D0C-4358-8DA8-A74F196BFC61}" dt="2024-11-03T07:58:53.577" v="72" actId="1035"/>
          <ac:picMkLst>
            <pc:docMk/>
            <pc:sldMk cId="1474490743" sldId="2145706290"/>
            <ac:picMk id="71" creationId="{D9612B6F-D164-4ACE-B033-74D708C8E091}"/>
          </ac:picMkLst>
        </pc:pic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1" creationId="{A2DB0DE8-DAFA-46AC-8092-693910383B9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3" creationId="{33D1F808-66BA-4DCD-9E52-17B68281EBD4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5" creationId="{2277D166-3B84-4CA9-9A91-76254BB1369E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50" creationId="{18F7BD3A-473A-40AE-AD1A-CBAAB190C9D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3" creationId="{0142F75B-92F8-4D78-A80E-D36AF50182A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5" creationId="{0A493481-4CD7-49A5-8A55-0C2C63B24B01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9" creationId="{0D299921-96AB-4878-AB3A-07D19EFB09C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27" creationId="{A47B644B-B931-46CD-A633-35827D9F35E6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34" creationId="{9D55CCC2-6DFE-43D8-9BE9-F2D383CB988D}"/>
          </ac:cxnSpMkLst>
        </pc:cxnChg>
      </pc:sldChg>
      <pc:sldChg chg="delSp modSp mod">
        <pc:chgData name="Graf Thomas, INI-NET-VNC-HCS" userId="487bc3e3-9ce7-4cdd-b7b4-8899ea88d289" providerId="ADAL" clId="{428009EF-8D0C-4358-8DA8-A74F196BFC61}" dt="2024-11-03T07:57:13.700" v="19" actId="14100"/>
        <pc:sldMkLst>
          <pc:docMk/>
          <pc:sldMk cId="2867835822" sldId="2145706295"/>
        </pc:sldMkLst>
        <pc:spChg chg="del">
          <ac:chgData name="Graf Thomas, INI-NET-VNC-HCS" userId="487bc3e3-9ce7-4cdd-b7b4-8899ea88d289" providerId="ADAL" clId="{428009EF-8D0C-4358-8DA8-A74F196BFC61}" dt="2024-11-03T07:56:55.822" v="14" actId="478"/>
          <ac:spMkLst>
            <pc:docMk/>
            <pc:sldMk cId="2867835822" sldId="2145706295"/>
            <ac:spMk id="2" creationId="{7B181716-1772-4D1E-AF70-67F58A1478E0}"/>
          </ac:spMkLst>
        </pc:spChg>
        <pc:spChg chg="mod">
          <ac:chgData name="Graf Thomas, INI-NET-VNC-HCS" userId="487bc3e3-9ce7-4cdd-b7b4-8899ea88d289" providerId="ADAL" clId="{428009EF-8D0C-4358-8DA8-A74F196BFC61}" dt="2024-11-03T07:57:13.700" v="19" actId="14100"/>
          <ac:spMkLst>
            <pc:docMk/>
            <pc:sldMk cId="2867835822" sldId="2145706295"/>
            <ac:spMk id="3" creationId="{84AF5AA7-43D7-4C29-85EA-9FF78AAB3CA9}"/>
          </ac:spMkLst>
        </pc:spChg>
      </pc:sldChg>
      <pc:sldChg chg="del">
        <pc:chgData name="Graf Thomas, INI-NET-VNC-HCS" userId="487bc3e3-9ce7-4cdd-b7b4-8899ea88d289" providerId="ADAL" clId="{428009EF-8D0C-4358-8DA8-A74F196BFC61}" dt="2024-11-03T07:56:05.297" v="0" actId="47"/>
        <pc:sldMkLst>
          <pc:docMk/>
          <pc:sldMk cId="2838439454" sldId="2145706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-03#section-3" TargetMode="External"/><Relationship Id="rId2" Type="http://schemas.openxmlformats.org/officeDocument/2006/relationships/hyperlink" Target="https://datatracker.ietf.org/doc/html/draft-netana-nmop-network-anomaly-lifecy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mop-network-anomaly-architecture-01#section-2.4.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netana-nmop-network-anomaly-lifecyc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-03" TargetMode="External"/><Relationship Id="rId2" Type="http://schemas.openxmlformats.org/officeDocument/2006/relationships/hyperlink" Target="https://datatracker.ietf.org/doc/html/draft-ietf-nmop-network-anomaly-architecture-0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datatracker.ietf.org/doc/html/draft-netana-nmop-network-anomaly-lifecycle-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tracker.ietf.org/doc/html/draft-ietf-nmop-terminolog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science/hal-04655324" TargetMode="External"/><Relationship Id="rId2" Type="http://schemas.openxmlformats.org/officeDocument/2006/relationships/hyperlink" Target="http://hal.science/hal-0430761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riccobene/antagon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" TargetMode="External"/><Relationship Id="rId2" Type="http://schemas.openxmlformats.org/officeDocument/2006/relationships/hyperlink" Target="https://datatracker.ietf.org/doc/html/draft-netana-nmop-network-anomaly-lifecy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draft-ietf-nmop-network-anomaly-architecture-01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Network Anomaly Detection Framework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and the relationships to other documents describing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network symptom semantics and network incident lifecycle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vincenzo.riccobene@huawei-partners.com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03. November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AF5AA7-43D7-4C29-85EA-9FF78AAB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2709000"/>
            <a:ext cx="11160950" cy="7200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11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Experiment: </a:t>
            </a:r>
            <a:r>
              <a:rPr lang="en-US" sz="2800" b="1" dirty="0"/>
              <a:t>Network Anomaly Lifecycle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draft-</a:t>
            </a:r>
            <a:r>
              <a:rPr lang="en-US" sz="2700" dirty="0" err="1">
                <a:solidFill>
                  <a:srgbClr val="AEABAB"/>
                </a:solidFill>
              </a:rPr>
              <a:t>netana</a:t>
            </a:r>
            <a:r>
              <a:rPr lang="en-US" sz="2700" dirty="0">
                <a:solidFill>
                  <a:srgbClr val="AEABAB"/>
                </a:solidFill>
              </a:rPr>
              <a:t>-</a:t>
            </a:r>
            <a:r>
              <a:rPr lang="en-US" sz="2700" dirty="0" err="1">
                <a:solidFill>
                  <a:srgbClr val="AEABAB"/>
                </a:solidFill>
              </a:rPr>
              <a:t>nmop</a:t>
            </a:r>
            <a:r>
              <a:rPr lang="en-US" sz="2700" dirty="0">
                <a:solidFill>
                  <a:srgbClr val="AEABAB"/>
                </a:solidFill>
              </a:rPr>
              <a:t>-network-anomaly-lifecycle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16" name="Google Shape;226;p9">
            <a:extLst>
              <a:ext uri="{FF2B5EF4-FFF2-40B4-BE49-F238E27FC236}">
                <a16:creationId xmlns:a16="http://schemas.microsoft.com/office/drawing/2014/main" id="{67C1976E-DEC1-4995-AC2A-E245AB7416D8}"/>
              </a:ext>
            </a:extLst>
          </p:cNvPr>
          <p:cNvSpPr txBox="1"/>
          <p:nvPr/>
        </p:nvSpPr>
        <p:spPr>
          <a:xfrm>
            <a:off x="8162395" y="653356"/>
            <a:ext cx="4373880" cy="55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module: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ietf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-relevant-state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relevant-state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description?  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start-time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end-time?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anomalies* [id version]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version     yang:counter32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state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identityref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description?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start-time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end-time?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confidence-score          score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(pattern)?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+--:(drop)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drop?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+--:(spike)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spike?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+--:(mean-shift)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mean-shift? 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+--:(seasonality-shift)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seasonality-shift?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+--:(trend)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trend?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+--:(other)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other?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annotator!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  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(annotator-type)?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+--:(human)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human? 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+--:(algorithm)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algorithm?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symptom!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concern-score          score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service!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Google Shape;227;p9">
            <a:extLst>
              <a:ext uri="{FF2B5EF4-FFF2-40B4-BE49-F238E27FC236}">
                <a16:creationId xmlns:a16="http://schemas.microsoft.com/office/drawing/2014/main" id="{CEA9526A-4F2B-4D15-9C72-45091122001E}"/>
              </a:ext>
            </a:extLst>
          </p:cNvPr>
          <p:cNvSpPr txBox="1">
            <a:spLocks/>
          </p:cNvSpPr>
          <p:nvPr/>
        </p:nvSpPr>
        <p:spPr>
          <a:xfrm>
            <a:off x="838200" y="2350032"/>
            <a:ext cx="5257800" cy="38546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Defines </a:t>
            </a:r>
            <a:r>
              <a:rPr lang="en-US" sz="2000" dirty="0"/>
              <a:t>relevant-state-notification notification and relevant-state container with unique id and start and end time of relevant-state.</a:t>
            </a:r>
          </a:p>
          <a:p>
            <a:pPr>
              <a:buClr>
                <a:srgbClr val="FF0000"/>
              </a:buClr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Anomalies </a:t>
            </a:r>
            <a:r>
              <a:rPr lang="en-US" sz="2000" dirty="0"/>
              <a:t>provides unique id and start and end time of the anomaly with a confidence score.</a:t>
            </a:r>
            <a:r>
              <a:rPr lang="en-US" sz="2000" b="1" dirty="0">
                <a:solidFill>
                  <a:srgbClr val="FF0000"/>
                </a:solidFill>
              </a:rPr>
              <a:t> Pattern </a:t>
            </a:r>
            <a:r>
              <a:rPr lang="en-US" sz="2000" dirty="0"/>
              <a:t>describes the identified pattern of the anomaly.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Annotator </a:t>
            </a:r>
            <a:r>
              <a:rPr lang="en-US" sz="2000" dirty="0"/>
              <a:t>describes wherever the anomaly was detected by a human or algorithm and uniquely identifies the entity who/which detected.</a:t>
            </a:r>
          </a:p>
          <a:p>
            <a:pPr>
              <a:buClr>
                <a:srgbClr val="FF0000"/>
              </a:buClr>
              <a:buSzPts val="2000"/>
            </a:pPr>
            <a:r>
              <a:rPr lang="en-US" sz="2000" b="1" dirty="0">
                <a:solidFill>
                  <a:srgbClr val="FF0000"/>
                </a:solidFill>
              </a:rPr>
              <a:t>Symptoms and Service </a:t>
            </a:r>
            <a:r>
              <a:rPr lang="en-US" sz="2000" dirty="0"/>
              <a:t>provides unique id and a concern score.</a:t>
            </a:r>
            <a:endParaRPr lang="en-US" dirty="0"/>
          </a:p>
        </p:txBody>
      </p:sp>
      <p:sp>
        <p:nvSpPr>
          <p:cNvPr id="18" name="Google Shape;228;p9">
            <a:extLst>
              <a:ext uri="{FF2B5EF4-FFF2-40B4-BE49-F238E27FC236}">
                <a16:creationId xmlns:a16="http://schemas.microsoft.com/office/drawing/2014/main" id="{2A1CF3E5-A639-4F23-B857-8061698A6574}"/>
              </a:ext>
            </a:extLst>
          </p:cNvPr>
          <p:cNvSpPr/>
          <p:nvPr/>
        </p:nvSpPr>
        <p:spPr>
          <a:xfrm>
            <a:off x="8132060" y="835593"/>
            <a:ext cx="3478619" cy="717870"/>
          </a:xfrm>
          <a:prstGeom prst="rect">
            <a:avLst/>
          </a:prstGeom>
          <a:solidFill>
            <a:schemeClr val="accent6">
              <a:alpha val="9803"/>
            </a:schemeClr>
          </a:solidFill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29;p9">
            <a:extLst>
              <a:ext uri="{FF2B5EF4-FFF2-40B4-BE49-F238E27FC236}">
                <a16:creationId xmlns:a16="http://schemas.microsoft.com/office/drawing/2014/main" id="{A2E10AD7-A85A-4568-A2DD-403671F055E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198781" y="1194528"/>
            <a:ext cx="1933279" cy="156573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32;p9">
            <a:extLst>
              <a:ext uri="{FF2B5EF4-FFF2-40B4-BE49-F238E27FC236}">
                <a16:creationId xmlns:a16="http://schemas.microsoft.com/office/drawing/2014/main" id="{B28AB3E9-9BBA-4658-9F85-3E9DC4650EAC}"/>
              </a:ext>
            </a:extLst>
          </p:cNvPr>
          <p:cNvSpPr/>
          <p:nvPr/>
        </p:nvSpPr>
        <p:spPr>
          <a:xfrm>
            <a:off x="8132060" y="5440375"/>
            <a:ext cx="3478705" cy="657258"/>
          </a:xfrm>
          <a:prstGeom prst="rect">
            <a:avLst/>
          </a:prstGeom>
          <a:solidFill>
            <a:schemeClr val="accent4">
              <a:alpha val="9803"/>
            </a:schemeClr>
          </a:solidFill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33;p9">
            <a:extLst>
              <a:ext uri="{FF2B5EF4-FFF2-40B4-BE49-F238E27FC236}">
                <a16:creationId xmlns:a16="http://schemas.microsoft.com/office/drawing/2014/main" id="{4D339B9C-52F3-4624-9E82-F3940FEF2CA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096000" y="5769004"/>
            <a:ext cx="2036060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34;p9">
            <a:extLst>
              <a:ext uri="{FF2B5EF4-FFF2-40B4-BE49-F238E27FC236}">
                <a16:creationId xmlns:a16="http://schemas.microsoft.com/office/drawing/2014/main" id="{4A8FBB71-6B90-4FF8-AA47-64DC275D2F7B}"/>
              </a:ext>
            </a:extLst>
          </p:cNvPr>
          <p:cNvSpPr/>
          <p:nvPr/>
        </p:nvSpPr>
        <p:spPr>
          <a:xfrm>
            <a:off x="8132135" y="4455954"/>
            <a:ext cx="3478705" cy="961842"/>
          </a:xfrm>
          <a:prstGeom prst="rect">
            <a:avLst/>
          </a:prstGeom>
          <a:solidFill>
            <a:schemeClr val="accent2">
              <a:alpha val="9803"/>
            </a:schemeClr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5;p9">
            <a:extLst>
              <a:ext uri="{FF2B5EF4-FFF2-40B4-BE49-F238E27FC236}">
                <a16:creationId xmlns:a16="http://schemas.microsoft.com/office/drawing/2014/main" id="{F06A127A-ABB9-4A18-8E08-5C62D1509B7F}"/>
              </a:ext>
            </a:extLst>
          </p:cNvPr>
          <p:cNvSpPr/>
          <p:nvPr/>
        </p:nvSpPr>
        <p:spPr>
          <a:xfrm>
            <a:off x="8132134" y="1556829"/>
            <a:ext cx="3478619" cy="2875006"/>
          </a:xfrm>
          <a:prstGeom prst="rect">
            <a:avLst/>
          </a:prstGeom>
          <a:solidFill>
            <a:schemeClr val="accent1">
              <a:alpha val="9803"/>
            </a:schemeClr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36;p9">
            <a:extLst>
              <a:ext uri="{FF2B5EF4-FFF2-40B4-BE49-F238E27FC236}">
                <a16:creationId xmlns:a16="http://schemas.microsoft.com/office/drawing/2014/main" id="{DDA3444A-7D7D-46CB-BC46-0F99E772AE5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096000" y="2994332"/>
            <a:ext cx="2036134" cy="844894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37;p9">
            <a:extLst>
              <a:ext uri="{FF2B5EF4-FFF2-40B4-BE49-F238E27FC236}">
                <a16:creationId xmlns:a16="http://schemas.microsoft.com/office/drawing/2014/main" id="{9FE29884-CEF5-410B-B1A5-AA4F968E7EF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943600" y="4936875"/>
            <a:ext cx="218853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21;p8">
            <a:extLst>
              <a:ext uri="{FF2B5EF4-FFF2-40B4-BE49-F238E27FC236}">
                <a16:creationId xmlns:a16="http://schemas.microsoft.com/office/drawing/2014/main" id="{0D8F5FBC-AEA2-F11B-E6B3-4E571C338088}"/>
              </a:ext>
            </a:extLst>
          </p:cNvPr>
          <p:cNvSpPr txBox="1"/>
          <p:nvPr/>
        </p:nvSpPr>
        <p:spPr>
          <a:xfrm>
            <a:off x="940907" y="1541463"/>
            <a:ext cx="5257800" cy="7386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4" tIns="91425" rIns="9144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Goal: A generic relevant-state container, anomaly and annotator groupings.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86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12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Semantic Metadata Annotation for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-network-anomaly-semantics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6F6E4-BEAD-4B35-858F-91C350B4A2F6}"/>
              </a:ext>
            </a:extLst>
          </p:cNvPr>
          <p:cNvSpPr txBox="1"/>
          <p:nvPr/>
        </p:nvSpPr>
        <p:spPr>
          <a:xfrm>
            <a:off x="6893083" y="2493193"/>
            <a:ext cx="4982157" cy="344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-network-anomaly-symptom-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cbl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rsn:anomalies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rsn:symptom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action?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reason?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cause?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(plane)?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+--:(forwarding)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forwarding?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+--:(control)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control?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+--:(management)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management?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rsn:relevant-state-notification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rsn:anomalies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rsn:symptom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action?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reason?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cause?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(plane)?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+--:(forwarding)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 forwarding?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+--:(control)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 control?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+--:(management)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management?   empty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4860EF-130F-4634-8547-DE575100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3048"/>
            <a:ext cx="4608980" cy="376351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Augments symptom-grouping in </a:t>
            </a:r>
            <a:r>
              <a:rPr lang="en-US" sz="2000" b="1" dirty="0" err="1">
                <a:solidFill>
                  <a:srgbClr val="FF0000"/>
                </a:solidFill>
              </a:rPr>
              <a:t>ietf</a:t>
            </a:r>
            <a:r>
              <a:rPr lang="en-US" sz="2000" b="1" dirty="0">
                <a:solidFill>
                  <a:srgbClr val="FF0000"/>
                </a:solidFill>
              </a:rPr>
              <a:t>-relevant-state </a:t>
            </a:r>
            <a:r>
              <a:rPr lang="en-US" sz="2000" dirty="0"/>
              <a:t>used in relevant-state-notification notification and relevant-state container defined in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draft-</a:t>
            </a:r>
            <a:r>
              <a:rPr lang="en-US" sz="2000" dirty="0" err="1">
                <a:solidFill>
                  <a:srgbClr val="FF0000"/>
                </a:solidFill>
                <a:hlinkClick r:id="rId2"/>
              </a:rPr>
              <a:t>netana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-</a:t>
            </a:r>
            <a:r>
              <a:rPr lang="en-US" sz="2000" dirty="0" err="1">
                <a:solidFill>
                  <a:srgbClr val="FF0000"/>
                </a:solidFill>
                <a:hlinkClick r:id="rId2"/>
              </a:rPr>
              <a:t>nmop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-network-anomaly-lifecycle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Observed Symptoms </a:t>
            </a:r>
            <a:r>
              <a:rPr lang="en-US" sz="2000" dirty="0"/>
              <a:t>as in Action, Reason, Cause semantic triplet described in Section 3 of </a:t>
            </a:r>
            <a:r>
              <a:rPr lang="en-US" sz="2000" dirty="0">
                <a:hlinkClick r:id="rId3"/>
              </a:rPr>
              <a:t>draft-</a:t>
            </a:r>
            <a:r>
              <a:rPr lang="en-US" sz="2000" dirty="0" err="1">
                <a:hlinkClick r:id="rId3"/>
              </a:rPr>
              <a:t>netana</a:t>
            </a:r>
            <a:r>
              <a:rPr lang="en-US" sz="2000" dirty="0">
                <a:hlinkClick r:id="rId3"/>
              </a:rPr>
              <a:t>-</a:t>
            </a:r>
            <a:r>
              <a:rPr lang="en-US" sz="2000" dirty="0" err="1">
                <a:hlinkClick r:id="rId3"/>
              </a:rPr>
              <a:t>nmop</a:t>
            </a:r>
            <a:r>
              <a:rPr lang="en-US" sz="2000" dirty="0">
                <a:hlinkClick r:id="rId3"/>
              </a:rPr>
              <a:t>-network-anomaly-semantics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Network Plane relation </a:t>
            </a:r>
            <a:r>
              <a:rPr lang="en-US" sz="2000" dirty="0"/>
              <a:t>as described in Section 2.4.1 of </a:t>
            </a:r>
            <a:r>
              <a:rPr lang="en-US" sz="2000" dirty="0">
                <a:hlinkClick r:id="rId4"/>
              </a:rPr>
              <a:t>draft-</a:t>
            </a:r>
            <a:r>
              <a:rPr lang="en-US" sz="2000" dirty="0" err="1">
                <a:hlinkClick r:id="rId4"/>
              </a:rPr>
              <a:t>ietf</a:t>
            </a:r>
            <a:r>
              <a:rPr lang="en-US" sz="2000" dirty="0">
                <a:hlinkClick r:id="rId4"/>
              </a:rPr>
              <a:t>-</a:t>
            </a:r>
            <a:r>
              <a:rPr lang="en-US" sz="2000" dirty="0" err="1">
                <a:hlinkClick r:id="rId4"/>
              </a:rPr>
              <a:t>nmop</a:t>
            </a:r>
            <a:r>
              <a:rPr lang="en-US" sz="2000" dirty="0">
                <a:hlinkClick r:id="rId4"/>
              </a:rPr>
              <a:t>-network-anomaly-architecture</a:t>
            </a:r>
            <a:r>
              <a:rPr lang="en-US" sz="20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F223BC-A3EC-49EC-9303-5EF3964548DD}"/>
              </a:ext>
            </a:extLst>
          </p:cNvPr>
          <p:cNvSpPr/>
          <p:nvPr/>
        </p:nvSpPr>
        <p:spPr>
          <a:xfrm>
            <a:off x="6861436" y="2800327"/>
            <a:ext cx="4671901" cy="150367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96E406-FF4A-4814-9BCE-66D420325A70}"/>
              </a:ext>
            </a:extLst>
          </p:cNvPr>
          <p:cNvCxnSpPr>
            <a:cxnSpLocks/>
          </p:cNvCxnSpPr>
          <p:nvPr/>
        </p:nvCxnSpPr>
        <p:spPr>
          <a:xfrm>
            <a:off x="5510098" y="2887930"/>
            <a:ext cx="132007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76968-148D-48A3-85C7-C035A3377771}"/>
              </a:ext>
            </a:extLst>
          </p:cNvPr>
          <p:cNvSpPr/>
          <p:nvPr/>
        </p:nvSpPr>
        <p:spPr>
          <a:xfrm>
            <a:off x="6861434" y="2967691"/>
            <a:ext cx="4671901" cy="37686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DF5D71-99F5-420F-BB04-8682B3D5E10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10096" y="4604916"/>
            <a:ext cx="1351338" cy="11858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C2BAD-49B4-4E79-84D5-60ED49428D0D}"/>
              </a:ext>
            </a:extLst>
          </p:cNvPr>
          <p:cNvSpPr/>
          <p:nvPr/>
        </p:nvSpPr>
        <p:spPr>
          <a:xfrm>
            <a:off x="6861434" y="3360493"/>
            <a:ext cx="4671901" cy="962439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A352CC-FAF8-418D-9042-904B161FDE8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78638" y="5409087"/>
            <a:ext cx="1382796" cy="2712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21;p8">
            <a:extLst>
              <a:ext uri="{FF2B5EF4-FFF2-40B4-BE49-F238E27FC236}">
                <a16:creationId xmlns:a16="http://schemas.microsoft.com/office/drawing/2014/main" id="{C06320DA-0631-416D-8F25-4A1182C54770}"/>
              </a:ext>
            </a:extLst>
          </p:cNvPr>
          <p:cNvSpPr txBox="1"/>
          <p:nvPr/>
        </p:nvSpPr>
        <p:spPr>
          <a:xfrm>
            <a:off x="935664" y="1541463"/>
            <a:ext cx="10597671" cy="461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4" tIns="91425" rIns="9144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Goal: Enable the exchange of labelled dataset between operators, vendors and academia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D357B-6CA4-1D67-C641-500A488BAB51}"/>
              </a:ext>
            </a:extLst>
          </p:cNvPr>
          <p:cNvSpPr/>
          <p:nvPr/>
        </p:nvSpPr>
        <p:spPr>
          <a:xfrm>
            <a:off x="6861436" y="4322933"/>
            <a:ext cx="4671901" cy="185690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C11EC-CFC9-FE4D-E04B-4AA42CA4D5B6}"/>
              </a:ext>
            </a:extLst>
          </p:cNvPr>
          <p:cNvSpPr/>
          <p:nvPr/>
        </p:nvSpPr>
        <p:spPr>
          <a:xfrm>
            <a:off x="6861434" y="4535065"/>
            <a:ext cx="4671901" cy="37686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CC54F-2759-9B6D-B5B1-5B3803688506}"/>
              </a:ext>
            </a:extLst>
          </p:cNvPr>
          <p:cNvSpPr/>
          <p:nvPr/>
        </p:nvSpPr>
        <p:spPr>
          <a:xfrm>
            <a:off x="6861434" y="4927867"/>
            <a:ext cx="4671901" cy="962439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7765EA-C81A-D559-F923-A6694485F15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47181" y="3360493"/>
            <a:ext cx="1414255" cy="105528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7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13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Semantic Metadata Annotation for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-network-anomaly-semantics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6F6E4-BEAD-4B35-858F-91C350B4A2F6}"/>
              </a:ext>
            </a:extLst>
          </p:cNvPr>
          <p:cNvSpPr txBox="1"/>
          <p:nvPr/>
        </p:nvSpPr>
        <p:spPr>
          <a:xfrm>
            <a:off x="7019986" y="2699810"/>
            <a:ext cx="4982157" cy="288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-network-anomaly-service-topology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service!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smtopology:vpn-service-container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smtopology:vpn-service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[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-id]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smtopology:vpn-id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smtopology:vpn-name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smtopology:site-ids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smtopology:vpn-node-termination-container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smtopology:vpn-node-termination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[hostname route-distinguisher]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smtopology:hostname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smtopology:route-distinguisher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smtopology:peer-ip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inet:ip-address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smtopology:next-hop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inet:ip-address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smtopology:interface-id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*int32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4860EF-130F-4634-8547-DE575100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291"/>
            <a:ext cx="4839585" cy="376351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Augments service-grouping in </a:t>
            </a:r>
            <a:r>
              <a:rPr lang="en-US" sz="2000" b="1" dirty="0" err="1">
                <a:solidFill>
                  <a:srgbClr val="FF0000"/>
                </a:solidFill>
              </a:rPr>
              <a:t>ietf</a:t>
            </a:r>
            <a:r>
              <a:rPr lang="en-US" sz="2000" b="1" dirty="0">
                <a:solidFill>
                  <a:srgbClr val="FF0000"/>
                </a:solidFill>
              </a:rPr>
              <a:t>-relevant-state </a:t>
            </a:r>
            <a:r>
              <a:rPr lang="en-US" sz="2000" dirty="0"/>
              <a:t>used in relevant-state-notification notification and relevant-state container defined in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draft-</a:t>
            </a:r>
            <a:r>
              <a:rPr lang="en-US" sz="2000" dirty="0" err="1">
                <a:solidFill>
                  <a:srgbClr val="FF0000"/>
                </a:solidFill>
                <a:hlinkClick r:id="rId2"/>
              </a:rPr>
              <a:t>netana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-</a:t>
            </a:r>
            <a:r>
              <a:rPr lang="en-US" sz="2000" dirty="0" err="1">
                <a:solidFill>
                  <a:srgbClr val="FF0000"/>
                </a:solidFill>
                <a:hlinkClick r:id="rId2"/>
              </a:rPr>
              <a:t>nmop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-network-anomaly-lifecycle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Observed Service connectivity </a:t>
            </a:r>
            <a:r>
              <a:rPr lang="en-US" sz="2000" dirty="0"/>
              <a:t>service. Relate to connectivity service topology YANG nodes.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Observed network topology</a:t>
            </a:r>
            <a:r>
              <a:rPr lang="en-US" sz="2000" dirty="0"/>
              <a:t>. Relate to peer and next-hop IP address and node and interface id YANG nodes.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F223BC-A3EC-49EC-9303-5EF3964548DD}"/>
              </a:ext>
            </a:extLst>
          </p:cNvPr>
          <p:cNvSpPr/>
          <p:nvPr/>
        </p:nvSpPr>
        <p:spPr>
          <a:xfrm>
            <a:off x="6988339" y="3006944"/>
            <a:ext cx="4671901" cy="150367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96E406-FF4A-4814-9BCE-66D420325A7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94791" y="3077155"/>
            <a:ext cx="1493548" cy="497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76968-148D-48A3-85C7-C035A3377771}"/>
              </a:ext>
            </a:extLst>
          </p:cNvPr>
          <p:cNvSpPr/>
          <p:nvPr/>
        </p:nvSpPr>
        <p:spPr>
          <a:xfrm>
            <a:off x="6988337" y="3174308"/>
            <a:ext cx="4671901" cy="37686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DF5D71-99F5-420F-BB04-8682B3D5E10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26912" y="4503108"/>
            <a:ext cx="1661425" cy="42700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C2BAD-49B4-4E79-84D5-60ED49428D0D}"/>
              </a:ext>
            </a:extLst>
          </p:cNvPr>
          <p:cNvSpPr/>
          <p:nvPr/>
        </p:nvSpPr>
        <p:spPr>
          <a:xfrm>
            <a:off x="6988337" y="3567110"/>
            <a:ext cx="4671901" cy="962439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A352CC-FAF8-418D-9042-904B161FDE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94791" y="5546334"/>
            <a:ext cx="1493546" cy="6937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21;p8">
            <a:extLst>
              <a:ext uri="{FF2B5EF4-FFF2-40B4-BE49-F238E27FC236}">
                <a16:creationId xmlns:a16="http://schemas.microsoft.com/office/drawing/2014/main" id="{C06320DA-0631-416D-8F25-4A1182C54770}"/>
              </a:ext>
            </a:extLst>
          </p:cNvPr>
          <p:cNvSpPr txBox="1"/>
          <p:nvPr/>
        </p:nvSpPr>
        <p:spPr>
          <a:xfrm>
            <a:off x="838200" y="1541463"/>
            <a:ext cx="10822038" cy="461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4" tIns="91425" rIns="9144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Goal: </a:t>
            </a:r>
            <a:r>
              <a:rPr lang="en-US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Should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relate to existing service and network topology YANG modules to enable topology visualization.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D357B-6CA4-1D67-C641-500A488BAB51}"/>
              </a:ext>
            </a:extLst>
          </p:cNvPr>
          <p:cNvSpPr/>
          <p:nvPr/>
        </p:nvSpPr>
        <p:spPr>
          <a:xfrm>
            <a:off x="6988339" y="4529550"/>
            <a:ext cx="4671901" cy="185690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C11EC-CFC9-FE4D-E04B-4AA42CA4D5B6}"/>
              </a:ext>
            </a:extLst>
          </p:cNvPr>
          <p:cNvSpPr/>
          <p:nvPr/>
        </p:nvSpPr>
        <p:spPr>
          <a:xfrm>
            <a:off x="6988337" y="4741682"/>
            <a:ext cx="4671901" cy="37686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CC54F-2759-9B6D-B5B1-5B3803688506}"/>
              </a:ext>
            </a:extLst>
          </p:cNvPr>
          <p:cNvSpPr/>
          <p:nvPr/>
        </p:nvSpPr>
        <p:spPr>
          <a:xfrm>
            <a:off x="6988337" y="5134484"/>
            <a:ext cx="4671901" cy="962439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7765EA-C81A-D559-F923-A6694485F15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77785" y="3486323"/>
            <a:ext cx="1310554" cy="113607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7BFAD95-B787-49C1-AC11-A6B4DD3D6B18}"/>
              </a:ext>
            </a:extLst>
          </p:cNvPr>
          <p:cNvSpPr/>
          <p:nvPr/>
        </p:nvSpPr>
        <p:spPr>
          <a:xfrm>
            <a:off x="9307313" y="3931769"/>
            <a:ext cx="416858" cy="35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220807-3623-4754-9772-2EC02CC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32656"/>
            <a:ext cx="10551105" cy="720000"/>
          </a:xfrm>
        </p:spPr>
        <p:txBody>
          <a:bodyPr>
            <a:noAutofit/>
          </a:bodyPr>
          <a:lstStyle/>
          <a:p>
            <a:r>
              <a:rPr lang="en-IE" sz="2800" b="1" dirty="0"/>
              <a:t>Discussion: Alignment with Incident Documents</a:t>
            </a:r>
            <a:br>
              <a:rPr lang="en-IE" sz="2600" dirty="0"/>
            </a:br>
            <a:r>
              <a:rPr lang="en-IE" sz="2700" dirty="0">
                <a:solidFill>
                  <a:schemeClr val="bg2">
                    <a:lumMod val="75000"/>
                  </a:schemeClr>
                </a:solidFill>
              </a:rPr>
              <a:t>From terminology to modelling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6279B-98F3-4A4B-9047-6BBB6843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40" y="-2806382"/>
            <a:ext cx="3907006" cy="1724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59C985-FC00-4F2E-8367-12C34C05E24D}"/>
              </a:ext>
            </a:extLst>
          </p:cNvPr>
          <p:cNvGrpSpPr/>
          <p:nvPr/>
        </p:nvGrpSpPr>
        <p:grpSpPr>
          <a:xfrm>
            <a:off x="870875" y="2143687"/>
            <a:ext cx="2378779" cy="2526334"/>
            <a:chOff x="1524680" y="3890681"/>
            <a:chExt cx="2378779" cy="25263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CFD23B-2C8D-4349-85D3-C03023F3A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680" y="3890681"/>
              <a:ext cx="2378779" cy="25263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8476B9-5C64-4567-B981-1627A9CE8652}"/>
                </a:ext>
              </a:extLst>
            </p:cNvPr>
            <p:cNvSpPr/>
            <p:nvPr/>
          </p:nvSpPr>
          <p:spPr>
            <a:xfrm>
              <a:off x="1684036" y="5459204"/>
              <a:ext cx="1135380" cy="20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DEBC9D-2486-4407-817C-A01DB98B85AC}"/>
              </a:ext>
            </a:extLst>
          </p:cNvPr>
          <p:cNvSpPr/>
          <p:nvPr/>
        </p:nvSpPr>
        <p:spPr>
          <a:xfrm>
            <a:off x="2476283" y="2525388"/>
            <a:ext cx="688024" cy="248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2EEDDE-84A6-4418-8FDF-0B56749CC0B7}"/>
              </a:ext>
            </a:extLst>
          </p:cNvPr>
          <p:cNvSpPr/>
          <p:nvPr/>
        </p:nvSpPr>
        <p:spPr>
          <a:xfrm>
            <a:off x="2488189" y="3042735"/>
            <a:ext cx="688024" cy="248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4BD55-2A47-4B02-9AB1-14D6930C61E1}"/>
              </a:ext>
            </a:extLst>
          </p:cNvPr>
          <p:cNvSpPr/>
          <p:nvPr/>
        </p:nvSpPr>
        <p:spPr>
          <a:xfrm>
            <a:off x="3448170" y="4760693"/>
            <a:ext cx="317797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draft-</a:t>
            </a:r>
            <a:r>
              <a:rPr lang="en-US" sz="1100" dirty="0" err="1"/>
              <a:t>netana</a:t>
            </a:r>
            <a:r>
              <a:rPr lang="en-US" sz="1100" dirty="0"/>
              <a:t>-</a:t>
            </a:r>
            <a:r>
              <a:rPr lang="en-US" sz="1100" dirty="0" err="1"/>
              <a:t>nmop</a:t>
            </a:r>
            <a:r>
              <a:rPr lang="en-US" sz="1100" dirty="0"/>
              <a:t>-network-anomaly-lifecycle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DD687E-D46A-483C-A777-376257BA1481}"/>
              </a:ext>
            </a:extLst>
          </p:cNvPr>
          <p:cNvSpPr/>
          <p:nvPr/>
        </p:nvSpPr>
        <p:spPr>
          <a:xfrm>
            <a:off x="3448170" y="4242734"/>
            <a:ext cx="3177971" cy="32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draft-</a:t>
            </a:r>
            <a:r>
              <a:rPr lang="en-US" sz="1100" dirty="0" err="1"/>
              <a:t>netana</a:t>
            </a:r>
            <a:r>
              <a:rPr lang="en-US" sz="1100" dirty="0"/>
              <a:t>-</a:t>
            </a:r>
            <a:r>
              <a:rPr lang="en-US" sz="1100" dirty="0" err="1"/>
              <a:t>nmop</a:t>
            </a:r>
            <a:r>
              <a:rPr lang="en-US" sz="1100" dirty="0"/>
              <a:t>-network-anomaly-semantics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AD4153-9DC6-4E5E-AB56-D4E96590D49B}"/>
              </a:ext>
            </a:extLst>
          </p:cNvPr>
          <p:cNvSpPr/>
          <p:nvPr/>
        </p:nvSpPr>
        <p:spPr>
          <a:xfrm>
            <a:off x="3540731" y="1901255"/>
            <a:ext cx="2618770" cy="32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draft-</a:t>
            </a:r>
            <a:r>
              <a:rPr lang="en-US" sz="1100" dirty="0" err="1"/>
              <a:t>ietf</a:t>
            </a:r>
            <a:r>
              <a:rPr lang="en-US" sz="1100" dirty="0"/>
              <a:t>-</a:t>
            </a:r>
            <a:r>
              <a:rPr lang="en-US" sz="1100" dirty="0" err="1"/>
              <a:t>nmop</a:t>
            </a:r>
            <a:r>
              <a:rPr lang="en-US" sz="1100" dirty="0"/>
              <a:t>-network-incident-yang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DB0DE8-DAFA-46AC-8092-693910383B9C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76213" y="3167121"/>
            <a:ext cx="271957" cy="1239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D1F808-66BA-4DCD-9E52-17B68281EBD4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2165611" y="3816986"/>
            <a:ext cx="1282559" cy="1097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77D166-3B84-4CA9-9A91-76254BB1369E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3164307" y="2065303"/>
            <a:ext cx="376424" cy="58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C18785-A4B3-4F40-902B-29A2DD723CBB}"/>
              </a:ext>
            </a:extLst>
          </p:cNvPr>
          <p:cNvSpPr txBox="1"/>
          <p:nvPr/>
        </p:nvSpPr>
        <p:spPr>
          <a:xfrm>
            <a:off x="790491" y="1825273"/>
            <a:ext cx="275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draft-</a:t>
            </a:r>
            <a:r>
              <a:rPr lang="en-US" sz="1400" dirty="0" err="1"/>
              <a:t>ietf</a:t>
            </a:r>
            <a:r>
              <a:rPr lang="en-US" sz="1400" dirty="0"/>
              <a:t>-</a:t>
            </a:r>
            <a:r>
              <a:rPr lang="en-US" sz="1400" dirty="0" err="1"/>
              <a:t>nmop</a:t>
            </a:r>
            <a:r>
              <a:rPr lang="en-US" sz="1400" dirty="0"/>
              <a:t>-terminology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F7BD3A-473A-40AE-AD1A-CBAAB190C9D2}"/>
              </a:ext>
            </a:extLst>
          </p:cNvPr>
          <p:cNvCxnSpPr>
            <a:cxnSpLocks/>
            <a:stCxn id="117" idx="1"/>
            <a:endCxn id="123" idx="2"/>
          </p:cNvCxnSpPr>
          <p:nvPr/>
        </p:nvCxnSpPr>
        <p:spPr>
          <a:xfrm>
            <a:off x="6840397" y="4632697"/>
            <a:ext cx="2070040" cy="303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3E5968-8E3F-4AD7-937E-F4ED7BB70A93}"/>
              </a:ext>
            </a:extLst>
          </p:cNvPr>
          <p:cNvSpPr/>
          <p:nvPr/>
        </p:nvSpPr>
        <p:spPr>
          <a:xfrm>
            <a:off x="9166451" y="1872873"/>
            <a:ext cx="1950577" cy="989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Alert and Problem 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4356B5-D806-411E-92DE-59A17D40EF01}"/>
              </a:ext>
            </a:extLst>
          </p:cNvPr>
          <p:cNvSpPr/>
          <p:nvPr/>
        </p:nvSpPr>
        <p:spPr>
          <a:xfrm>
            <a:off x="6749314" y="2893265"/>
            <a:ext cx="1737739" cy="858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Post-mortem</a:t>
            </a:r>
            <a:br>
              <a:rPr lang="en-IE" dirty="0">
                <a:solidFill>
                  <a:schemeClr val="tx1"/>
                </a:solidFill>
              </a:rPr>
            </a:br>
            <a:r>
              <a:rPr lang="en-IE" dirty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D24D03-14FC-458D-A3FB-89D8FC3F705D}"/>
              </a:ext>
            </a:extLst>
          </p:cNvPr>
          <p:cNvSpPr/>
          <p:nvPr/>
        </p:nvSpPr>
        <p:spPr>
          <a:xfrm>
            <a:off x="9031397" y="3928797"/>
            <a:ext cx="2220686" cy="20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Detection</a:t>
            </a: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42F75B-92F8-4D78-A80E-D36AF50182AC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10141740" y="2862559"/>
            <a:ext cx="0" cy="10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493481-4CD7-49A5-8A55-0C2C63B24B01}"/>
              </a:ext>
            </a:extLst>
          </p:cNvPr>
          <p:cNvCxnSpPr>
            <a:cxnSpLocks/>
            <a:stCxn id="92" idx="0"/>
            <a:endCxn id="121" idx="6"/>
          </p:cNvCxnSpPr>
          <p:nvPr/>
        </p:nvCxnSpPr>
        <p:spPr>
          <a:xfrm rot="16200000" flipV="1">
            <a:off x="8762454" y="3178480"/>
            <a:ext cx="626383" cy="880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D299921-96AB-4878-AB3A-07D19EFB09C2}"/>
              </a:ext>
            </a:extLst>
          </p:cNvPr>
          <p:cNvCxnSpPr>
            <a:cxnSpLocks/>
            <a:stCxn id="60" idx="2"/>
            <a:endCxn id="123" idx="2"/>
          </p:cNvCxnSpPr>
          <p:nvPr/>
        </p:nvCxnSpPr>
        <p:spPr>
          <a:xfrm rot="16200000" flipH="1">
            <a:off x="7672487" y="3697816"/>
            <a:ext cx="1183647" cy="129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9612B6F-D164-4ACE-B033-74D708C8E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13" t="31043" r="23816" b="45600"/>
          <a:stretch/>
        </p:blipFill>
        <p:spPr>
          <a:xfrm>
            <a:off x="9551088" y="4338955"/>
            <a:ext cx="1303583" cy="1453174"/>
          </a:xfrm>
          <a:prstGeom prst="rect">
            <a:avLst/>
          </a:prstGeom>
        </p:spPr>
      </p:pic>
      <p:sp>
        <p:nvSpPr>
          <p:cNvPr id="117" name="Right Brace 116">
            <a:extLst>
              <a:ext uri="{FF2B5EF4-FFF2-40B4-BE49-F238E27FC236}">
                <a16:creationId xmlns:a16="http://schemas.microsoft.com/office/drawing/2014/main" id="{F90B94F5-DC97-4FCE-A1A6-282C5243D313}"/>
              </a:ext>
            </a:extLst>
          </p:cNvPr>
          <p:cNvSpPr/>
          <p:nvPr/>
        </p:nvSpPr>
        <p:spPr>
          <a:xfrm>
            <a:off x="6618530" y="4114024"/>
            <a:ext cx="221867" cy="1037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46F965B-DA2D-4801-83A6-A795052178A4}"/>
              </a:ext>
            </a:extLst>
          </p:cNvPr>
          <p:cNvSpPr/>
          <p:nvPr/>
        </p:nvSpPr>
        <p:spPr>
          <a:xfrm>
            <a:off x="8409632" y="3192428"/>
            <a:ext cx="225915" cy="22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5BA389-5C10-4D34-84EA-FD8323A9277D}"/>
              </a:ext>
            </a:extLst>
          </p:cNvPr>
          <p:cNvSpPr/>
          <p:nvPr/>
        </p:nvSpPr>
        <p:spPr>
          <a:xfrm>
            <a:off x="8910437" y="4822809"/>
            <a:ext cx="225915" cy="22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47B644B-B931-46CD-A633-35827D9F35E6}"/>
              </a:ext>
            </a:extLst>
          </p:cNvPr>
          <p:cNvCxnSpPr>
            <a:cxnSpLocks/>
            <a:stCxn id="117" idx="1"/>
            <a:endCxn id="121" idx="3"/>
          </p:cNvCxnSpPr>
          <p:nvPr/>
        </p:nvCxnSpPr>
        <p:spPr>
          <a:xfrm flipV="1">
            <a:off x="6840397" y="3385259"/>
            <a:ext cx="1602319" cy="1247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532C486-F3BC-4539-A794-B696071BFA9C}"/>
              </a:ext>
            </a:extLst>
          </p:cNvPr>
          <p:cNvSpPr txBox="1"/>
          <p:nvPr/>
        </p:nvSpPr>
        <p:spPr>
          <a:xfrm>
            <a:off x="10103034" y="3166885"/>
            <a:ext cx="9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notification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7ED3AE-F1A9-41F2-AFF6-A7CEF1FF5DA0}"/>
              </a:ext>
            </a:extLst>
          </p:cNvPr>
          <p:cNvSpPr txBox="1"/>
          <p:nvPr/>
        </p:nvSpPr>
        <p:spPr>
          <a:xfrm>
            <a:off x="8762319" y="3057444"/>
            <a:ext cx="9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notification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0C760D-9EF0-4E95-98A9-A4794F734CA0}"/>
              </a:ext>
            </a:extLst>
          </p:cNvPr>
          <p:cNvSpPr txBox="1"/>
          <p:nvPr/>
        </p:nvSpPr>
        <p:spPr>
          <a:xfrm>
            <a:off x="7028093" y="4902510"/>
            <a:ext cx="164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Results of the Network </a:t>
            </a:r>
            <a:br>
              <a:rPr lang="en-IE" sz="1200" dirty="0"/>
            </a:br>
            <a:r>
              <a:rPr lang="en-IE" sz="1200" dirty="0"/>
              <a:t>Anomaly Lifecycle</a:t>
            </a:r>
            <a:endParaRPr lang="en-US" sz="12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D55CCC2-6DFE-43D8-9BE9-F2D383CB988D}"/>
              </a:ext>
            </a:extLst>
          </p:cNvPr>
          <p:cNvCxnSpPr>
            <a:cxnSpLocks/>
            <a:stCxn id="29" idx="3"/>
            <a:endCxn id="59" idx="1"/>
          </p:cNvCxnSpPr>
          <p:nvPr/>
        </p:nvCxnSpPr>
        <p:spPr>
          <a:xfrm>
            <a:off x="6159501" y="2065303"/>
            <a:ext cx="3006950" cy="302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9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netana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a </a:t>
            </a:r>
            <a:r>
              <a:rPr lang="en-US" sz="2800" b="1" dirty="0">
                <a:solidFill>
                  <a:srgbClr val="FF0000"/>
                </a:solidFill>
              </a:rPr>
              <a:t>Network Anomaly Detection </a:t>
            </a:r>
            <a:r>
              <a:rPr lang="en-US" sz="2800" b="1" dirty="0"/>
              <a:t>Framework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963895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Deployment Status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Cosmos Bright Lights streaming based implementation deployed in Swisscom production environment. Service auto profiling successfully deployed. Monitoring &gt;12'000 L3 VPN's.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Bell Canada data processing chain is operational. Preparations for deployment started.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Deployment Next Steps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Preparing code for Bell Canada deployment. Code refactoring according to latest annotation and notification semantics.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Continue search for other network operators interested in collaboration and co-development.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Document Status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Knowledge Graph references for rule in section 2.3 and symptom definitions in section 2.4.2 were added as per request from Nacho.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Merged editorial updates from Qin in section 1.2.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Merged terminology input from Adrian in regard to "network topology state" vs. "network state", "alert" vs. "alarm" and "component" vs. "resource" to be aligned with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</a:t>
            </a:r>
            <a:r>
              <a:rPr lang="en-US" sz="1600" dirty="0" err="1">
                <a:hlinkClick r:id="rId2"/>
              </a:rPr>
              <a:t>nmop</a:t>
            </a:r>
            <a:r>
              <a:rPr lang="en-US" sz="1600" dirty="0">
                <a:hlinkClick r:id="rId2"/>
              </a:rPr>
              <a:t>-terminology</a:t>
            </a:r>
            <a:r>
              <a:rPr lang="en-US" sz="16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Document Next Steps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-&gt; Incorporate already received feedback from Michael and look forward for feedback from Nacho on Knowledge Graph related changes.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-&gt; Looking forward for review and feedback from working group.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F6A5E-0F46-EF3E-57C8-FDC30A86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3" y="1690688"/>
            <a:ext cx="3271132" cy="4132852"/>
          </a:xfrm>
          <a:prstGeom prst="rect">
            <a:avLst/>
          </a:prstGeom>
        </p:spPr>
      </p:pic>
      <p:sp>
        <p:nvSpPr>
          <p:cNvPr id="5" name="Google Shape;219;p8">
            <a:extLst>
              <a:ext uri="{FF2B5EF4-FFF2-40B4-BE49-F238E27FC236}">
                <a16:creationId xmlns:a16="http://schemas.microsoft.com/office/drawing/2014/main" id="{C8F35118-F16C-2173-83A9-1AB7D25FFDD3}"/>
              </a:ext>
            </a:extLst>
          </p:cNvPr>
          <p:cNvSpPr/>
          <p:nvPr/>
        </p:nvSpPr>
        <p:spPr>
          <a:xfrm>
            <a:off x="9314357" y="2306188"/>
            <a:ext cx="947667" cy="592764"/>
          </a:xfrm>
          <a:prstGeom prst="ellipse">
            <a:avLst/>
          </a:prstGeom>
          <a:solidFill>
            <a:srgbClr val="FF0000">
              <a:alpha val="9803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9;p8">
            <a:extLst>
              <a:ext uri="{FF2B5EF4-FFF2-40B4-BE49-F238E27FC236}">
                <a16:creationId xmlns:a16="http://schemas.microsoft.com/office/drawing/2014/main" id="{546C77B0-A9A2-9604-88C0-E3C0819F2DDD}"/>
              </a:ext>
            </a:extLst>
          </p:cNvPr>
          <p:cNvSpPr/>
          <p:nvPr/>
        </p:nvSpPr>
        <p:spPr>
          <a:xfrm>
            <a:off x="10633334" y="2011680"/>
            <a:ext cx="574634" cy="532945"/>
          </a:xfrm>
          <a:prstGeom prst="ellipse">
            <a:avLst/>
          </a:prstGeom>
          <a:solidFill>
            <a:srgbClr val="FF0000">
              <a:alpha val="9803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9;p8">
            <a:extLst>
              <a:ext uri="{FF2B5EF4-FFF2-40B4-BE49-F238E27FC236}">
                <a16:creationId xmlns:a16="http://schemas.microsoft.com/office/drawing/2014/main" id="{E92E82C4-D759-0149-F854-6D34EBF3ABA5}"/>
              </a:ext>
            </a:extLst>
          </p:cNvPr>
          <p:cNvSpPr/>
          <p:nvPr/>
        </p:nvSpPr>
        <p:spPr>
          <a:xfrm>
            <a:off x="10260301" y="3456507"/>
            <a:ext cx="947667" cy="592764"/>
          </a:xfrm>
          <a:prstGeom prst="ellipse">
            <a:avLst/>
          </a:prstGeom>
          <a:solidFill>
            <a:srgbClr val="FF0000">
              <a:alpha val="9803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9;p8">
            <a:extLst>
              <a:ext uri="{FF2B5EF4-FFF2-40B4-BE49-F238E27FC236}">
                <a16:creationId xmlns:a16="http://schemas.microsoft.com/office/drawing/2014/main" id="{6A8CFC80-8004-FC43-BD47-BE0FA2C0FEA1}"/>
              </a:ext>
            </a:extLst>
          </p:cNvPr>
          <p:cNvSpPr/>
          <p:nvPr/>
        </p:nvSpPr>
        <p:spPr>
          <a:xfrm>
            <a:off x="11127576" y="2898952"/>
            <a:ext cx="574634" cy="341499"/>
          </a:xfrm>
          <a:prstGeom prst="ellipse">
            <a:avLst/>
          </a:prstGeom>
          <a:solidFill>
            <a:srgbClr val="FF0000">
              <a:alpha val="9803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07887" y="6403799"/>
            <a:ext cx="194256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859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Relevant Papers for more Details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6711814" y="5319923"/>
            <a:ext cx="4878284" cy="186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Paper “</a:t>
            </a:r>
            <a:r>
              <a:rPr b="1">
                <a:solidFill>
                  <a:srgbClr val="FF0000"/>
                </a:solidFill>
              </a:rPr>
              <a:t>Daisy: Practical Anomaly Detection in large BGP/MPLS and BGP/SRv6 VPN Networks</a:t>
            </a:r>
            <a:r>
              <a:t>” </a:t>
            </a:r>
            <a:r>
              <a:rPr>
                <a:solidFill>
                  <a:srgbClr val="AFABAB"/>
                </a:solidFill>
                <a:latin typeface="+mj-lt"/>
                <a:ea typeface="+mj-ea"/>
                <a:cs typeface="+mj-cs"/>
                <a:sym typeface="Calibri"/>
              </a:rPr>
              <a:t>published at ACM/IRTF ANRW’23  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t>San Francisco, USA (24 July 2023)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t>Open access: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http://hal.science/hal-04307611</a:t>
            </a:r>
            <a:r>
              <a:t> </a:t>
            </a:r>
          </a:p>
          <a:p>
            <a:br/>
            <a:endParaRPr/>
          </a:p>
        </p:txBody>
      </p:sp>
      <p:sp>
        <p:nvSpPr>
          <p:cNvPr id="127" name="TextBox 7"/>
          <p:cNvSpPr txBox="1"/>
          <p:nvPr/>
        </p:nvSpPr>
        <p:spPr>
          <a:xfrm>
            <a:off x="966381" y="5285332"/>
            <a:ext cx="554759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Paper “</a:t>
            </a:r>
            <a:r>
              <a:rPr b="1" dirty="0">
                <a:solidFill>
                  <a:srgbClr val="FF0000"/>
                </a:solidFill>
              </a:rPr>
              <a:t>Practical Anomaly Detection in Internet Services: An ISP centric approach</a:t>
            </a:r>
            <a:r>
              <a:rPr dirty="0"/>
              <a:t>” 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Published at </a:t>
            </a:r>
            <a:r>
              <a:rPr dirty="0" err="1"/>
              <a:t>AnNet</a:t>
            </a:r>
            <a:r>
              <a:rPr dirty="0"/>
              <a:t> Workshop (In conjunction with IEEE NOMS)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Seoul, South Korea (6–10 May 2024)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lang="de-CH" dirty="0"/>
              <a:t>Open </a:t>
            </a:r>
            <a:r>
              <a:rPr lang="de-CH" dirty="0" err="1"/>
              <a:t>access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https://hal.science/hal-04655324</a:t>
            </a:r>
            <a:endParaRPr dirty="0"/>
          </a:p>
        </p:txBody>
      </p:sp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36" y="1132392"/>
            <a:ext cx="3129642" cy="404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shot 2024-07-21 at 22.41.27.png" descr="Screenshot 2024-07-21 at 22.41.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696" y="1188060"/>
            <a:ext cx="3046964" cy="392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704DA7B-C969-4CDE-8F7A-4A4B7112B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9" t="517" r="828" b="19101"/>
          <a:stretch/>
        </p:blipFill>
        <p:spPr>
          <a:xfrm>
            <a:off x="5228948" y="1146621"/>
            <a:ext cx="4584515" cy="5000941"/>
          </a:xfrm>
          <a:prstGeom prst="rect">
            <a:avLst/>
          </a:prstGeom>
          <a:effectLst>
            <a:softEdge rad="6604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220807-3623-4754-9772-2EC02CC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332655"/>
            <a:ext cx="11329716" cy="911621"/>
          </a:xfrm>
        </p:spPr>
        <p:txBody>
          <a:bodyPr>
            <a:noAutofit/>
          </a:bodyPr>
          <a:lstStyle/>
          <a:p>
            <a:r>
              <a:rPr lang="en-IE" sz="2800" dirty="0"/>
              <a:t>Relationship between Service Disruption Detection and Post-mortem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4BD55-2A47-4B02-9AB1-14D6930C61E1}"/>
              </a:ext>
            </a:extLst>
          </p:cNvPr>
          <p:cNvSpPr/>
          <p:nvPr/>
        </p:nvSpPr>
        <p:spPr>
          <a:xfrm>
            <a:off x="1740900" y="3569177"/>
            <a:ext cx="317797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draft-</a:t>
            </a:r>
            <a:r>
              <a:rPr lang="en-US" sz="1100" dirty="0" err="1">
                <a:solidFill>
                  <a:schemeClr val="tx1"/>
                </a:solidFill>
              </a:rPr>
              <a:t>netana</a:t>
            </a:r>
            <a:r>
              <a:rPr lang="en-US" sz="1100" dirty="0">
                <a:solidFill>
                  <a:schemeClr val="tx1"/>
                </a:solidFill>
              </a:rPr>
              <a:t>-</a:t>
            </a:r>
            <a:r>
              <a:rPr lang="en-US" sz="1100" dirty="0" err="1">
                <a:solidFill>
                  <a:schemeClr val="tx1"/>
                </a:solidFill>
              </a:rPr>
              <a:t>nmop</a:t>
            </a:r>
            <a:r>
              <a:rPr lang="en-US" sz="1100" dirty="0">
                <a:solidFill>
                  <a:schemeClr val="tx1"/>
                </a:solidFill>
              </a:rPr>
              <a:t>-network-anomaly-lifecycle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DD687E-D46A-483C-A777-376257BA1481}"/>
              </a:ext>
            </a:extLst>
          </p:cNvPr>
          <p:cNvSpPr/>
          <p:nvPr/>
        </p:nvSpPr>
        <p:spPr>
          <a:xfrm>
            <a:off x="1740900" y="3051218"/>
            <a:ext cx="3177971" cy="328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draft-</a:t>
            </a:r>
            <a:r>
              <a:rPr lang="en-US" sz="1100" dirty="0" err="1">
                <a:solidFill>
                  <a:schemeClr val="tx1"/>
                </a:solidFill>
              </a:rPr>
              <a:t>netana</a:t>
            </a:r>
            <a:r>
              <a:rPr lang="en-US" sz="1100" dirty="0">
                <a:solidFill>
                  <a:schemeClr val="tx1"/>
                </a:solidFill>
              </a:rPr>
              <a:t>-</a:t>
            </a:r>
            <a:r>
              <a:rPr lang="en-US" sz="1100" dirty="0" err="1">
                <a:solidFill>
                  <a:schemeClr val="tx1"/>
                </a:solidFill>
              </a:rPr>
              <a:t>nmop</a:t>
            </a:r>
            <a:r>
              <a:rPr lang="en-US" sz="1100" dirty="0">
                <a:solidFill>
                  <a:schemeClr val="tx1"/>
                </a:solidFill>
              </a:rPr>
              <a:t>-network-anomaly-semantics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F7BD3A-473A-40AE-AD1A-CBAAB190C9D2}"/>
              </a:ext>
            </a:extLst>
          </p:cNvPr>
          <p:cNvCxnSpPr>
            <a:cxnSpLocks/>
            <a:stCxn id="117" idx="1"/>
            <a:endCxn id="123" idx="2"/>
          </p:cNvCxnSpPr>
          <p:nvPr/>
        </p:nvCxnSpPr>
        <p:spPr>
          <a:xfrm flipV="1">
            <a:off x="5133127" y="2459168"/>
            <a:ext cx="1581429" cy="9820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F90B94F5-DC97-4FCE-A1A6-282C5243D313}"/>
              </a:ext>
            </a:extLst>
          </p:cNvPr>
          <p:cNvSpPr/>
          <p:nvPr/>
        </p:nvSpPr>
        <p:spPr>
          <a:xfrm>
            <a:off x="4911260" y="2922508"/>
            <a:ext cx="221867" cy="1037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46F965B-DA2D-4801-83A6-A795052178A4}"/>
              </a:ext>
            </a:extLst>
          </p:cNvPr>
          <p:cNvSpPr/>
          <p:nvPr/>
        </p:nvSpPr>
        <p:spPr>
          <a:xfrm>
            <a:off x="7360337" y="4111316"/>
            <a:ext cx="225915" cy="22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5BA389-5C10-4D34-84EA-FD8323A9277D}"/>
              </a:ext>
            </a:extLst>
          </p:cNvPr>
          <p:cNvSpPr/>
          <p:nvPr/>
        </p:nvSpPr>
        <p:spPr>
          <a:xfrm>
            <a:off x="6714556" y="2346210"/>
            <a:ext cx="225915" cy="22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C3DE86-A7DD-4BDF-B3AF-05479BFE221B}"/>
              </a:ext>
            </a:extLst>
          </p:cNvPr>
          <p:cNvCxnSpPr>
            <a:cxnSpLocks/>
            <a:endCxn id="121" idx="2"/>
          </p:cNvCxnSpPr>
          <p:nvPr/>
        </p:nvCxnSpPr>
        <p:spPr>
          <a:xfrm rot="16200000" flipH="1">
            <a:off x="6203743" y="3067680"/>
            <a:ext cx="1536070" cy="77711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BEF623-18B9-4BA1-846F-6EBCE58B1F93}"/>
              </a:ext>
            </a:extLst>
          </p:cNvPr>
          <p:cNvCxnSpPr>
            <a:cxnSpLocks/>
            <a:stCxn id="117" idx="1"/>
            <a:endCxn id="121" idx="1"/>
          </p:cNvCxnSpPr>
          <p:nvPr/>
        </p:nvCxnSpPr>
        <p:spPr>
          <a:xfrm>
            <a:off x="5133127" y="3441181"/>
            <a:ext cx="2260294" cy="7032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24FFF0A-6BAF-498F-931B-45DF6596E198}"/>
              </a:ext>
            </a:extLst>
          </p:cNvPr>
          <p:cNvSpPr/>
          <p:nvPr/>
        </p:nvSpPr>
        <p:spPr>
          <a:xfrm>
            <a:off x="6116490" y="2167564"/>
            <a:ext cx="598065" cy="520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8EABF24-6A88-426C-9570-E22D48D43637}"/>
              </a:ext>
            </a:extLst>
          </p:cNvPr>
          <p:cNvSpPr/>
          <p:nvPr/>
        </p:nvSpPr>
        <p:spPr>
          <a:xfrm>
            <a:off x="7438956" y="3963349"/>
            <a:ext cx="1195310" cy="5290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00925-7311-4A4F-9E48-93A49F63A703}"/>
              </a:ext>
            </a:extLst>
          </p:cNvPr>
          <p:cNvSpPr txBox="1"/>
          <p:nvPr/>
        </p:nvSpPr>
        <p:spPr>
          <a:xfrm>
            <a:off x="381740" y="5711379"/>
            <a:ext cx="1146994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sz="2000" b="1" dirty="0"/>
              <a:t>Service Disruption System:</a:t>
            </a:r>
            <a:r>
              <a:rPr lang="en-IE" sz="2000" dirty="0"/>
              <a:t> System consuming operational data and performing disruption detection</a:t>
            </a:r>
          </a:p>
          <a:p>
            <a:r>
              <a:rPr lang="en-IE" sz="2000" b="1" dirty="0"/>
              <a:t>Post-mortem:</a:t>
            </a:r>
            <a:r>
              <a:rPr lang="en-IE" sz="2000" dirty="0"/>
              <a:t> process to improve the Service Disruption Detection System adding learnings from past disruptions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53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6</a:t>
            </a:fld>
            <a:endParaRPr sz="1400"/>
          </a:p>
        </p:txBody>
      </p: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523783" y="365125"/>
            <a:ext cx="114783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3200" dirty="0"/>
              <a:t>Network Anomaly Lifecycle and Anomaly Semantic</a:t>
            </a:r>
            <a:br>
              <a:rPr lang="en-US" sz="4000" dirty="0"/>
            </a:br>
            <a:r>
              <a:rPr lang="en-US" sz="1800" dirty="0">
                <a:solidFill>
                  <a:srgbClr val="AEABAB"/>
                </a:solidFill>
              </a:rPr>
              <a:t>draft-</a:t>
            </a:r>
            <a:r>
              <a:rPr lang="en-US" sz="1800" dirty="0" err="1">
                <a:solidFill>
                  <a:srgbClr val="AEABAB"/>
                </a:solidFill>
              </a:rPr>
              <a:t>netana</a:t>
            </a:r>
            <a:r>
              <a:rPr lang="en-US" sz="1800" dirty="0">
                <a:solidFill>
                  <a:srgbClr val="AEABAB"/>
                </a:solidFill>
              </a:rPr>
              <a:t>-</a:t>
            </a:r>
            <a:r>
              <a:rPr lang="en-US" sz="1800" dirty="0" err="1">
                <a:solidFill>
                  <a:srgbClr val="AEABAB"/>
                </a:solidFill>
              </a:rPr>
              <a:t>nmop</a:t>
            </a:r>
            <a:r>
              <a:rPr lang="en-US" sz="1800" dirty="0">
                <a:solidFill>
                  <a:srgbClr val="AEABAB"/>
                </a:solidFill>
              </a:rPr>
              <a:t>-network-anomaly-lifecycle   &amp;  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-network-anomaly-semantics</a:t>
            </a:r>
            <a:endParaRPr sz="1800" dirty="0"/>
          </a:p>
        </p:txBody>
      </p:sp>
      <p:sp>
        <p:nvSpPr>
          <p:cNvPr id="220" name="Google Shape;220;p8"/>
          <p:cNvSpPr txBox="1"/>
          <p:nvPr/>
        </p:nvSpPr>
        <p:spPr>
          <a:xfrm>
            <a:off x="6174168" y="3518098"/>
            <a:ext cx="5413724" cy="246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Detection: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Network Anomaly Detection stage is about the continuous monitoring of the network through Network Telemetry [RFC9232] and the identification of symptoms.</a:t>
            </a:r>
            <a:endParaRPr lang="en-US" sz="1400" dirty="0">
              <a:sym typeface="Calibri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Validation: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Decides if the detected symptoms are signaling a real incident or if they are to be treated as false positives.</a:t>
            </a:r>
            <a:endParaRPr lang="en-US" sz="1400" dirty="0">
              <a:sym typeface="Calibri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Refinement: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operators perform postmortem analysis of incidents, analyze the telemetry data and detected anomalies with the objective to identify useful adjustments in the data collection and Anomaly Detection system.</a:t>
            </a:r>
            <a:endParaRPr sz="1400"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627680" y="1586269"/>
            <a:ext cx="11040537" cy="4924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«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Network Anomaly Detection is an iterative process that requires continuous improvement </a:t>
            </a:r>
            <a:r>
              <a:rPr lang="de-CH" sz="2000" b="1" dirty="0"/>
              <a:t>»</a:t>
            </a:r>
            <a:endParaRPr sz="2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FBA8B5-4338-4E24-AC38-516BD5185463}"/>
              </a:ext>
            </a:extLst>
          </p:cNvPr>
          <p:cNvGrpSpPr/>
          <p:nvPr/>
        </p:nvGrpSpPr>
        <p:grpSpPr>
          <a:xfrm>
            <a:off x="672000" y="3518098"/>
            <a:ext cx="5424000" cy="2469579"/>
            <a:chOff x="449595" y="987383"/>
            <a:chExt cx="5163449" cy="23509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5B516B-FF2F-474E-8C3A-3BCF2625EA14}"/>
                </a:ext>
              </a:extLst>
            </p:cNvPr>
            <p:cNvSpPr/>
            <p:nvPr/>
          </p:nvSpPr>
          <p:spPr>
            <a:xfrm>
              <a:off x="2290699" y="1188875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Detection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739E80-3169-48FD-A9A0-0E8659C33060}"/>
                </a:ext>
              </a:extLst>
            </p:cNvPr>
            <p:cNvSpPr/>
            <p:nvPr/>
          </p:nvSpPr>
          <p:spPr>
            <a:xfrm>
              <a:off x="4028943" y="2626050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Validation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00852-7DEB-4C96-A290-02ED929B077B}"/>
                </a:ext>
              </a:extLst>
            </p:cNvPr>
            <p:cNvSpPr/>
            <p:nvPr/>
          </p:nvSpPr>
          <p:spPr>
            <a:xfrm>
              <a:off x="618189" y="2626050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Refinement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F625CF-5E44-4793-BCC5-CCE819AF2F74}"/>
                </a:ext>
              </a:extLst>
            </p:cNvPr>
            <p:cNvSpPr/>
            <p:nvPr/>
          </p:nvSpPr>
          <p:spPr>
            <a:xfrm>
              <a:off x="2290699" y="1975936"/>
              <a:ext cx="1584101" cy="528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Label Store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5281CC7-8FA6-4C79-993D-F7996765DDC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793867" y="1452892"/>
              <a:ext cx="1496832" cy="1173158"/>
            </a:xfrm>
            <a:prstGeom prst="bentConnector3">
              <a:avLst>
                <a:gd name="adj1" fmla="val 1002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61527C-2BB0-4834-8E29-815F71567D00}"/>
                </a:ext>
              </a:extLst>
            </p:cNvPr>
            <p:cNvSpPr txBox="1"/>
            <p:nvPr/>
          </p:nvSpPr>
          <p:spPr>
            <a:xfrm>
              <a:off x="3018049" y="1687208"/>
              <a:ext cx="1446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Detected Symptoms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F2B5A-ABD6-4F6B-8517-EB14CE6C6810}"/>
                </a:ext>
              </a:extLst>
            </p:cNvPr>
            <p:cNvSpPr txBox="1"/>
            <p:nvPr/>
          </p:nvSpPr>
          <p:spPr>
            <a:xfrm>
              <a:off x="449595" y="987383"/>
              <a:ext cx="1251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IE" sz="1200" dirty="0"/>
                <a:t>Adjustments to </a:t>
              </a:r>
            </a:p>
            <a:p>
              <a:r>
                <a:rPr lang="en-IE" sz="1200" dirty="0"/>
                <a:t>detection system</a:t>
              </a:r>
              <a:endParaRPr lang="en-US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FBBD70-91FF-4B2D-9B4D-ED1330AF98EF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3082750" y="1716909"/>
              <a:ext cx="0" cy="25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B7E1656-E8F7-4B41-B9B3-13E1673A957F}"/>
                </a:ext>
              </a:extLst>
            </p:cNvPr>
            <p:cNvCxnSpPr>
              <a:stCxn id="13" idx="3"/>
              <a:endCxn id="11" idx="0"/>
            </p:cNvCxnSpPr>
            <p:nvPr/>
          </p:nvCxnSpPr>
          <p:spPr>
            <a:xfrm>
              <a:off x="3874800" y="2239953"/>
              <a:ext cx="946194" cy="3860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7AABB8B-A934-4BC3-90A7-4BD7849C9B53}"/>
                </a:ext>
              </a:extLst>
            </p:cNvPr>
            <p:cNvCxnSpPr>
              <a:cxnSpLocks/>
              <a:stCxn id="11" idx="1"/>
              <a:endCxn id="20" idx="2"/>
            </p:cNvCxnSpPr>
            <p:nvPr/>
          </p:nvCxnSpPr>
          <p:spPr>
            <a:xfrm rot="10800000">
              <a:off x="3478907" y="2503971"/>
              <a:ext cx="550037" cy="3860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97D25E-1565-4823-8FAE-5D382CC66464}"/>
                </a:ext>
              </a:extLst>
            </p:cNvPr>
            <p:cNvSpPr/>
            <p:nvPr/>
          </p:nvSpPr>
          <p:spPr>
            <a:xfrm>
              <a:off x="3390495" y="2396755"/>
              <a:ext cx="176822" cy="107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A0ABCB-5598-4871-89A1-29D26FE46FBD}"/>
                </a:ext>
              </a:extLst>
            </p:cNvPr>
            <p:cNvSpPr txBox="1"/>
            <p:nvPr/>
          </p:nvSpPr>
          <p:spPr>
            <a:xfrm>
              <a:off x="4783455" y="2176382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Labels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13938-1107-4BE8-BAD9-31C00C163648}"/>
                </a:ext>
              </a:extLst>
            </p:cNvPr>
            <p:cNvSpPr txBox="1"/>
            <p:nvPr/>
          </p:nvSpPr>
          <p:spPr>
            <a:xfrm>
              <a:off x="3188773" y="2876667"/>
              <a:ext cx="842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Confirmed</a:t>
              </a:r>
              <a:br>
                <a:rPr lang="en-IE" sz="1200" dirty="0"/>
              </a:br>
              <a:r>
                <a:rPr lang="en-IE" sz="1200" dirty="0"/>
                <a:t>Symptoms</a:t>
              </a:r>
              <a:endParaRPr 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4EF779-713E-4FB3-9526-7EC079914040}"/>
                </a:ext>
              </a:extLst>
            </p:cNvPr>
            <p:cNvSpPr/>
            <p:nvPr/>
          </p:nvSpPr>
          <p:spPr>
            <a:xfrm>
              <a:off x="2664955" y="2394129"/>
              <a:ext cx="176822" cy="107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3CA56F0-6160-4840-A6A4-ACAC4DCEAF20}"/>
                </a:ext>
              </a:extLst>
            </p:cNvPr>
            <p:cNvCxnSpPr>
              <a:stCxn id="23" idx="2"/>
              <a:endCxn id="12" idx="3"/>
            </p:cNvCxnSpPr>
            <p:nvPr/>
          </p:nvCxnSpPr>
          <p:spPr>
            <a:xfrm rot="5400000">
              <a:off x="2283467" y="2420168"/>
              <a:ext cx="388722" cy="551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9B6597C-91A4-40E4-8C18-68F8C3DBBE52}"/>
                </a:ext>
              </a:extLst>
            </p:cNvPr>
            <p:cNvCxnSpPr>
              <a:stCxn id="12" idx="0"/>
              <a:endCxn id="13" idx="1"/>
            </p:cNvCxnSpPr>
            <p:nvPr/>
          </p:nvCxnSpPr>
          <p:spPr>
            <a:xfrm rot="5400000" flipH="1" flipV="1">
              <a:off x="1657421" y="1992773"/>
              <a:ext cx="386097" cy="8804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6C77B3-56D8-4ACA-A30C-2E51B0CBC4D8}"/>
                </a:ext>
              </a:extLst>
            </p:cNvPr>
            <p:cNvSpPr txBox="1"/>
            <p:nvPr/>
          </p:nvSpPr>
          <p:spPr>
            <a:xfrm>
              <a:off x="1304643" y="1841382"/>
              <a:ext cx="841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Refined</a:t>
              </a:r>
              <a:br>
                <a:rPr lang="en-IE" sz="1200" dirty="0"/>
              </a:br>
              <a:r>
                <a:rPr lang="en-IE" sz="1200" dirty="0"/>
                <a:t>Symptoms</a:t>
              </a:r>
              <a:endParaRPr lang="en-US" sz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85931B-8F34-4347-9FEB-01C72FB2B507}"/>
                </a:ext>
              </a:extLst>
            </p:cNvPr>
            <p:cNvSpPr/>
            <p:nvPr/>
          </p:nvSpPr>
          <p:spPr>
            <a:xfrm>
              <a:off x="2713508" y="2454755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512AB9-6C77-44E5-9ED3-082C5722758D}"/>
                </a:ext>
              </a:extLst>
            </p:cNvPr>
            <p:cNvSpPr/>
            <p:nvPr/>
          </p:nvSpPr>
          <p:spPr>
            <a:xfrm>
              <a:off x="3435771" y="2427789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7FCA77-1F51-48E9-87C2-368DDA4E9B45}"/>
                </a:ext>
              </a:extLst>
            </p:cNvPr>
            <p:cNvSpPr/>
            <p:nvPr/>
          </p:nvSpPr>
          <p:spPr>
            <a:xfrm>
              <a:off x="3041151" y="1973085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A07099-910B-47D8-8085-A66D968B7993}"/>
                </a:ext>
              </a:extLst>
            </p:cNvPr>
            <p:cNvSpPr/>
            <p:nvPr/>
          </p:nvSpPr>
          <p:spPr>
            <a:xfrm>
              <a:off x="2285629" y="2197043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137D00-A5A0-41C1-B968-96D05CAB4AB6}"/>
                </a:ext>
              </a:extLst>
            </p:cNvPr>
            <p:cNvSpPr/>
            <p:nvPr/>
          </p:nvSpPr>
          <p:spPr>
            <a:xfrm>
              <a:off x="3814151" y="2202032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BD0911-BF25-4A78-B1A5-F52727CA5FEF}"/>
                </a:ext>
              </a:extLst>
            </p:cNvPr>
            <p:cNvSpPr txBox="1"/>
            <p:nvPr/>
          </p:nvSpPr>
          <p:spPr>
            <a:xfrm>
              <a:off x="2265978" y="2858783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200" dirty="0"/>
                <a:t>Labels</a:t>
              </a:r>
              <a:endParaRPr lang="en-US" sz="12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3CFD23-1635-4E8E-BC69-E63FED230BD3}"/>
              </a:ext>
            </a:extLst>
          </p:cNvPr>
          <p:cNvSpPr/>
          <p:nvPr/>
        </p:nvSpPr>
        <p:spPr>
          <a:xfrm>
            <a:off x="627679" y="2234528"/>
            <a:ext cx="110405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1600" dirty="0"/>
              <a:t>The approach proposed in these documents is the introduction of a </a:t>
            </a:r>
            <a:r>
              <a:rPr lang="en-IE" sz="1600" b="1" dirty="0"/>
              <a:t>Label Store for network anomaly detection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1600" dirty="0"/>
              <a:t>It addresses </a:t>
            </a:r>
            <a:r>
              <a:rPr lang="en-IE" sz="1600" b="1" dirty="0"/>
              <a:t>two main challenges</a:t>
            </a:r>
            <a:r>
              <a:rPr lang="en-IE" sz="1600" dirty="0"/>
              <a:t> in the network anomaly detection domain: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dirty="0"/>
              <a:t>The </a:t>
            </a:r>
            <a:r>
              <a:rPr lang="en-IE" sz="1600" b="1" dirty="0">
                <a:solidFill>
                  <a:srgbClr val="FF0000"/>
                </a:solidFill>
              </a:rPr>
              <a:t>creation of labelled datasets</a:t>
            </a:r>
            <a:r>
              <a:rPr lang="en-IE" sz="1600" dirty="0">
                <a:solidFill>
                  <a:srgbClr val="FF0000"/>
                </a:solidFill>
              </a:rPr>
              <a:t> </a:t>
            </a:r>
            <a:r>
              <a:rPr lang="en-IE" sz="1600" dirty="0"/>
              <a:t>to train and evaluate anomaly detection algorithms and technologies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dirty="0"/>
              <a:t>The </a:t>
            </a:r>
            <a:r>
              <a:rPr lang="en-IE" sz="1600" b="1" dirty="0">
                <a:solidFill>
                  <a:srgbClr val="FF0000"/>
                </a:solidFill>
              </a:rPr>
              <a:t>support for the human-in-the-loop paradigm</a:t>
            </a:r>
            <a:r>
              <a:rPr lang="en-IE" sz="1600" dirty="0">
                <a:solidFill>
                  <a:srgbClr val="FF0000"/>
                </a:solidFill>
              </a:rPr>
              <a:t> </a:t>
            </a:r>
            <a:r>
              <a:rPr lang="en-IE" sz="1600" dirty="0"/>
              <a:t>for what concerns  the automated anomaly detection process.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2E5DC-0B99-4636-9DA6-7CDD8FC8DA1B}"/>
              </a:ext>
            </a:extLst>
          </p:cNvPr>
          <p:cNvSpPr/>
          <p:nvPr/>
        </p:nvSpPr>
        <p:spPr>
          <a:xfrm>
            <a:off x="627679" y="6144413"/>
            <a:ext cx="11040537" cy="5062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The document proposes a standardization of the API of the </a:t>
            </a:r>
            <a:r>
              <a:rPr lang="en-IE" sz="2000" b="1">
                <a:solidFill>
                  <a:schemeClr val="tx1"/>
                </a:solidFill>
              </a:rPr>
              <a:t>Label Store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Semantic Metadata Annotation and Anomaly Lifecycle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366830" cy="4670949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dirty="0"/>
              <a:t>Document Status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Merged terminology input from Adrian "alert" vs. "alarm" and "occurrence"</a:t>
            </a:r>
          </a:p>
          <a:p>
            <a:pPr>
              <a:spcBef>
                <a:spcPts val="0"/>
              </a:spcBef>
            </a:pPr>
            <a:r>
              <a:rPr lang="en-IE" sz="2000" dirty="0"/>
              <a:t>Embraced comment from Lionel on making the lifecycle data model self-contained</a:t>
            </a:r>
          </a:p>
          <a:p>
            <a:pPr>
              <a:spcBef>
                <a:spcPts val="0"/>
              </a:spcBef>
            </a:pPr>
            <a:r>
              <a:rPr lang="en-IE" sz="2000" dirty="0"/>
              <a:t>Introduce a clearer cut of scope between the two drafts:</a:t>
            </a:r>
            <a:endParaRPr lang="en-IE" sz="1600" dirty="0"/>
          </a:p>
          <a:p>
            <a:pPr lvl="1">
              <a:spcBef>
                <a:spcPts val="0"/>
              </a:spcBef>
            </a:pPr>
            <a:r>
              <a:rPr lang="en-IE" sz="2000" dirty="0"/>
              <a:t>The </a:t>
            </a:r>
            <a:r>
              <a:rPr lang="en-IE" sz="2000" b="1" dirty="0"/>
              <a:t>Lifecycle data model</a:t>
            </a:r>
            <a:r>
              <a:rPr lang="en-IE" sz="2000" dirty="0"/>
              <a:t> now defines the “relevant-state” as a collection of generic anomalies (and it contains all the related fields, (like start / end time, confidence-score, concern-score)</a:t>
            </a:r>
          </a:p>
          <a:p>
            <a:pPr lvl="1">
              <a:spcBef>
                <a:spcPts val="0"/>
              </a:spcBef>
            </a:pPr>
            <a:r>
              <a:rPr lang="en-IE" sz="2000" dirty="0"/>
              <a:t>The </a:t>
            </a:r>
            <a:r>
              <a:rPr lang="en-IE" sz="2000" b="1" dirty="0"/>
              <a:t>semantic data model</a:t>
            </a:r>
            <a:r>
              <a:rPr lang="en-IE" sz="2000" dirty="0"/>
              <a:t> provides a specific augmentation of the lifecycle in relation to the semantic of symptoms for connectivity services according to 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RFC9232.</a:t>
            </a:r>
            <a:endParaRPr lang="en-IE" sz="2000" dirty="0"/>
          </a:p>
          <a:p>
            <a:pPr>
              <a:spcBef>
                <a:spcPts val="0"/>
              </a:spcBef>
            </a:pPr>
            <a:r>
              <a:rPr lang="en-IE" sz="2000" dirty="0"/>
              <a:t>Embraced comment from Lionel on making the model more self-contained.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Updated YANG module with relevant-state container and notification augmentations to enable a structured and extensible YANG module tree. 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-&gt; See next slides for details.</a:t>
            </a:r>
          </a:p>
          <a:p>
            <a:pPr marL="0" indent="0">
              <a:buNone/>
            </a:pPr>
            <a:r>
              <a:rPr lang="en-US" sz="2000" b="1" dirty="0"/>
              <a:t>Deployment Status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Antagonist PoC at IETF 121 hackathon, </a:t>
            </a:r>
            <a:r>
              <a:rPr lang="en-US" sz="2000" dirty="0">
                <a:hlinkClick r:id="rId2"/>
              </a:rPr>
              <a:t>https://github.com/vriccobene/antagonist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-&gt; See NMOP presentation in the afternoon’s slot.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6990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8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Experiment: </a:t>
            </a:r>
            <a:r>
              <a:rPr lang="en-US" sz="2800" b="1" dirty="0"/>
              <a:t>Network Anomaly Lifecycle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draft-</a:t>
            </a:r>
            <a:r>
              <a:rPr lang="en-US" sz="2700" dirty="0" err="1">
                <a:solidFill>
                  <a:srgbClr val="AEABAB"/>
                </a:solidFill>
              </a:rPr>
              <a:t>netana</a:t>
            </a:r>
            <a:r>
              <a:rPr lang="en-US" sz="2700" dirty="0">
                <a:solidFill>
                  <a:srgbClr val="AEABAB"/>
                </a:solidFill>
              </a:rPr>
              <a:t>-</a:t>
            </a:r>
            <a:r>
              <a:rPr lang="en-US" sz="2700" dirty="0" err="1">
                <a:solidFill>
                  <a:srgbClr val="AEABAB"/>
                </a:solidFill>
              </a:rPr>
              <a:t>nmop</a:t>
            </a:r>
            <a:r>
              <a:rPr lang="en-US" sz="2700" dirty="0">
                <a:solidFill>
                  <a:srgbClr val="AEABAB"/>
                </a:solidFill>
              </a:rPr>
              <a:t>-network-anomaly-lifecycle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16" name="Google Shape;226;p9">
            <a:extLst>
              <a:ext uri="{FF2B5EF4-FFF2-40B4-BE49-F238E27FC236}">
                <a16:creationId xmlns:a16="http://schemas.microsoft.com/office/drawing/2014/main" id="{67C1976E-DEC1-4995-AC2A-E245AB7416D8}"/>
              </a:ext>
            </a:extLst>
          </p:cNvPr>
          <p:cNvSpPr txBox="1"/>
          <p:nvPr/>
        </p:nvSpPr>
        <p:spPr>
          <a:xfrm>
            <a:off x="7732000" y="992911"/>
            <a:ext cx="3972006" cy="5551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module: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ietf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-relevant-state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relevant-state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description?  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start-time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end-time?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anomalies* [id version]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version     yang:counter32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state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identityref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description?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start-time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end-time?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yang:date-and-time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confidence-score          score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(pattern)?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+--:(drop)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drop?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+--:(spike)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spike?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+--:(mean-shift)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mean-shift? 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+--:(seasonality-shift)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seasonality-shift?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+--:(trend)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trend?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+--:(other)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other?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annotator!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    string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(annotator-type)?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+--:(human)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human?    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+--:(algorithm)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algorithm?     empty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symptom!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lang="en-US"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concern-score          score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service!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+--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</a:t>
            </a:r>
            <a:r>
              <a:rPr lang="en-US" sz="8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       </a:t>
            </a:r>
            <a:r>
              <a:rPr lang="en-US" sz="85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yang:uuid</a:t>
            </a:r>
            <a:endParaRPr sz="85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11F4DF-9EDE-42C0-9862-DDC0F0900499}"/>
              </a:ext>
            </a:extLst>
          </p:cNvPr>
          <p:cNvSpPr/>
          <p:nvPr/>
        </p:nvSpPr>
        <p:spPr>
          <a:xfrm>
            <a:off x="8167688" y="5765800"/>
            <a:ext cx="2481262" cy="40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70374-099B-4545-89A9-787F15FFD62A}"/>
              </a:ext>
            </a:extLst>
          </p:cNvPr>
          <p:cNvSpPr/>
          <p:nvPr/>
        </p:nvSpPr>
        <p:spPr>
          <a:xfrm>
            <a:off x="8167688" y="6192045"/>
            <a:ext cx="2481262" cy="265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0E155-D479-4A11-827B-C97AE1897E89}"/>
              </a:ext>
            </a:extLst>
          </p:cNvPr>
          <p:cNvSpPr txBox="1"/>
          <p:nvPr/>
        </p:nvSpPr>
        <p:spPr>
          <a:xfrm>
            <a:off x="1460043" y="1148276"/>
            <a:ext cx="4712157" cy="547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-network-anomaly-symptom-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cbl</a:t>
            </a:r>
            <a:endParaRPr lang="en-US" sz="11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E" sz="1100" dirty="0"/>
          </a:p>
          <a:p>
            <a:r>
              <a:rPr lang="en-IE" sz="1100" dirty="0"/>
              <a:t> +--</a:t>
            </a:r>
            <a:r>
              <a:rPr lang="en-IE" sz="1100" dirty="0" err="1"/>
              <a:t>rw</a:t>
            </a:r>
            <a:r>
              <a:rPr lang="en-IE" sz="1100" dirty="0"/>
              <a:t> symptom!</a:t>
            </a:r>
          </a:p>
          <a:p>
            <a:r>
              <a:rPr lang="en-IE" sz="1100" dirty="0"/>
              <a:t>   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</a:t>
            </a:r>
            <a:r>
              <a:rPr lang="en-IE" sz="1100" b="1" dirty="0" err="1"/>
              <a:t>action</a:t>
            </a:r>
            <a:r>
              <a:rPr lang="en-IE" sz="1100" dirty="0"/>
              <a:t>?             string</a:t>
            </a:r>
          </a:p>
          <a:p>
            <a:r>
              <a:rPr lang="en-IE" sz="1100" dirty="0"/>
              <a:t>   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</a:t>
            </a:r>
            <a:r>
              <a:rPr lang="en-IE" sz="1100" b="1" dirty="0" err="1"/>
              <a:t>reason</a:t>
            </a:r>
            <a:r>
              <a:rPr lang="en-IE" sz="1100" dirty="0"/>
              <a:t>?             string</a:t>
            </a:r>
          </a:p>
          <a:p>
            <a:r>
              <a:rPr lang="en-IE" sz="1100" dirty="0"/>
              <a:t>   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</a:t>
            </a:r>
            <a:r>
              <a:rPr lang="en-IE" sz="1100" b="1" dirty="0" err="1"/>
              <a:t>cause</a:t>
            </a:r>
            <a:r>
              <a:rPr lang="en-IE" sz="1100" dirty="0"/>
              <a:t>?              string</a:t>
            </a:r>
          </a:p>
          <a:p>
            <a:r>
              <a:rPr lang="en-IE" sz="1100" dirty="0"/>
              <a:t>        |  +--</a:t>
            </a:r>
            <a:r>
              <a:rPr lang="en-IE" sz="1100" dirty="0" err="1"/>
              <a:t>rw</a:t>
            </a:r>
            <a:r>
              <a:rPr lang="en-IE" sz="1100" dirty="0"/>
              <a:t> (</a:t>
            </a:r>
            <a:r>
              <a:rPr lang="en-IE" sz="1100" dirty="0" err="1"/>
              <a:t>smcblsymptom:</a:t>
            </a:r>
            <a:r>
              <a:rPr lang="en-IE" sz="1100" b="1" dirty="0" err="1"/>
              <a:t>plane</a:t>
            </a:r>
            <a:r>
              <a:rPr lang="en-IE" sz="1100" dirty="0"/>
              <a:t>)?</a:t>
            </a:r>
          </a:p>
          <a:p>
            <a:r>
              <a:rPr lang="en-IE" sz="1100" dirty="0"/>
              <a:t>        |     +--:(</a:t>
            </a:r>
            <a:r>
              <a:rPr lang="en-IE" sz="1100" dirty="0" err="1"/>
              <a:t>smcblsymptom:forwarding</a:t>
            </a:r>
            <a:r>
              <a:rPr lang="en-IE" sz="1100" dirty="0"/>
              <a:t>)</a:t>
            </a:r>
          </a:p>
          <a:p>
            <a:r>
              <a:rPr lang="en-IE" sz="1100" dirty="0"/>
              <a:t>        |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smcblsymptom:forwarding</a:t>
            </a:r>
            <a:r>
              <a:rPr lang="en-IE" sz="1100" dirty="0"/>
              <a:t>?   empty</a:t>
            </a:r>
          </a:p>
          <a:p>
            <a:r>
              <a:rPr lang="en-IE" sz="1100" dirty="0"/>
              <a:t>        |     +--:(</a:t>
            </a:r>
            <a:r>
              <a:rPr lang="en-IE" sz="1100" dirty="0" err="1"/>
              <a:t>smcblsymptom:control</a:t>
            </a:r>
            <a:r>
              <a:rPr lang="en-IE" sz="1100" dirty="0"/>
              <a:t>)</a:t>
            </a:r>
          </a:p>
          <a:p>
            <a:r>
              <a:rPr lang="en-IE" sz="1100" dirty="0"/>
              <a:t>        |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smcblsymptom:control</a:t>
            </a:r>
            <a:r>
              <a:rPr lang="en-IE" sz="1100" dirty="0"/>
              <a:t>?      empty</a:t>
            </a:r>
          </a:p>
          <a:p>
            <a:r>
              <a:rPr lang="en-IE" sz="1100" dirty="0"/>
              <a:t>        |     +--:(</a:t>
            </a:r>
            <a:r>
              <a:rPr lang="en-IE" sz="1100" dirty="0" err="1"/>
              <a:t>smcblsymptom:management</a:t>
            </a:r>
            <a:r>
              <a:rPr lang="en-IE" sz="1100" dirty="0"/>
              <a:t>)</a:t>
            </a:r>
          </a:p>
          <a:p>
            <a:r>
              <a:rPr lang="en-IE" sz="1100" dirty="0"/>
              <a:t>        |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smcblsymptom:management</a:t>
            </a:r>
            <a:r>
              <a:rPr lang="en-IE" sz="1100" dirty="0"/>
              <a:t>?   empty</a:t>
            </a:r>
          </a:p>
          <a:p>
            <a:endParaRPr lang="en-IE" sz="1100" dirty="0"/>
          </a:p>
          <a:p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-network-anomaly-symptom-</a:t>
            </a:r>
            <a:r>
              <a:rPr lang="en-US" sz="11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cbl</a:t>
            </a:r>
            <a:endParaRPr lang="en-US" sz="11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IE" sz="1100" dirty="0"/>
          </a:p>
          <a:p>
            <a:r>
              <a:rPr lang="en-IE" sz="1100" dirty="0"/>
              <a:t>+--</a:t>
            </a:r>
            <a:r>
              <a:rPr lang="en-IE" sz="1100" dirty="0" err="1"/>
              <a:t>rw</a:t>
            </a:r>
            <a:r>
              <a:rPr lang="en-IE" sz="1100" dirty="0"/>
              <a:t> service!</a:t>
            </a:r>
          </a:p>
          <a:p>
            <a:r>
              <a:rPr lang="en-IE" sz="1100" dirty="0"/>
              <a:t>        +--</a:t>
            </a:r>
            <a:r>
              <a:rPr lang="en-IE" sz="1100" dirty="0" err="1"/>
              <a:t>rw</a:t>
            </a:r>
            <a:r>
              <a:rPr lang="en-IE" sz="1100" dirty="0"/>
              <a:t> id        </a:t>
            </a:r>
            <a:r>
              <a:rPr lang="en-IE" sz="1100" dirty="0" err="1"/>
              <a:t>yang:uuid</a:t>
            </a:r>
            <a:endParaRPr lang="en-IE" sz="1100" dirty="0"/>
          </a:p>
          <a:p>
            <a:r>
              <a:rPr lang="en-IE" sz="1100" dirty="0"/>
              <a:t>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smtopology:vpn-service-container</a:t>
            </a:r>
            <a:endParaRPr lang="en-IE" sz="1100" dirty="0"/>
          </a:p>
          <a:p>
            <a:r>
              <a:rPr lang="en-IE" sz="1100" dirty="0"/>
              <a:t>        |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smtopology:vpn-service</a:t>
            </a:r>
            <a:r>
              <a:rPr lang="en-IE" sz="1100" dirty="0"/>
              <a:t>* [</a:t>
            </a:r>
            <a:r>
              <a:rPr lang="en-IE" sz="1100" dirty="0" err="1"/>
              <a:t>vpn</a:t>
            </a:r>
            <a:r>
              <a:rPr lang="en-IE" sz="1100" dirty="0"/>
              <a:t>-id]</a:t>
            </a:r>
          </a:p>
          <a:p>
            <a:r>
              <a:rPr lang="en-IE" sz="1100" dirty="0"/>
              <a:t>        |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smtopology:vpn-id</a:t>
            </a:r>
            <a:r>
              <a:rPr lang="en-IE" sz="1100" dirty="0"/>
              <a:t>      string</a:t>
            </a:r>
          </a:p>
          <a:p>
            <a:r>
              <a:rPr lang="en-IE" sz="1100" dirty="0"/>
              <a:t>        |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smtopology:vpn-name</a:t>
            </a:r>
            <a:r>
              <a:rPr lang="en-IE" sz="1100" dirty="0"/>
              <a:t>?   string</a:t>
            </a:r>
          </a:p>
          <a:p>
            <a:r>
              <a:rPr lang="en-IE" sz="1100" dirty="0"/>
              <a:t>        |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smtopology:site-ids</a:t>
            </a:r>
            <a:r>
              <a:rPr lang="en-IE" sz="1100" dirty="0"/>
              <a:t>*   string</a:t>
            </a:r>
          </a:p>
          <a:p>
            <a:r>
              <a:rPr lang="en-IE" sz="1100" dirty="0"/>
              <a:t>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smtopology:vpn-node-termination-container</a:t>
            </a:r>
            <a:endParaRPr lang="en-IE" sz="1100" dirty="0"/>
          </a:p>
          <a:p>
            <a:r>
              <a:rPr lang="en-IE" sz="1100" dirty="0"/>
              <a:t>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smtopology:vpn-node-termination</a:t>
            </a:r>
            <a:r>
              <a:rPr lang="en-IE" sz="1100" dirty="0"/>
              <a:t>* [hostname route-distinguisher]</a:t>
            </a:r>
          </a:p>
          <a:p>
            <a:r>
              <a:rPr lang="en-IE" sz="1100" dirty="0"/>
              <a:t>      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smtopology:hostname</a:t>
            </a:r>
            <a:r>
              <a:rPr lang="en-IE" sz="1100" dirty="0"/>
              <a:t>               </a:t>
            </a:r>
            <a:r>
              <a:rPr lang="en-IE" sz="1100" dirty="0" err="1"/>
              <a:t>inet:host</a:t>
            </a:r>
            <a:endParaRPr lang="en-IE" sz="1100" dirty="0"/>
          </a:p>
          <a:p>
            <a:r>
              <a:rPr lang="en-IE" sz="1100" dirty="0"/>
              <a:t>      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smtopology:route-distinguisher</a:t>
            </a:r>
            <a:r>
              <a:rPr lang="en-IE" sz="1100" dirty="0"/>
              <a:t>    string</a:t>
            </a:r>
          </a:p>
          <a:p>
            <a:r>
              <a:rPr lang="en-IE" sz="1100" dirty="0"/>
              <a:t>      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smtopology:peer-ip</a:t>
            </a:r>
            <a:r>
              <a:rPr lang="en-IE" sz="1100" dirty="0"/>
              <a:t>*</a:t>
            </a:r>
          </a:p>
          <a:p>
            <a:r>
              <a:rPr lang="en-IE" sz="1100" dirty="0"/>
              <a:t>                 |       </a:t>
            </a:r>
            <a:r>
              <a:rPr lang="en-IE" sz="1100" dirty="0" err="1"/>
              <a:t>inet:ip-address</a:t>
            </a:r>
            <a:endParaRPr lang="en-IE" sz="1100" dirty="0"/>
          </a:p>
          <a:p>
            <a:r>
              <a:rPr lang="en-IE" sz="1100" dirty="0"/>
              <a:t>      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smtopology:next-hop</a:t>
            </a:r>
            <a:r>
              <a:rPr lang="en-IE" sz="1100" dirty="0"/>
              <a:t>*</a:t>
            </a:r>
          </a:p>
          <a:p>
            <a:r>
              <a:rPr lang="en-IE" sz="1100" dirty="0"/>
              <a:t>                 |       </a:t>
            </a:r>
            <a:r>
              <a:rPr lang="en-IE" sz="1100" dirty="0" err="1"/>
              <a:t>inet:ip-address</a:t>
            </a:r>
            <a:endParaRPr lang="en-IE" sz="1100" dirty="0"/>
          </a:p>
          <a:p>
            <a:r>
              <a:rPr lang="en-IE" sz="1100" dirty="0"/>
              <a:t>                 +--</a:t>
            </a:r>
            <a:r>
              <a:rPr lang="en-IE" sz="1100" dirty="0" err="1"/>
              <a:t>rw</a:t>
            </a:r>
            <a:r>
              <a:rPr lang="en-IE" sz="1100" dirty="0"/>
              <a:t> </a:t>
            </a:r>
            <a:r>
              <a:rPr lang="en-IE" sz="1100" dirty="0" err="1"/>
              <a:t>smtopology:interface-id</a:t>
            </a:r>
            <a:r>
              <a:rPr lang="en-IE" sz="1100" dirty="0"/>
              <a:t>*          int32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71FC44-6D30-4C8F-94EF-88BAD6D7AE8D}"/>
              </a:ext>
            </a:extLst>
          </p:cNvPr>
          <p:cNvSpPr/>
          <p:nvPr/>
        </p:nvSpPr>
        <p:spPr>
          <a:xfrm>
            <a:off x="1492250" y="1555751"/>
            <a:ext cx="4095003" cy="1851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800B63-6FF0-45D7-BB98-FAF2308B9F93}"/>
              </a:ext>
            </a:extLst>
          </p:cNvPr>
          <p:cNvSpPr/>
          <p:nvPr/>
        </p:nvSpPr>
        <p:spPr>
          <a:xfrm>
            <a:off x="1492250" y="3897569"/>
            <a:ext cx="4638040" cy="270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2118E-AA4D-4860-A003-3EC2E655D73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587253" y="2481263"/>
            <a:ext cx="2580435" cy="34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84E7C-9B1D-4C19-8C74-B0F2B31FAC86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6130290" y="5250133"/>
            <a:ext cx="2037398" cy="107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079765-84E2-48AE-9D71-6741D1DD316B}"/>
              </a:ext>
            </a:extLst>
          </p:cNvPr>
          <p:cNvSpPr txBox="1"/>
          <p:nvPr/>
        </p:nvSpPr>
        <p:spPr>
          <a:xfrm>
            <a:off x="8464550" y="652462"/>
            <a:ext cx="267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Relevant State Data Model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93C0A0-A423-49BD-AABB-10799BE79CA2}"/>
              </a:ext>
            </a:extLst>
          </p:cNvPr>
          <p:cNvSpPr txBox="1"/>
          <p:nvPr/>
        </p:nvSpPr>
        <p:spPr>
          <a:xfrm>
            <a:off x="209655" y="1555750"/>
            <a:ext cx="128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Symptom </a:t>
            </a:r>
          </a:p>
          <a:p>
            <a:pPr algn="r"/>
            <a:r>
              <a:rPr lang="en-IE" dirty="0"/>
              <a:t>Data Model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34D46-30EC-44A2-8C9E-9B171420500C}"/>
              </a:ext>
            </a:extLst>
          </p:cNvPr>
          <p:cNvSpPr txBox="1"/>
          <p:nvPr/>
        </p:nvSpPr>
        <p:spPr>
          <a:xfrm>
            <a:off x="209655" y="3787348"/>
            <a:ext cx="128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Service </a:t>
            </a:r>
          </a:p>
          <a:p>
            <a:pPr algn="r"/>
            <a:r>
              <a:rPr lang="en-IE" dirty="0"/>
              <a:t>Data Model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6F728-C30C-432A-A5AA-27FD13D4F2A8}"/>
              </a:ext>
            </a:extLst>
          </p:cNvPr>
          <p:cNvSpPr txBox="1"/>
          <p:nvPr/>
        </p:nvSpPr>
        <p:spPr>
          <a:xfrm>
            <a:off x="5911137" y="2602468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augmentation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59B9B-9F8D-4385-B97F-45A493C2827E}"/>
              </a:ext>
            </a:extLst>
          </p:cNvPr>
          <p:cNvSpPr/>
          <p:nvPr/>
        </p:nvSpPr>
        <p:spPr>
          <a:xfrm>
            <a:off x="8197453" y="1182291"/>
            <a:ext cx="958454" cy="12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BB82A-A963-484A-8AE2-F844FB71D7BD}"/>
              </a:ext>
            </a:extLst>
          </p:cNvPr>
          <p:cNvSpPr/>
          <p:nvPr/>
        </p:nvSpPr>
        <p:spPr>
          <a:xfrm>
            <a:off x="8760618" y="6048374"/>
            <a:ext cx="931069" cy="101203"/>
          </a:xfrm>
          <a:prstGeom prst="rect">
            <a:avLst/>
          </a:prstGeom>
          <a:solidFill>
            <a:srgbClr val="FF0000">
              <a:alpha val="9803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65C10-1B90-4ADC-ADB1-D902304C4123}"/>
              </a:ext>
            </a:extLst>
          </p:cNvPr>
          <p:cNvSpPr/>
          <p:nvPr/>
        </p:nvSpPr>
        <p:spPr>
          <a:xfrm>
            <a:off x="8585358" y="2863214"/>
            <a:ext cx="1084023" cy="108586"/>
          </a:xfrm>
          <a:prstGeom prst="rect">
            <a:avLst/>
          </a:prstGeom>
          <a:solidFill>
            <a:srgbClr val="FF0000">
              <a:alpha val="9803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08B2-EA85-4C55-9BC1-2E490C4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03AC-D8EF-402A-9E58-3D1BD87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26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hlinkClick r:id="rId2"/>
              </a:rPr>
              <a:t>draft-</a:t>
            </a:r>
            <a:r>
              <a:rPr lang="en-US" b="1" dirty="0" err="1">
                <a:hlinkClick r:id="rId2"/>
              </a:rPr>
              <a:t>netana</a:t>
            </a:r>
            <a:r>
              <a:rPr lang="en-US" b="1" dirty="0">
                <a:hlinkClick r:id="rId2"/>
              </a:rPr>
              <a:t>-</a:t>
            </a:r>
            <a:r>
              <a:rPr lang="en-US" b="1" dirty="0" err="1">
                <a:hlinkClick r:id="rId2"/>
              </a:rPr>
              <a:t>nmop</a:t>
            </a:r>
            <a:r>
              <a:rPr lang="en-US" b="1" dirty="0">
                <a:hlinkClick r:id="rId2"/>
              </a:rPr>
              <a:t>-network-anomaly-lifecycle</a:t>
            </a:r>
            <a:endParaRPr lang="en-IE" b="1" dirty="0"/>
          </a:p>
          <a:p>
            <a:pPr>
              <a:spcBef>
                <a:spcPts val="0"/>
              </a:spcBef>
            </a:pPr>
            <a:r>
              <a:rPr lang="en-IE" dirty="0"/>
              <a:t>Any feedback on the new structure of the model?</a:t>
            </a:r>
          </a:p>
          <a:p>
            <a:pPr>
              <a:spcBef>
                <a:spcPts val="0"/>
              </a:spcBef>
            </a:pPr>
            <a:r>
              <a:rPr lang="en-IE" dirty="0"/>
              <a:t>Is this draft the right place where to define the “relevant-state”?</a:t>
            </a:r>
          </a:p>
          <a:p>
            <a:pPr marL="0" indent="0">
              <a:spcBef>
                <a:spcPts val="0"/>
              </a:spcBef>
              <a:buNone/>
            </a:pPr>
            <a:endParaRPr lang="en-IE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hlinkClick r:id="rId3"/>
              </a:rPr>
              <a:t>draft-</a:t>
            </a:r>
            <a:r>
              <a:rPr lang="en-US" b="1" dirty="0" err="1">
                <a:hlinkClick r:id="rId3"/>
              </a:rPr>
              <a:t>netana</a:t>
            </a:r>
            <a:r>
              <a:rPr lang="en-US" b="1" dirty="0">
                <a:hlinkClick r:id="rId3"/>
              </a:rPr>
              <a:t>-</a:t>
            </a:r>
            <a:r>
              <a:rPr lang="en-US" b="1" dirty="0" err="1">
                <a:hlinkClick r:id="rId3"/>
              </a:rPr>
              <a:t>nmop</a:t>
            </a:r>
            <a:r>
              <a:rPr lang="en-US" b="1" dirty="0">
                <a:hlinkClick r:id="rId3"/>
              </a:rPr>
              <a:t>-network-anomaly-semantics</a:t>
            </a:r>
            <a:endParaRPr lang="en-IE" b="1" dirty="0"/>
          </a:p>
          <a:p>
            <a:pPr>
              <a:spcBef>
                <a:spcPts val="0"/>
              </a:spcBef>
            </a:pPr>
            <a:r>
              <a:rPr lang="en-IE" dirty="0"/>
              <a:t>Any feedback on the new structure of the Symptom and the Service metadata?</a:t>
            </a:r>
          </a:p>
          <a:p>
            <a:pPr>
              <a:spcBef>
                <a:spcPts val="0"/>
              </a:spcBef>
            </a:pPr>
            <a:r>
              <a:rPr lang="en-US" dirty="0"/>
              <a:t>Discussion with authors </a:t>
            </a:r>
            <a:r>
              <a:rPr lang="en-US" b="1" dirty="0"/>
              <a:t>draft-</a:t>
            </a:r>
            <a:r>
              <a:rPr lang="en-US" b="1" dirty="0" err="1"/>
              <a:t>havel</a:t>
            </a:r>
            <a:r>
              <a:rPr lang="en-US" b="1" dirty="0"/>
              <a:t>-</a:t>
            </a:r>
            <a:r>
              <a:rPr lang="en-US" b="1" dirty="0" err="1"/>
              <a:t>nmop</a:t>
            </a:r>
            <a:r>
              <a:rPr lang="en-US" b="1" dirty="0"/>
              <a:t>-digital-map</a:t>
            </a:r>
            <a:r>
              <a:rPr lang="en-US" dirty="0"/>
              <a:t> to identify proper ways to structure “service-topology” augmenting the right IETF models.</a:t>
            </a:r>
          </a:p>
        </p:txBody>
      </p:sp>
    </p:spTree>
    <p:extLst>
      <p:ext uri="{BB962C8B-B14F-4D97-AF65-F5344CB8AC3E}">
        <p14:creationId xmlns:p14="http://schemas.microsoft.com/office/powerpoint/2010/main" val="69910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2304</Words>
  <Application>Microsoft Office PowerPoint</Application>
  <PresentationFormat>Widescreen</PresentationFormat>
  <Paragraphs>287</Paragraphs>
  <Slides>14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Problem Statement and Motivation How it is being addressed in which document</vt:lpstr>
      <vt:lpstr>An Architecture for a Network Anomaly Detection Framework Status and Next steps</vt:lpstr>
      <vt:lpstr>Relevant Papers for more Details</vt:lpstr>
      <vt:lpstr>Relationship between Service Disruption Detection and Post-mortem</vt:lpstr>
      <vt:lpstr>Network Anomaly Lifecycle and Anomaly Semantic draft-netana-nmop-network-anomaly-lifecycle   &amp;   draft-netana-nmop-network-anomaly-semantics</vt:lpstr>
      <vt:lpstr>Semantic Metadata Annotation and Anomaly Lifecycle Status and Next steps</vt:lpstr>
      <vt:lpstr>Experiment: Network Anomaly Lifecycle draft-netana-nmop-network-anomaly-lifecycle</vt:lpstr>
      <vt:lpstr>Discussion Points</vt:lpstr>
      <vt:lpstr>Backup</vt:lpstr>
      <vt:lpstr>Experiment: Network Anomaly Lifecycle draft-netana-nmop-network-anomaly-lifecycle</vt:lpstr>
      <vt:lpstr>Semantic Metadata Annotation for Network Anomaly Detection draft-netana-nmop-network-anomaly-semantics</vt:lpstr>
      <vt:lpstr>Semantic Metadata Annotation for Network Anomaly Detection draft-netana-nmop-network-anomaly-semantics</vt:lpstr>
      <vt:lpstr>Discussion: Alignment with Incident Documents From terminology to 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320</cp:revision>
  <dcterms:created xsi:type="dcterms:W3CDTF">2019-11-29T14:22:02Z</dcterms:created>
  <dcterms:modified xsi:type="dcterms:W3CDTF">2024-11-03T08:02:27Z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