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145706280" r:id="rId2"/>
    <p:sldId id="26422" r:id="rId3"/>
    <p:sldId id="2145706236" r:id="rId4"/>
    <p:sldId id="2145706275" r:id="rId5"/>
    <p:sldId id="2145706277" r:id="rId6"/>
    <p:sldId id="2145706278" r:id="rId7"/>
    <p:sldId id="2145706279" r:id="rId8"/>
    <p:sldId id="2145706272"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43074B02-ABBA-4EEC-B56D-658988DD2B14}"/>
    <pc:docChg chg="modSld">
      <pc:chgData name="Graf Thomas, INI-NET-VNC-HCS" userId="487bc3e3-9ce7-4cdd-b7b4-8899ea88d289" providerId="ADAL" clId="{43074B02-ABBA-4EEC-B56D-658988DD2B14}" dt="2024-11-27T05:40:27.527" v="35" actId="207"/>
      <pc:docMkLst>
        <pc:docMk/>
      </pc:docMkLst>
      <pc:sldChg chg="modSp mod">
        <pc:chgData name="Graf Thomas, INI-NET-VNC-HCS" userId="487bc3e3-9ce7-4cdd-b7b4-8899ea88d289" providerId="ADAL" clId="{43074B02-ABBA-4EEC-B56D-658988DD2B14}" dt="2024-11-27T05:36:21.327" v="21" actId="20577"/>
        <pc:sldMkLst>
          <pc:docMk/>
          <pc:sldMk cId="1875627337" sldId="2145706277"/>
        </pc:sldMkLst>
        <pc:spChg chg="mod">
          <ac:chgData name="Graf Thomas, INI-NET-VNC-HCS" userId="487bc3e3-9ce7-4cdd-b7b4-8899ea88d289" providerId="ADAL" clId="{43074B02-ABBA-4EEC-B56D-658988DD2B14}" dt="2024-11-27T05:36:21.327" v="21" actId="20577"/>
          <ac:spMkLst>
            <pc:docMk/>
            <pc:sldMk cId="1875627337" sldId="2145706277"/>
            <ac:spMk id="7" creationId="{28204345-4180-95D2-FA2A-FAA5B1341B84}"/>
          </ac:spMkLst>
        </pc:spChg>
      </pc:sldChg>
      <pc:sldChg chg="modSp mod">
        <pc:chgData name="Graf Thomas, INI-NET-VNC-HCS" userId="487bc3e3-9ce7-4cdd-b7b4-8899ea88d289" providerId="ADAL" clId="{43074B02-ABBA-4EEC-B56D-658988DD2B14}" dt="2024-11-27T05:38:40.215" v="31" actId="1076"/>
        <pc:sldMkLst>
          <pc:docMk/>
          <pc:sldMk cId="2764131050" sldId="2145706278"/>
        </pc:sldMkLst>
        <pc:spChg chg="mod">
          <ac:chgData name="Graf Thomas, INI-NET-VNC-HCS" userId="487bc3e3-9ce7-4cdd-b7b4-8899ea88d289" providerId="ADAL" clId="{43074B02-ABBA-4EEC-B56D-658988DD2B14}" dt="2024-11-27T05:37:32.782" v="28" actId="790"/>
          <ac:spMkLst>
            <pc:docMk/>
            <pc:sldMk cId="2764131050" sldId="2145706278"/>
            <ac:spMk id="6" creationId="{024DC3B6-499C-4E15-9336-2F15A0DFB843}"/>
          </ac:spMkLst>
        </pc:spChg>
        <pc:spChg chg="mod">
          <ac:chgData name="Graf Thomas, INI-NET-VNC-HCS" userId="487bc3e3-9ce7-4cdd-b7b4-8899ea88d289" providerId="ADAL" clId="{43074B02-ABBA-4EEC-B56D-658988DD2B14}" dt="2024-11-27T05:37:32.782" v="28" actId="790"/>
          <ac:spMkLst>
            <pc:docMk/>
            <pc:sldMk cId="2764131050" sldId="2145706278"/>
            <ac:spMk id="11" creationId="{B2A37731-AEFD-15D3-A665-8F4E658F53E2}"/>
          </ac:spMkLst>
        </pc:spChg>
        <pc:spChg chg="mod">
          <ac:chgData name="Graf Thomas, INI-NET-VNC-HCS" userId="487bc3e3-9ce7-4cdd-b7b4-8899ea88d289" providerId="ADAL" clId="{43074B02-ABBA-4EEC-B56D-658988DD2B14}" dt="2024-11-27T05:37:32.782" v="28" actId="790"/>
          <ac:spMkLst>
            <pc:docMk/>
            <pc:sldMk cId="2764131050" sldId="2145706278"/>
            <ac:spMk id="12" creationId="{B81BDC52-9F54-8464-CFBE-52869B51022D}"/>
          </ac:spMkLst>
        </pc:spChg>
        <pc:spChg chg="mod">
          <ac:chgData name="Graf Thomas, INI-NET-VNC-HCS" userId="487bc3e3-9ce7-4cdd-b7b4-8899ea88d289" providerId="ADAL" clId="{43074B02-ABBA-4EEC-B56D-658988DD2B14}" dt="2024-11-27T05:37:32.782" v="28" actId="790"/>
          <ac:spMkLst>
            <pc:docMk/>
            <pc:sldMk cId="2764131050" sldId="2145706278"/>
            <ac:spMk id="17" creationId="{E758DD90-C648-A2CB-CC61-19D59AC79BEF}"/>
          </ac:spMkLst>
        </pc:spChg>
        <pc:spChg chg="mod">
          <ac:chgData name="Graf Thomas, INI-NET-VNC-HCS" userId="487bc3e3-9ce7-4cdd-b7b4-8899ea88d289" providerId="ADAL" clId="{43074B02-ABBA-4EEC-B56D-658988DD2B14}" dt="2024-11-27T05:37:32.782" v="28" actId="790"/>
          <ac:spMkLst>
            <pc:docMk/>
            <pc:sldMk cId="2764131050" sldId="2145706278"/>
            <ac:spMk id="18" creationId="{B724AEB6-5BAC-47DA-8B69-2AD187CE7405}"/>
          </ac:spMkLst>
        </pc:spChg>
        <pc:spChg chg="mod">
          <ac:chgData name="Graf Thomas, INI-NET-VNC-HCS" userId="487bc3e3-9ce7-4cdd-b7b4-8899ea88d289" providerId="ADAL" clId="{43074B02-ABBA-4EEC-B56D-658988DD2B14}" dt="2024-11-27T05:37:32.782" v="28" actId="790"/>
          <ac:spMkLst>
            <pc:docMk/>
            <pc:sldMk cId="2764131050" sldId="2145706278"/>
            <ac:spMk id="19" creationId="{56D79134-17A9-8BC8-B7D0-97BCFFB9A6B2}"/>
          </ac:spMkLst>
        </pc:spChg>
        <pc:spChg chg="mod">
          <ac:chgData name="Graf Thomas, INI-NET-VNC-HCS" userId="487bc3e3-9ce7-4cdd-b7b4-8899ea88d289" providerId="ADAL" clId="{43074B02-ABBA-4EEC-B56D-658988DD2B14}" dt="2024-11-27T05:37:32.782" v="28" actId="790"/>
          <ac:spMkLst>
            <pc:docMk/>
            <pc:sldMk cId="2764131050" sldId="2145706278"/>
            <ac:spMk id="24" creationId="{B4BB3FE3-45A4-FB4D-7261-232D61BD7118}"/>
          </ac:spMkLst>
        </pc:spChg>
        <pc:spChg chg="mod">
          <ac:chgData name="Graf Thomas, INI-NET-VNC-HCS" userId="487bc3e3-9ce7-4cdd-b7b4-8899ea88d289" providerId="ADAL" clId="{43074B02-ABBA-4EEC-B56D-658988DD2B14}" dt="2024-11-27T05:37:32.782" v="28" actId="790"/>
          <ac:spMkLst>
            <pc:docMk/>
            <pc:sldMk cId="2764131050" sldId="2145706278"/>
            <ac:spMk id="25" creationId="{1B4551CE-E748-DB88-B412-3D69C73A1AF7}"/>
          </ac:spMkLst>
        </pc:spChg>
        <pc:spChg chg="mod">
          <ac:chgData name="Graf Thomas, INI-NET-VNC-HCS" userId="487bc3e3-9ce7-4cdd-b7b4-8899ea88d289" providerId="ADAL" clId="{43074B02-ABBA-4EEC-B56D-658988DD2B14}" dt="2024-11-27T05:37:32.782" v="28" actId="790"/>
          <ac:spMkLst>
            <pc:docMk/>
            <pc:sldMk cId="2764131050" sldId="2145706278"/>
            <ac:spMk id="30" creationId="{8B991C74-AAFD-C1DD-459B-083084BA12D6}"/>
          </ac:spMkLst>
        </pc:spChg>
        <pc:spChg chg="mod">
          <ac:chgData name="Graf Thomas, INI-NET-VNC-HCS" userId="487bc3e3-9ce7-4cdd-b7b4-8899ea88d289" providerId="ADAL" clId="{43074B02-ABBA-4EEC-B56D-658988DD2B14}" dt="2024-11-27T05:37:32.782" v="28" actId="790"/>
          <ac:spMkLst>
            <pc:docMk/>
            <pc:sldMk cId="2764131050" sldId="2145706278"/>
            <ac:spMk id="31" creationId="{A80F2D56-09A4-2302-3CBD-EBEA1B3EF180}"/>
          </ac:spMkLst>
        </pc:spChg>
        <pc:spChg chg="mod">
          <ac:chgData name="Graf Thomas, INI-NET-VNC-HCS" userId="487bc3e3-9ce7-4cdd-b7b4-8899ea88d289" providerId="ADAL" clId="{43074B02-ABBA-4EEC-B56D-658988DD2B14}" dt="2024-11-27T05:37:32.782" v="28" actId="790"/>
          <ac:spMkLst>
            <pc:docMk/>
            <pc:sldMk cId="2764131050" sldId="2145706278"/>
            <ac:spMk id="36" creationId="{7D27550F-D392-5C9D-6454-65067CA2FC55}"/>
          </ac:spMkLst>
        </pc:spChg>
        <pc:spChg chg="mod">
          <ac:chgData name="Graf Thomas, INI-NET-VNC-HCS" userId="487bc3e3-9ce7-4cdd-b7b4-8899ea88d289" providerId="ADAL" clId="{43074B02-ABBA-4EEC-B56D-658988DD2B14}" dt="2024-11-27T05:37:32.782" v="28" actId="790"/>
          <ac:spMkLst>
            <pc:docMk/>
            <pc:sldMk cId="2764131050" sldId="2145706278"/>
            <ac:spMk id="37" creationId="{0BD3578E-9C91-1D0B-2ECF-4ABE58148B6A}"/>
          </ac:spMkLst>
        </pc:spChg>
        <pc:spChg chg="mod">
          <ac:chgData name="Graf Thomas, INI-NET-VNC-HCS" userId="487bc3e3-9ce7-4cdd-b7b4-8899ea88d289" providerId="ADAL" clId="{43074B02-ABBA-4EEC-B56D-658988DD2B14}" dt="2024-11-27T05:37:32.782" v="28" actId="790"/>
          <ac:spMkLst>
            <pc:docMk/>
            <pc:sldMk cId="2764131050" sldId="2145706278"/>
            <ac:spMk id="43" creationId="{9982A62D-0E10-2FD3-5ACE-87B7E6992067}"/>
          </ac:spMkLst>
        </pc:spChg>
        <pc:spChg chg="mod">
          <ac:chgData name="Graf Thomas, INI-NET-VNC-HCS" userId="487bc3e3-9ce7-4cdd-b7b4-8899ea88d289" providerId="ADAL" clId="{43074B02-ABBA-4EEC-B56D-658988DD2B14}" dt="2024-11-27T05:37:32.782" v="28" actId="790"/>
          <ac:spMkLst>
            <pc:docMk/>
            <pc:sldMk cId="2764131050" sldId="2145706278"/>
            <ac:spMk id="44" creationId="{E4D5B3A8-1F95-93B6-B40F-4E4453028DBF}"/>
          </ac:spMkLst>
        </pc:spChg>
        <pc:spChg chg="mod">
          <ac:chgData name="Graf Thomas, INI-NET-VNC-HCS" userId="487bc3e3-9ce7-4cdd-b7b4-8899ea88d289" providerId="ADAL" clId="{43074B02-ABBA-4EEC-B56D-658988DD2B14}" dt="2024-11-27T05:37:32.782" v="28" actId="790"/>
          <ac:spMkLst>
            <pc:docMk/>
            <pc:sldMk cId="2764131050" sldId="2145706278"/>
            <ac:spMk id="61" creationId="{A45CA48C-52BC-6F61-40B7-B80536A0878C}"/>
          </ac:spMkLst>
        </pc:spChg>
        <pc:spChg chg="mod">
          <ac:chgData name="Graf Thomas, INI-NET-VNC-HCS" userId="487bc3e3-9ce7-4cdd-b7b4-8899ea88d289" providerId="ADAL" clId="{43074B02-ABBA-4EEC-B56D-658988DD2B14}" dt="2024-11-27T05:37:32.782" v="28" actId="790"/>
          <ac:spMkLst>
            <pc:docMk/>
            <pc:sldMk cId="2764131050" sldId="2145706278"/>
            <ac:spMk id="62" creationId="{9D3C1E24-9BDF-AF99-075F-4F734EBA2636}"/>
          </ac:spMkLst>
        </pc:spChg>
        <pc:cxnChg chg="mod">
          <ac:chgData name="Graf Thomas, INI-NET-VNC-HCS" userId="487bc3e3-9ce7-4cdd-b7b4-8899ea88d289" providerId="ADAL" clId="{43074B02-ABBA-4EEC-B56D-658988DD2B14}" dt="2024-11-27T05:38:40.215" v="31" actId="1076"/>
          <ac:cxnSpMkLst>
            <pc:docMk/>
            <pc:sldMk cId="2764131050" sldId="2145706278"/>
            <ac:cxnSpMk id="4" creationId="{2D8F38AE-2D5D-F761-56B3-E72F6B8DFBFB}"/>
          </ac:cxnSpMkLst>
        </pc:cxnChg>
        <pc:cxnChg chg="mod">
          <ac:chgData name="Graf Thomas, INI-NET-VNC-HCS" userId="487bc3e3-9ce7-4cdd-b7b4-8899ea88d289" providerId="ADAL" clId="{43074B02-ABBA-4EEC-B56D-658988DD2B14}" dt="2024-11-27T05:38:37.263" v="30" actId="1076"/>
          <ac:cxnSpMkLst>
            <pc:docMk/>
            <pc:sldMk cId="2764131050" sldId="2145706278"/>
            <ac:cxnSpMk id="65" creationId="{AFC53858-1E5E-6FE9-2830-0E378FEAA6B1}"/>
          </ac:cxnSpMkLst>
        </pc:cxnChg>
        <pc:cxnChg chg="mod">
          <ac:chgData name="Graf Thomas, INI-NET-VNC-HCS" userId="487bc3e3-9ce7-4cdd-b7b4-8899ea88d289" providerId="ADAL" clId="{43074B02-ABBA-4EEC-B56D-658988DD2B14}" dt="2024-11-27T05:38:27.188" v="29" actId="1076"/>
          <ac:cxnSpMkLst>
            <pc:docMk/>
            <pc:sldMk cId="2764131050" sldId="2145706278"/>
            <ac:cxnSpMk id="66" creationId="{DE08A87A-9C74-E2F3-3559-E49D4439C20B}"/>
          </ac:cxnSpMkLst>
        </pc:cxnChg>
      </pc:sldChg>
      <pc:sldChg chg="modSp mod">
        <pc:chgData name="Graf Thomas, INI-NET-VNC-HCS" userId="487bc3e3-9ce7-4cdd-b7b4-8899ea88d289" providerId="ADAL" clId="{43074B02-ABBA-4EEC-B56D-658988DD2B14}" dt="2024-11-27T05:40:27.527" v="35" actId="207"/>
        <pc:sldMkLst>
          <pc:docMk/>
          <pc:sldMk cId="1492607074" sldId="2145706279"/>
        </pc:sldMkLst>
        <pc:spChg chg="mod">
          <ac:chgData name="Graf Thomas, INI-NET-VNC-HCS" userId="487bc3e3-9ce7-4cdd-b7b4-8899ea88d289" providerId="ADAL" clId="{43074B02-ABBA-4EEC-B56D-658988DD2B14}" dt="2024-11-27T05:40:27.527" v="35" actId="207"/>
          <ac:spMkLst>
            <pc:docMk/>
            <pc:sldMk cId="1492607074" sldId="2145706279"/>
            <ac:spMk id="5" creationId="{0194B37B-813A-99FE-7B78-4D87D8C30D44}"/>
          </ac:spMkLst>
        </pc:spChg>
      </pc:sldChg>
      <pc:sldChg chg="modSp mod">
        <pc:chgData name="Graf Thomas, INI-NET-VNC-HCS" userId="487bc3e3-9ce7-4cdd-b7b4-8899ea88d289" providerId="ADAL" clId="{43074B02-ABBA-4EEC-B56D-658988DD2B14}" dt="2024-11-27T05:35:59.935" v="19" actId="20577"/>
        <pc:sldMkLst>
          <pc:docMk/>
          <pc:sldMk cId="1315775908" sldId="2145706280"/>
        </pc:sldMkLst>
        <pc:spChg chg="mod">
          <ac:chgData name="Graf Thomas, INI-NET-VNC-HCS" userId="487bc3e3-9ce7-4cdd-b7b4-8899ea88d289" providerId="ADAL" clId="{43074B02-ABBA-4EEC-B56D-658988DD2B14}" dt="2024-11-27T05:35:30.159" v="0" actId="20577"/>
          <ac:spMkLst>
            <pc:docMk/>
            <pc:sldMk cId="1315775908" sldId="2145706280"/>
            <ac:spMk id="5" creationId="{0194B37B-813A-99FE-7B78-4D87D8C30D44}"/>
          </ac:spMkLst>
        </pc:spChg>
        <pc:spChg chg="mod">
          <ac:chgData name="Graf Thomas, INI-NET-VNC-HCS" userId="487bc3e3-9ce7-4cdd-b7b4-8899ea88d289" providerId="ADAL" clId="{43074B02-ABBA-4EEC-B56D-658988DD2B14}" dt="2024-11-27T05:35:59.935" v="19" actId="20577"/>
          <ac:spMkLst>
            <pc:docMk/>
            <pc:sldMk cId="1315775908" sldId="2145706280"/>
            <ac:spMk id="18" creationId="{B283EDB4-CFDF-D6B9-8AF9-9CFA563360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26.11.2024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3</a:t>
            </a:fld>
            <a:endParaRPr lang="de-CH"/>
          </a:p>
        </p:txBody>
      </p:sp>
    </p:spTree>
    <p:extLst>
      <p:ext uri="{BB962C8B-B14F-4D97-AF65-F5344CB8AC3E}">
        <p14:creationId xmlns:p14="http://schemas.microsoft.com/office/powerpoint/2010/main" val="139362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343123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26.11.2024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tracker.ietf.org/doc/html/draft-ietf-nmop-yang-message-broker-integration-05"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datatracker.ietf.org/doc/html/rfc8641" TargetMode="External"/><Relationship Id="rId4" Type="http://schemas.openxmlformats.org/officeDocument/2006/relationships/hyperlink" Target="https://datatracker.ietf.org/doc/html/rfc8639"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datatracker.ietf.org/doc/html/rfc9232"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hyperlink" Target="https://datatracker.ietf.org/doc/html/draft-tgraf-netconf-yang-push-observation-time" TargetMode="External"/><Relationship Id="rId13" Type="http://schemas.openxmlformats.org/officeDocument/2006/relationships/image" Target="../media/image3.png"/><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draft-aelhassany-anydata-validation" TargetMode="External"/><Relationship Id="rId12" Type="http://schemas.openxmlformats.org/officeDocument/2006/relationships/hyperlink" Target="https://datatracker.ietf.org/doc/html/draft-netana-nmop-yang-message-broker-integr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netana-netconf-yp-transport-capabilities" TargetMode="External"/><Relationship Id="rId11" Type="http://schemas.openxmlformats.org/officeDocument/2006/relationships/hyperlink" Target="https://datatracker.ietf.org/doc/html/draft-wilton-netconf-yp-observability" TargetMode="External"/><Relationship Id="rId5" Type="http://schemas.openxmlformats.org/officeDocument/2006/relationships/hyperlink" Target="https://datatracker.ietf.org/doc/html/draft-netana-netconf-notif-envelope" TargetMode="External"/><Relationship Id="rId10" Type="http://schemas.openxmlformats.org/officeDocument/2006/relationships/hyperlink" Target="https://datatracker.ietf.org/doc/html/draft-ietf-netconf-yang-library-augmentation" TargetMode="External"/><Relationship Id="rId4" Type="http://schemas.openxmlformats.org/officeDocument/2006/relationships/hyperlink" Target="https://datatracker.ietf.org/doc/html/draft-ietf-netconf-distributed-notif" TargetMode="External"/><Relationship Id="rId9" Type="http://schemas.openxmlformats.org/officeDocument/2006/relationships/hyperlink" Target="https://datatracker.ietf.org/doc/html/draft-ietf-netconf-yang-notifications-versio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organize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a:t>
            </a:r>
            <a:r>
              <a:rPr lang="en-US" sz="3000" dirty="0" err="1">
                <a:latin typeface="+mj-lt"/>
              </a:rPr>
              <a:t>intented</a:t>
            </a:r>
            <a:r>
              <a:rPr lang="en-US" sz="3000" dirty="0">
                <a:latin typeface="+mj-lt"/>
              </a:rPr>
              <a:t> to ease data management,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131577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053" y="1690687"/>
            <a:ext cx="10626840" cy="2060219"/>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700" dirty="0"/>
              <a:t>Starting at IETF 115, In context of a seamless Data Mesh message broker integration described in </a:t>
            </a:r>
            <a:r>
              <a:rPr lang="en-US" sz="1700" dirty="0">
                <a:hlinkClick r:id="rId3"/>
              </a:rPr>
              <a:t>draft-</a:t>
            </a:r>
            <a:r>
              <a:rPr lang="en-US" sz="1700" dirty="0" err="1">
                <a:hlinkClick r:id="rId3"/>
              </a:rPr>
              <a:t>ietf</a:t>
            </a:r>
            <a:r>
              <a:rPr lang="en-US" sz="1700" dirty="0">
                <a:hlinkClick r:id="rId3"/>
              </a:rPr>
              <a:t>-</a:t>
            </a:r>
            <a:r>
              <a:rPr lang="en-US" sz="1700" dirty="0" err="1">
                <a:hlinkClick r:id="rId3"/>
              </a:rPr>
              <a:t>nmop</a:t>
            </a:r>
            <a:r>
              <a:rPr lang="en-US" sz="1700" dirty="0">
                <a:hlinkClick r:id="rId3"/>
              </a:rPr>
              <a:t>-yang-message-broker-integration</a:t>
            </a:r>
            <a:r>
              <a:rPr lang="en-US" sz="1700" dirty="0"/>
              <a:t>, </a:t>
            </a:r>
            <a:r>
              <a:rPr lang="en-US" sz="1700" b="1" dirty="0"/>
              <a:t>a group of network operators, network vendors and academia have been reviewing currently deployed non-standard YANG notification implementations</a:t>
            </a:r>
            <a:r>
              <a:rPr lang="en-US" sz="1700" dirty="0"/>
              <a:t> of major vendors and compared to IETF YANG-Push defined in </a:t>
            </a:r>
            <a:r>
              <a:rPr lang="en-US" sz="1700" dirty="0">
                <a:hlinkClick r:id="rId4"/>
              </a:rPr>
              <a:t>RFC 8639 </a:t>
            </a:r>
            <a:r>
              <a:rPr lang="en-US" sz="1700" dirty="0"/>
              <a:t>and </a:t>
            </a:r>
            <a:r>
              <a:rPr lang="en-US" sz="1700" dirty="0">
                <a:hlinkClick r:id="rId5"/>
              </a:rPr>
              <a:t>RFC 8641</a:t>
            </a:r>
            <a:r>
              <a:rPr lang="en-US" sz="1700" dirty="0"/>
              <a:t>.</a:t>
            </a:r>
          </a:p>
          <a:p>
            <a:pPr>
              <a:spcBef>
                <a:spcPts val="300"/>
              </a:spcBef>
              <a:spcAft>
                <a:spcPts val="300"/>
              </a:spcAft>
            </a:pPr>
            <a:r>
              <a:rPr lang="en-US" sz="1700" dirty="0"/>
              <a:t>Out of this comparison and the requirements for seamless Data Mesh message broker integration, </a:t>
            </a:r>
            <a:r>
              <a:rPr lang="en-US" sz="1700" b="1" dirty="0"/>
              <a:t>several notification, subscription and capability discovery enhancements have been proposed </a:t>
            </a:r>
            <a:r>
              <a:rPr lang="en-US" sz="1700" dirty="0"/>
              <a:t>and discussed at IETF NETCONF and NMOP working groups.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Where it started…</a:t>
            </a:r>
          </a:p>
        </p:txBody>
      </p:sp>
      <p:sp>
        <p:nvSpPr>
          <p:cNvPr id="8" name="Inhaltsplatzhalter 2">
            <a:extLst>
              <a:ext uri="{FF2B5EF4-FFF2-40B4-BE49-F238E27FC236}">
                <a16:creationId xmlns:a16="http://schemas.microsoft.com/office/drawing/2014/main" id="{CC8B7992-B703-6B18-5276-47DB7789BA6A}"/>
              </a:ext>
            </a:extLst>
          </p:cNvPr>
          <p:cNvSpPr txBox="1">
            <a:spLocks/>
          </p:cNvSpPr>
          <p:nvPr/>
        </p:nvSpPr>
        <p:spPr bwMode="black">
          <a:xfrm>
            <a:off x="961052" y="3835765"/>
            <a:ext cx="4411047" cy="236165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lnSpc>
                <a:spcPct val="110000"/>
              </a:lnSpc>
              <a:spcBef>
                <a:spcPts val="300"/>
              </a:spcBef>
              <a:spcAft>
                <a:spcPts val="300"/>
              </a:spcAft>
            </a:pPr>
            <a:r>
              <a:rPr lang="en-US" sz="1700" b="1" dirty="0"/>
              <a:t>Development on first major vendor implementations started at IETF 118. </a:t>
            </a:r>
            <a:r>
              <a:rPr lang="en-US" sz="1700" dirty="0"/>
              <a:t>Throughout IETF 119 and 120, vendor implementation and network operator testing scope and </a:t>
            </a:r>
            <a:r>
              <a:rPr lang="en-US" sz="1700" b="1" dirty="0"/>
              <a:t>interest from other vendors and operators steadily grew. </a:t>
            </a:r>
            <a:r>
              <a:rPr lang="en-US" sz="1700" dirty="0"/>
              <a:t>In this process questions on various feature specifications were brought forward. To channelize these discussions, 4 workshops have been organized throughout the last 3 months. </a:t>
            </a:r>
          </a:p>
        </p:txBody>
      </p:sp>
      <p:sp>
        <p:nvSpPr>
          <p:cNvPr id="9" name="Inhaltsplatzhalter 2">
            <a:extLst>
              <a:ext uri="{FF2B5EF4-FFF2-40B4-BE49-F238E27FC236}">
                <a16:creationId xmlns:a16="http://schemas.microsoft.com/office/drawing/2014/main" id="{F0ACCDF9-F95F-FD7B-E8A5-4EEA1DF6F380}"/>
              </a:ext>
            </a:extLst>
          </p:cNvPr>
          <p:cNvSpPr txBox="1">
            <a:spLocks/>
          </p:cNvSpPr>
          <p:nvPr/>
        </p:nvSpPr>
        <p:spPr bwMode="black">
          <a:xfrm>
            <a:off x="5494952" y="3673840"/>
            <a:ext cx="6092940" cy="236165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pPr>
            <a:r>
              <a:rPr lang="en-US" sz="1700" b="1" dirty="0"/>
              <a:t>In the workshops we clarified:</a:t>
            </a:r>
          </a:p>
          <a:p>
            <a:pPr marL="342900" indent="-342900">
              <a:spcBef>
                <a:spcPts val="0"/>
              </a:spcBef>
              <a:spcAft>
                <a:spcPts val="0"/>
              </a:spcAft>
              <a:buFont typeface="Arial" panose="020B0604020202020204" pitchFamily="34" charset="0"/>
              <a:buChar char="•"/>
            </a:pPr>
            <a:r>
              <a:rPr lang="en-US" sz="1600" dirty="0"/>
              <a:t>What do you like about IETF YANG-Push?</a:t>
            </a:r>
          </a:p>
          <a:p>
            <a:pPr marL="342900" indent="-342900">
              <a:spcBef>
                <a:spcPts val="0"/>
              </a:spcBef>
              <a:spcAft>
                <a:spcPts val="0"/>
              </a:spcAft>
              <a:buFont typeface="Arial" panose="020B0604020202020204" pitchFamily="34" charset="0"/>
              <a:buChar char="•"/>
            </a:pPr>
            <a:r>
              <a:rPr lang="en-US" sz="1600" dirty="0"/>
              <a:t>What in IETF YANG-Push could have been defined differently and why?</a:t>
            </a:r>
          </a:p>
          <a:p>
            <a:pPr marL="342900" indent="-342900">
              <a:spcBef>
                <a:spcPts val="0"/>
              </a:spcBef>
              <a:spcAft>
                <a:spcPts val="0"/>
              </a:spcAft>
              <a:buFont typeface="Arial" panose="020B0604020202020204" pitchFamily="34" charset="0"/>
              <a:buChar char="•"/>
            </a:pPr>
            <a:r>
              <a:rPr lang="en-US" sz="1600" dirty="0"/>
              <a:t>What prevents IETF YANG-Push for being integrated/used efficiently?</a:t>
            </a:r>
          </a:p>
          <a:p>
            <a:pPr marL="342900" indent="-342900">
              <a:spcBef>
                <a:spcPts val="0"/>
              </a:spcBef>
              <a:spcAft>
                <a:spcPts val="0"/>
              </a:spcAft>
              <a:buFont typeface="Arial" panose="020B0604020202020204" pitchFamily="34" charset="0"/>
              <a:buChar char="•"/>
            </a:pPr>
            <a:r>
              <a:rPr lang="en-US" sz="1600" dirty="0"/>
              <a:t>What in IETF YANG-Push is missing and for which purpose?</a:t>
            </a:r>
          </a:p>
          <a:p>
            <a:pPr marL="342900" indent="-342900">
              <a:spcBef>
                <a:spcPts val="0"/>
              </a:spcBef>
              <a:spcAft>
                <a:spcPts val="0"/>
              </a:spcAft>
              <a:buFont typeface="Arial" panose="020B0604020202020204" pitchFamily="34" charset="0"/>
              <a:buChar char="•"/>
            </a:pPr>
            <a:r>
              <a:rPr lang="en-US" sz="1600" dirty="0"/>
              <a:t>What </a:t>
            </a:r>
            <a:r>
              <a:rPr lang="en-US" sz="1600" dirty="0" err="1"/>
              <a:t>xpaths</a:t>
            </a:r>
            <a:r>
              <a:rPr lang="en-US" sz="1600" dirty="0"/>
              <a:t> do you subscribe to for which Network Analytics use case?</a:t>
            </a:r>
          </a:p>
          <a:p>
            <a:pPr marL="342900" indent="-342900">
              <a:spcBef>
                <a:spcPts val="0"/>
              </a:spcBef>
              <a:spcAft>
                <a:spcPts val="0"/>
              </a:spcAft>
              <a:buFont typeface="Arial" panose="020B0604020202020204" pitchFamily="34" charset="0"/>
              <a:buChar char="•"/>
            </a:pPr>
            <a:r>
              <a:rPr lang="en-US" sz="1600" dirty="0"/>
              <a:t>Which features should be available in which MVP release?</a:t>
            </a:r>
          </a:p>
          <a:p>
            <a:pPr marL="342900" indent="-342900">
              <a:spcBef>
                <a:spcPts val="0"/>
              </a:spcBef>
              <a:spcAft>
                <a:spcPts val="0"/>
              </a:spcAft>
              <a:buFont typeface="Arial" panose="020B0604020202020204" pitchFamily="34" charset="0"/>
              <a:buChar char="•"/>
            </a:pPr>
            <a:r>
              <a:rPr lang="en-US" sz="1600" dirty="0"/>
              <a:t>How to make IETF YANG-Push available to a wider audience?</a:t>
            </a:r>
          </a:p>
        </p:txBody>
      </p:sp>
    </p:spTree>
    <p:extLst>
      <p:ext uri="{BB962C8B-B14F-4D97-AF65-F5344CB8AC3E}">
        <p14:creationId xmlns:p14="http://schemas.microsoft.com/office/powerpoint/2010/main" val="386428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4" y="1763486"/>
            <a:ext cx="5887136" cy="2537925"/>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The group consisting of: </a:t>
            </a:r>
            <a:r>
              <a:rPr lang="en-US" b="1" dirty="0"/>
              <a:t>34 colleagues </a:t>
            </a:r>
            <a:r>
              <a:rPr lang="en-US" dirty="0"/>
              <a:t>from Bell Canada, Deutsche Telekom, NTT International, Swisscom, Huawei, Cisco, 6Wind, </a:t>
            </a:r>
            <a:r>
              <a:rPr lang="en-US" dirty="0" err="1"/>
              <a:t>Ciena</a:t>
            </a:r>
            <a:r>
              <a:rPr lang="en-US" dirty="0"/>
              <a:t> </a:t>
            </a:r>
            <a:r>
              <a:rPr lang="en-US" dirty="0" err="1"/>
              <a:t>Blueplanet</a:t>
            </a:r>
            <a:r>
              <a:rPr lang="en-US" dirty="0"/>
              <a:t>, Juniper, Nokia, and INSA Lyon.</a:t>
            </a:r>
          </a:p>
          <a:p>
            <a:r>
              <a:rPr lang="en-US" dirty="0"/>
              <a:t>The group decided to make the outcome of these workshops </a:t>
            </a:r>
            <a:r>
              <a:rPr lang="en-US" b="1" dirty="0"/>
              <a:t>available to the IETF community at NMOP and NEMOPS and continue there these discussions.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Who we are and what we like…</a:t>
            </a:r>
          </a:p>
        </p:txBody>
      </p:sp>
      <p:sp>
        <p:nvSpPr>
          <p:cNvPr id="3" name="TextBox 2">
            <a:extLst>
              <a:ext uri="{FF2B5EF4-FFF2-40B4-BE49-F238E27FC236}">
                <a16:creationId xmlns:a16="http://schemas.microsoft.com/office/drawing/2014/main" id="{11030B07-3F01-6016-F841-23039D654E77}"/>
              </a:ext>
            </a:extLst>
          </p:cNvPr>
          <p:cNvSpPr txBox="1"/>
          <p:nvPr/>
        </p:nvSpPr>
        <p:spPr>
          <a:xfrm>
            <a:off x="961533" y="4678081"/>
            <a:ext cx="4263610" cy="1631216"/>
          </a:xfrm>
          <a:prstGeom prst="rect">
            <a:avLst/>
          </a:prstGeom>
          <a:noFill/>
        </p:spPr>
        <p:txBody>
          <a:bodyPr wrap="square">
            <a:spAutoFit/>
          </a:bodyPr>
          <a:lstStyle/>
          <a:p>
            <a:pPr>
              <a:spcAft>
                <a:spcPts val="1200"/>
              </a:spcAft>
            </a:pPr>
            <a:r>
              <a:rPr lang="en-US" b="1" dirty="0"/>
              <a:t>What do you like about IETF YANG-Push?</a:t>
            </a:r>
          </a:p>
          <a:p>
            <a:pPr marL="342900" indent="-342900">
              <a:spcBef>
                <a:spcPts val="0"/>
              </a:spcBef>
              <a:spcAft>
                <a:spcPts val="0"/>
              </a:spcAft>
              <a:buFont typeface="Arial" panose="020B0604020202020204" pitchFamily="34" charset="0"/>
              <a:buChar char="•"/>
            </a:pPr>
            <a:r>
              <a:rPr lang="en-US" sz="1800" dirty="0"/>
              <a:t>Interoperable</a:t>
            </a:r>
          </a:p>
          <a:p>
            <a:pPr marL="342900" indent="-342900">
              <a:spcBef>
                <a:spcPts val="0"/>
              </a:spcBef>
              <a:spcAft>
                <a:spcPts val="0"/>
              </a:spcAft>
              <a:buFont typeface="Arial" panose="020B0604020202020204" pitchFamily="34" charset="0"/>
              <a:buChar char="•"/>
            </a:pPr>
            <a:r>
              <a:rPr lang="en-US" sz="1800" dirty="0"/>
              <a:t>Unified with Netconf and </a:t>
            </a:r>
            <a:r>
              <a:rPr lang="en-US" sz="1800" dirty="0" err="1"/>
              <a:t>Restconf</a:t>
            </a:r>
            <a:endParaRPr lang="en-US" sz="1800" dirty="0"/>
          </a:p>
          <a:p>
            <a:pPr marL="342900" indent="-342900">
              <a:spcBef>
                <a:spcPts val="0"/>
              </a:spcBef>
              <a:spcAft>
                <a:spcPts val="0"/>
              </a:spcAft>
              <a:buFont typeface="Arial" panose="020B0604020202020204" pitchFamily="34" charset="0"/>
              <a:buChar char="•"/>
            </a:pPr>
            <a:r>
              <a:rPr lang="en-US" sz="1800" dirty="0"/>
              <a:t>Transport independent</a:t>
            </a:r>
          </a:p>
          <a:p>
            <a:pPr marL="342900" indent="-342900">
              <a:spcBef>
                <a:spcPts val="0"/>
              </a:spcBef>
              <a:spcAft>
                <a:spcPts val="0"/>
              </a:spcAft>
              <a:buFont typeface="Arial" panose="020B0604020202020204" pitchFamily="34" charset="0"/>
              <a:buChar char="•"/>
            </a:pPr>
            <a:r>
              <a:rPr lang="en-US" sz="1800" dirty="0"/>
              <a:t>Push based</a:t>
            </a:r>
          </a:p>
        </p:txBody>
      </p:sp>
      <p:sp>
        <p:nvSpPr>
          <p:cNvPr id="7" name="TextBox 6">
            <a:extLst>
              <a:ext uri="{FF2B5EF4-FFF2-40B4-BE49-F238E27FC236}">
                <a16:creationId xmlns:a16="http://schemas.microsoft.com/office/drawing/2014/main" id="{EF0A252B-DE40-6447-986A-A5F33DE9D8A1}"/>
              </a:ext>
            </a:extLst>
          </p:cNvPr>
          <p:cNvSpPr txBox="1"/>
          <p:nvPr/>
        </p:nvSpPr>
        <p:spPr>
          <a:xfrm>
            <a:off x="5850294" y="4678081"/>
            <a:ext cx="4655975" cy="1631216"/>
          </a:xfrm>
          <a:prstGeom prst="rect">
            <a:avLst/>
          </a:prstGeom>
          <a:noFill/>
        </p:spPr>
        <p:txBody>
          <a:bodyPr wrap="square">
            <a:spAutoFit/>
          </a:bodyPr>
          <a:lstStyle/>
          <a:p>
            <a:pPr>
              <a:spcAft>
                <a:spcPts val="1200"/>
              </a:spcAft>
            </a:pPr>
            <a:r>
              <a:rPr lang="en-US" b="1" dirty="0"/>
              <a:t>What will you never implement nor use in IETF YANG-Push?</a:t>
            </a:r>
          </a:p>
          <a:p>
            <a:pPr marL="285750" indent="-285750">
              <a:buFont typeface="Arial" panose="020B0604020202020204" pitchFamily="34" charset="0"/>
              <a:buChar char="•"/>
            </a:pPr>
            <a:r>
              <a:rPr lang="en-US" dirty="0"/>
              <a:t>Replay</a:t>
            </a:r>
          </a:p>
          <a:p>
            <a:pPr marL="285750" indent="-285750">
              <a:buFont typeface="Arial" panose="020B0604020202020204" pitchFamily="34" charset="0"/>
              <a:buChar char="•"/>
            </a:pPr>
            <a:r>
              <a:rPr lang="en-US" dirty="0"/>
              <a:t>Message Bundling</a:t>
            </a:r>
          </a:p>
          <a:p>
            <a:pPr marL="285750" indent="-285750">
              <a:buFont typeface="Arial" panose="020B0604020202020204" pitchFamily="34" charset="0"/>
              <a:buChar char="•"/>
            </a:pPr>
            <a:r>
              <a:rPr lang="en-US" dirty="0"/>
              <a:t>Dampening</a:t>
            </a:r>
          </a:p>
        </p:txBody>
      </p:sp>
      <p:pic>
        <p:nvPicPr>
          <p:cNvPr id="9" name="Picture 8" descr="A group of people standing in a room&#10;&#10;Description automatically generated">
            <a:extLst>
              <a:ext uri="{FF2B5EF4-FFF2-40B4-BE49-F238E27FC236}">
                <a16:creationId xmlns:a16="http://schemas.microsoft.com/office/drawing/2014/main" id="{327BBAD6-D229-CA5A-1BD5-1F9BFCFC4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781" y="1638660"/>
            <a:ext cx="3801448" cy="2851086"/>
          </a:xfrm>
          <a:prstGeom prst="rect">
            <a:avLst/>
          </a:prstGeom>
        </p:spPr>
      </p:pic>
    </p:spTree>
    <p:extLst>
      <p:ext uri="{BB962C8B-B14F-4D97-AF65-F5344CB8AC3E}">
        <p14:creationId xmlns:p14="http://schemas.microsoft.com/office/powerpoint/2010/main" val="352440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5742" y="1550736"/>
            <a:ext cx="10300516" cy="112340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spcAft>
                <a:spcPts val="0"/>
              </a:spcAft>
            </a:pPr>
            <a:r>
              <a:rPr lang="en-US" b="1" dirty="0"/>
              <a:t>What in IETF YANG-Push could have been defined differently and why?</a:t>
            </a:r>
          </a:p>
          <a:p>
            <a:pPr>
              <a:spcBef>
                <a:spcPts val="0"/>
              </a:spcBef>
              <a:spcAft>
                <a:spcPts val="0"/>
              </a:spcAft>
            </a:pPr>
            <a:r>
              <a:rPr lang="en-US" b="1" dirty="0"/>
              <a:t>What prevents IETF YANG-Push for being integrated/used efficiently?</a:t>
            </a:r>
          </a:p>
          <a:p>
            <a:pPr>
              <a:spcBef>
                <a:spcPts val="0"/>
              </a:spcBef>
              <a:spcAft>
                <a:spcPts val="0"/>
              </a:spcAft>
            </a:pPr>
            <a:r>
              <a:rPr lang="en-US" b="1" dirty="0"/>
              <a:t>What in IETF YANG-Push is missing and for which purpose?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Challenges and how to solve…</a:t>
            </a:r>
          </a:p>
        </p:txBody>
      </p:sp>
      <p:sp>
        <p:nvSpPr>
          <p:cNvPr id="3" name="TextBox 2">
            <a:extLst>
              <a:ext uri="{FF2B5EF4-FFF2-40B4-BE49-F238E27FC236}">
                <a16:creationId xmlns:a16="http://schemas.microsoft.com/office/drawing/2014/main" id="{6D8BC07C-4C4B-FF48-3006-FA62102047A3}"/>
              </a:ext>
            </a:extLst>
          </p:cNvPr>
          <p:cNvSpPr txBox="1"/>
          <p:nvPr/>
        </p:nvSpPr>
        <p:spPr>
          <a:xfrm>
            <a:off x="5904589" y="2894960"/>
            <a:ext cx="6097554" cy="3531736"/>
          </a:xfrm>
          <a:prstGeom prst="rect">
            <a:avLst/>
          </a:prstGeom>
          <a:noFill/>
        </p:spPr>
        <p:txBody>
          <a:bodyPr wrap="square">
            <a:spAutoFit/>
          </a:bodyPr>
          <a:lstStyle/>
          <a:p>
            <a:pPr marL="285750" indent="-285750">
              <a:spcBef>
                <a:spcPts val="300"/>
              </a:spcBef>
              <a:spcAft>
                <a:spcPts val="0"/>
              </a:spcAft>
              <a:buFont typeface="Arial" panose="020B0604020202020204" pitchFamily="34" charset="0"/>
              <a:buChar char="•"/>
            </a:pPr>
            <a:r>
              <a:rPr lang="en-US" dirty="0"/>
              <a:t>Extensible YANG-Push header combing notification and subscription.  Separation of header and subscribed content is needed to allow partial parsing of message in binary encoding for data processing chain.</a:t>
            </a:r>
          </a:p>
          <a:p>
            <a:pPr marL="285750" indent="-285750">
              <a:spcBef>
                <a:spcPts val="300"/>
              </a:spcBef>
              <a:spcAft>
                <a:spcPts val="0"/>
              </a:spcAft>
              <a:buFont typeface="Arial" panose="020B0604020202020204" pitchFamily="34" charset="0"/>
              <a:buChar char="•"/>
            </a:pPr>
            <a:r>
              <a:rPr lang="en-US" dirty="0"/>
              <a:t>On-change and periodical notification schema should have identical schema and contain the entire schema tree below subscription and represent current state.</a:t>
            </a:r>
          </a:p>
          <a:p>
            <a:pPr marL="285750" indent="-285750">
              <a:spcBef>
                <a:spcPts val="300"/>
              </a:spcBef>
              <a:spcAft>
                <a:spcPts val="0"/>
              </a:spcAft>
              <a:buFont typeface="Arial" panose="020B0604020202020204" pitchFamily="34" charset="0"/>
              <a:buChar char="•"/>
            </a:pPr>
            <a:r>
              <a:rPr lang="en-US" dirty="0"/>
              <a:t>Common alignment on what should be supported in </a:t>
            </a:r>
            <a:r>
              <a:rPr lang="en-US" dirty="0" err="1"/>
              <a:t>xpath</a:t>
            </a:r>
            <a:r>
              <a:rPr lang="en-US" dirty="0"/>
              <a:t> and what not.</a:t>
            </a:r>
          </a:p>
          <a:p>
            <a:pPr marL="285750" indent="-285750">
              <a:spcBef>
                <a:spcPts val="300"/>
              </a:spcBef>
              <a:spcAft>
                <a:spcPts val="0"/>
              </a:spcAft>
              <a:buFont typeface="Arial" panose="020B0604020202020204" pitchFamily="34" charset="0"/>
              <a:buChar char="•"/>
            </a:pPr>
            <a:r>
              <a:rPr lang="en-US" dirty="0"/>
              <a:t>Agile incremental driven development. Deployment guide describing implementers and operators what is/should be supported at which MVP stage. </a:t>
            </a:r>
          </a:p>
        </p:txBody>
      </p:sp>
      <p:sp>
        <p:nvSpPr>
          <p:cNvPr id="7" name="TextBox 6">
            <a:extLst>
              <a:ext uri="{FF2B5EF4-FFF2-40B4-BE49-F238E27FC236}">
                <a16:creationId xmlns:a16="http://schemas.microsoft.com/office/drawing/2014/main" id="{28204345-4180-95D2-FA2A-FAA5B1341B84}"/>
              </a:ext>
            </a:extLst>
          </p:cNvPr>
          <p:cNvSpPr txBox="1"/>
          <p:nvPr/>
        </p:nvSpPr>
        <p:spPr>
          <a:xfrm>
            <a:off x="929951" y="2894960"/>
            <a:ext cx="4052596" cy="3416320"/>
          </a:xfrm>
          <a:prstGeom prst="rect">
            <a:avLst/>
          </a:prstGeom>
          <a:noFill/>
        </p:spPr>
        <p:txBody>
          <a:bodyPr wrap="square">
            <a:spAutoFit/>
          </a:bodyPr>
          <a:lstStyle/>
          <a:p>
            <a:pPr marL="285750" indent="-285750">
              <a:buFont typeface="Arial" panose="020B0604020202020204" pitchFamily="34" charset="0"/>
              <a:buChar char="•"/>
            </a:pPr>
            <a:r>
              <a:rPr lang="en-US" dirty="0"/>
              <a:t>On-change notification schema different than periodical</a:t>
            </a:r>
          </a:p>
          <a:p>
            <a:pPr marL="285750" indent="-285750">
              <a:buFont typeface="Arial" panose="020B0604020202020204" pitchFamily="34" charset="0"/>
              <a:buChar char="•"/>
            </a:pPr>
            <a:r>
              <a:rPr lang="en-US" dirty="0"/>
              <a:t>Patch-id in On-Change complex to implement. </a:t>
            </a:r>
          </a:p>
          <a:p>
            <a:pPr marL="285750" indent="-285750">
              <a:buFont typeface="Arial" panose="020B0604020202020204" pitchFamily="34" charset="0"/>
              <a:buChar char="•"/>
            </a:pPr>
            <a:r>
              <a:rPr lang="en-US" dirty="0"/>
              <a:t>Reduce YANG complexity (example: augmentations, deviations, </a:t>
            </a:r>
            <a:r>
              <a:rPr lang="en-US" dirty="0" err="1"/>
              <a:t>xpath</a:t>
            </a:r>
            <a:r>
              <a:rPr lang="en-US" dirty="0"/>
              <a:t>, lists)</a:t>
            </a:r>
          </a:p>
          <a:p>
            <a:pPr marL="285750" indent="-285750">
              <a:buFont typeface="Arial" panose="020B0604020202020204" pitchFamily="34" charset="0"/>
              <a:buChar char="•"/>
            </a:pPr>
            <a:r>
              <a:rPr lang="en-US" dirty="0"/>
              <a:t>Each subscribed </a:t>
            </a:r>
            <a:r>
              <a:rPr lang="en-US" dirty="0" err="1"/>
              <a:t>xpath</a:t>
            </a:r>
            <a:r>
              <a:rPr lang="en-US" dirty="0"/>
              <a:t> needs normalization. High effort with many vendor specific YANG modules</a:t>
            </a:r>
          </a:p>
          <a:p>
            <a:pPr marL="285750" indent="-285750">
              <a:buFont typeface="Arial" panose="020B0604020202020204" pitchFamily="34" charset="0"/>
              <a:buChar char="•"/>
            </a:pPr>
            <a:r>
              <a:rPr lang="en-US" dirty="0"/>
              <a:t>Missing end to end open-source implementations</a:t>
            </a:r>
          </a:p>
        </p:txBody>
      </p:sp>
      <p:sp>
        <p:nvSpPr>
          <p:cNvPr id="8" name="Arrow: Right 7">
            <a:extLst>
              <a:ext uri="{FF2B5EF4-FFF2-40B4-BE49-F238E27FC236}">
                <a16:creationId xmlns:a16="http://schemas.microsoft.com/office/drawing/2014/main" id="{EE628FF1-9B01-9ED8-0F23-6506D6559B70}"/>
              </a:ext>
            </a:extLst>
          </p:cNvPr>
          <p:cNvSpPr/>
          <p:nvPr/>
        </p:nvSpPr>
        <p:spPr>
          <a:xfrm>
            <a:off x="4982547" y="4026159"/>
            <a:ext cx="793102" cy="699796"/>
          </a:xfrm>
          <a:prstGeom prst="rightArrow">
            <a:avLst/>
          </a:prstGeom>
          <a:solidFill>
            <a:srgbClr val="FFFF00"/>
          </a:solidFill>
          <a:ln>
            <a:solidFill>
              <a:schemeClr val="accent2">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7562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6</a:t>
            </a:fld>
            <a:endParaRPr lang="en-US"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a:t>
            </a:r>
            <a:br>
              <a:rPr lang="en-US" sz="3600" dirty="0"/>
            </a:br>
            <a:r>
              <a:rPr lang="en-US" sz="2700" dirty="0">
                <a:solidFill>
                  <a:schemeClr val="bg2">
                    <a:lumMod val="75000"/>
                  </a:schemeClr>
                </a:solidFill>
              </a:rPr>
              <a:t>A 22 years journey without at finish line</a:t>
            </a:r>
          </a:p>
        </p:txBody>
      </p:sp>
      <p:cxnSp>
        <p:nvCxnSpPr>
          <p:cNvPr id="2" name="Gerade Verbindung 7">
            <a:extLst>
              <a:ext uri="{FF2B5EF4-FFF2-40B4-BE49-F238E27FC236}">
                <a16:creationId xmlns:a16="http://schemas.microsoft.com/office/drawing/2014/main" id="{C1721C3D-DB90-6F7E-E36F-6A21328FD83C}"/>
              </a:ext>
            </a:extLst>
          </p:cNvPr>
          <p:cNvCxnSpPr>
            <a:cxnSpLocks/>
          </p:cNvCxnSpPr>
          <p:nvPr/>
        </p:nvCxnSpPr>
        <p:spPr bwMode="gray">
          <a:xfrm>
            <a:off x="550200" y="4066688"/>
            <a:ext cx="10992000" cy="0"/>
          </a:xfrm>
          <a:prstGeom prst="line">
            <a:avLst/>
          </a:prstGeom>
          <a:noFill/>
          <a:ln w="57150" cap="rnd">
            <a:solidFill>
              <a:srgbClr val="DDE3E7"/>
            </a:solidFill>
            <a:prstDash val="solid"/>
            <a:round/>
            <a:headEnd/>
            <a:tailEnd/>
          </a:ln>
          <a:effectLst/>
        </p:spPr>
      </p:cxnSp>
      <p:cxnSp>
        <p:nvCxnSpPr>
          <p:cNvPr id="4" name="Straight Connector 3">
            <a:extLst>
              <a:ext uri="{FF2B5EF4-FFF2-40B4-BE49-F238E27FC236}">
                <a16:creationId xmlns:a16="http://schemas.microsoft.com/office/drawing/2014/main" id="{2D8F38AE-2D5D-F761-56B3-E72F6B8DFBFB}"/>
              </a:ext>
            </a:extLst>
          </p:cNvPr>
          <p:cNvCxnSpPr>
            <a:cxnSpLocks/>
          </p:cNvCxnSpPr>
          <p:nvPr/>
        </p:nvCxnSpPr>
        <p:spPr bwMode="gray">
          <a:xfrm>
            <a:off x="3534558" y="4074560"/>
            <a:ext cx="2130515" cy="0"/>
          </a:xfrm>
          <a:prstGeom prst="line">
            <a:avLst/>
          </a:prstGeom>
          <a:ln w="57150" cap="rnd">
            <a:gradFill flip="none" rotWithShape="1">
              <a:gsLst>
                <a:gs pos="20000">
                  <a:srgbClr val="DDE3E7"/>
                </a:gs>
                <a:gs pos="50000">
                  <a:srgbClr val="92D05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8" name="Gruppieren 7">
            <a:extLst>
              <a:ext uri="{FF2B5EF4-FFF2-40B4-BE49-F238E27FC236}">
                <a16:creationId xmlns:a16="http://schemas.microsoft.com/office/drawing/2014/main" id="{0A1791C6-7957-841E-21E6-B4013FF8AB08}"/>
              </a:ext>
            </a:extLst>
          </p:cNvPr>
          <p:cNvGrpSpPr/>
          <p:nvPr/>
        </p:nvGrpSpPr>
        <p:grpSpPr bwMode="black">
          <a:xfrm>
            <a:off x="268350" y="1690688"/>
            <a:ext cx="2736000" cy="2232000"/>
            <a:chOff x="1632000" y="1341000"/>
            <a:chExt cx="2232000" cy="2232000"/>
          </a:xfrm>
        </p:grpSpPr>
        <p:grpSp>
          <p:nvGrpSpPr>
            <p:cNvPr id="10" name="Gruppieren 4">
              <a:extLst>
                <a:ext uri="{FF2B5EF4-FFF2-40B4-BE49-F238E27FC236}">
                  <a16:creationId xmlns:a16="http://schemas.microsoft.com/office/drawing/2014/main" id="{C780AC79-CE70-CE16-285B-FAFD90791A4F}"/>
                </a:ext>
              </a:extLst>
            </p:cNvPr>
            <p:cNvGrpSpPr/>
            <p:nvPr/>
          </p:nvGrpSpPr>
          <p:grpSpPr bwMode="black">
            <a:xfrm>
              <a:off x="1632000" y="2997000"/>
              <a:ext cx="2232000" cy="144000"/>
              <a:chOff x="1613352" y="2094098"/>
              <a:chExt cx="2234925" cy="144000"/>
            </a:xfrm>
          </p:grpSpPr>
          <p:cxnSp>
            <p:nvCxnSpPr>
              <p:cNvPr id="13" name="Gerade Verbindung 19">
                <a:extLst>
                  <a:ext uri="{FF2B5EF4-FFF2-40B4-BE49-F238E27FC236}">
                    <a16:creationId xmlns:a16="http://schemas.microsoft.com/office/drawing/2014/main" id="{47DBB9D7-4D98-00EF-730F-1CADF6F41193}"/>
                  </a:ext>
                </a:extLst>
              </p:cNvPr>
              <p:cNvCxnSpPr/>
              <p:nvPr/>
            </p:nvCxnSpPr>
            <p:spPr bwMode="black">
              <a:xfrm>
                <a:off x="1613352" y="2094098"/>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30">
                <a:extLst>
                  <a:ext uri="{FF2B5EF4-FFF2-40B4-BE49-F238E27FC236}">
                    <a16:creationId xmlns:a16="http://schemas.microsoft.com/office/drawing/2014/main" id="{5FCD0C6E-BDB0-E064-C4BB-983691A05075}"/>
                  </a:ext>
                </a:extLst>
              </p:cNvPr>
              <p:cNvCxnSpPr>
                <a:cxnSpLocks/>
              </p:cNvCxnSpPr>
              <p:nvPr/>
            </p:nvCxnSpPr>
            <p:spPr bwMode="black">
              <a:xfrm>
                <a:off x="2730970" y="2094098"/>
                <a:ext cx="0" cy="14400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Inhaltsplatzhalter 1">
              <a:extLst>
                <a:ext uri="{FF2B5EF4-FFF2-40B4-BE49-F238E27FC236}">
                  <a16:creationId xmlns:a16="http://schemas.microsoft.com/office/drawing/2014/main" id="{B2A37731-AEFD-15D3-A665-8F4E658F53E2}"/>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2002</a:t>
              </a:r>
            </a:p>
          </p:txBody>
        </p:sp>
        <p:sp>
          <p:nvSpPr>
            <p:cNvPr id="12" name="Inhaltsplatzhalter 1">
              <a:extLst>
                <a:ext uri="{FF2B5EF4-FFF2-40B4-BE49-F238E27FC236}">
                  <a16:creationId xmlns:a16="http://schemas.microsoft.com/office/drawing/2014/main" id="{B81BDC52-9F54-8464-CFBE-52869B51022D}"/>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IAB Workshop</a:t>
              </a:r>
            </a:p>
            <a:p>
              <a:r>
                <a:rPr lang="en-US" dirty="0"/>
                <a:t>Defines operators' requirements in RFC 3535 to lifecycle CLI and SNMP. YANG, Netconf and </a:t>
              </a:r>
              <a:r>
                <a:rPr lang="en-US" dirty="0" err="1"/>
                <a:t>Restconf</a:t>
              </a:r>
              <a:r>
                <a:rPr lang="en-US" dirty="0"/>
                <a:t> development started.</a:t>
              </a:r>
            </a:p>
          </p:txBody>
        </p:sp>
      </p:grpSp>
      <p:grpSp>
        <p:nvGrpSpPr>
          <p:cNvPr id="15" name="Gruppieren 40">
            <a:extLst>
              <a:ext uri="{FF2B5EF4-FFF2-40B4-BE49-F238E27FC236}">
                <a16:creationId xmlns:a16="http://schemas.microsoft.com/office/drawing/2014/main" id="{3871D3D0-1587-CF69-BABE-481B8DE9F670}"/>
              </a:ext>
            </a:extLst>
          </p:cNvPr>
          <p:cNvGrpSpPr/>
          <p:nvPr/>
        </p:nvGrpSpPr>
        <p:grpSpPr bwMode="black">
          <a:xfrm>
            <a:off x="4693298" y="1690688"/>
            <a:ext cx="2251579" cy="2232000"/>
            <a:chOff x="1632000" y="1341000"/>
            <a:chExt cx="2232000" cy="2232000"/>
          </a:xfrm>
        </p:grpSpPr>
        <p:grpSp>
          <p:nvGrpSpPr>
            <p:cNvPr id="16" name="Gruppieren 41">
              <a:extLst>
                <a:ext uri="{FF2B5EF4-FFF2-40B4-BE49-F238E27FC236}">
                  <a16:creationId xmlns:a16="http://schemas.microsoft.com/office/drawing/2014/main" id="{9C9189D8-7AD5-06A0-1234-64C45E072CCD}"/>
                </a:ext>
              </a:extLst>
            </p:cNvPr>
            <p:cNvGrpSpPr/>
            <p:nvPr/>
          </p:nvGrpSpPr>
          <p:grpSpPr bwMode="black">
            <a:xfrm>
              <a:off x="1632000" y="2997000"/>
              <a:ext cx="2232000" cy="144000"/>
              <a:chOff x="1613352" y="3141000"/>
              <a:chExt cx="2234925" cy="215990"/>
            </a:xfrm>
          </p:grpSpPr>
          <p:cxnSp>
            <p:nvCxnSpPr>
              <p:cNvPr id="20" name="Gerade Verbindung 19">
                <a:extLst>
                  <a:ext uri="{FF2B5EF4-FFF2-40B4-BE49-F238E27FC236}">
                    <a16:creationId xmlns:a16="http://schemas.microsoft.com/office/drawing/2014/main" id="{ABD967C4-0802-5264-46BB-8472D73788EB}"/>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rade Verbindung 30">
                <a:extLst>
                  <a:ext uri="{FF2B5EF4-FFF2-40B4-BE49-F238E27FC236}">
                    <a16:creationId xmlns:a16="http://schemas.microsoft.com/office/drawing/2014/main" id="{956713F9-AC5C-FAE8-FE3E-581D1F7A80AD}"/>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Inhaltsplatzhalter 1">
              <a:extLst>
                <a:ext uri="{FF2B5EF4-FFF2-40B4-BE49-F238E27FC236}">
                  <a16:creationId xmlns:a16="http://schemas.microsoft.com/office/drawing/2014/main" id="{E758DD90-C648-A2CB-CC61-19D59AC79BEF}"/>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2017</a:t>
              </a:r>
            </a:p>
          </p:txBody>
        </p:sp>
        <p:sp>
          <p:nvSpPr>
            <p:cNvPr id="18" name="Inhaltsplatzhalter 1">
              <a:extLst>
                <a:ext uri="{FF2B5EF4-FFF2-40B4-BE49-F238E27FC236}">
                  <a16:creationId xmlns:a16="http://schemas.microsoft.com/office/drawing/2014/main" id="{B724AEB6-5BAC-47DA-8B69-2AD187CE7405}"/>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err="1"/>
                <a:t>gNMI</a:t>
              </a:r>
              <a:endParaRPr lang="en-US" b="1" dirty="0"/>
            </a:p>
            <a:p>
              <a:r>
                <a:rPr lang="en-US" dirty="0" err="1"/>
                <a:t>gNMI</a:t>
              </a:r>
              <a:r>
                <a:rPr lang="en-US" dirty="0"/>
                <a:t> was proposed to IETF NETCONF and implementations started at major network vendors.</a:t>
              </a:r>
            </a:p>
          </p:txBody>
        </p:sp>
      </p:grpSp>
      <p:grpSp>
        <p:nvGrpSpPr>
          <p:cNvPr id="22" name="Gruppieren 46">
            <a:extLst>
              <a:ext uri="{FF2B5EF4-FFF2-40B4-BE49-F238E27FC236}">
                <a16:creationId xmlns:a16="http://schemas.microsoft.com/office/drawing/2014/main" id="{BE342D5B-06C0-BC80-D4DD-5FED2D93A85A}"/>
              </a:ext>
            </a:extLst>
          </p:cNvPr>
          <p:cNvGrpSpPr/>
          <p:nvPr/>
        </p:nvGrpSpPr>
        <p:grpSpPr bwMode="black">
          <a:xfrm>
            <a:off x="7408295" y="1690688"/>
            <a:ext cx="4593848" cy="2232000"/>
            <a:chOff x="1632000" y="1341000"/>
            <a:chExt cx="2232000" cy="2232000"/>
          </a:xfrm>
        </p:grpSpPr>
        <p:grpSp>
          <p:nvGrpSpPr>
            <p:cNvPr id="23" name="Gruppieren 47">
              <a:extLst>
                <a:ext uri="{FF2B5EF4-FFF2-40B4-BE49-F238E27FC236}">
                  <a16:creationId xmlns:a16="http://schemas.microsoft.com/office/drawing/2014/main" id="{35B79CFD-DDC0-E110-13C1-4AC041F47E3D}"/>
                </a:ext>
              </a:extLst>
            </p:cNvPr>
            <p:cNvGrpSpPr/>
            <p:nvPr/>
          </p:nvGrpSpPr>
          <p:grpSpPr bwMode="black">
            <a:xfrm>
              <a:off x="1632000" y="2997000"/>
              <a:ext cx="2232000" cy="144000"/>
              <a:chOff x="1613352" y="3141000"/>
              <a:chExt cx="2234925" cy="215990"/>
            </a:xfrm>
          </p:grpSpPr>
          <p:cxnSp>
            <p:nvCxnSpPr>
              <p:cNvPr id="26" name="Gerade Verbindung 19">
                <a:extLst>
                  <a:ext uri="{FF2B5EF4-FFF2-40B4-BE49-F238E27FC236}">
                    <a16:creationId xmlns:a16="http://schemas.microsoft.com/office/drawing/2014/main" id="{2270C987-12FE-3012-C05E-8965D7369BBE}"/>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 Verbindung 30">
                <a:extLst>
                  <a:ext uri="{FF2B5EF4-FFF2-40B4-BE49-F238E27FC236}">
                    <a16:creationId xmlns:a16="http://schemas.microsoft.com/office/drawing/2014/main" id="{DB32614D-738C-B4E0-9019-340192DBBEFA}"/>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Inhaltsplatzhalter 1">
              <a:extLst>
                <a:ext uri="{FF2B5EF4-FFF2-40B4-BE49-F238E27FC236}">
                  <a16:creationId xmlns:a16="http://schemas.microsoft.com/office/drawing/2014/main" id="{B4BB3FE3-45A4-FB4D-7261-232D61BD7118}"/>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2022</a:t>
              </a:r>
            </a:p>
          </p:txBody>
        </p:sp>
        <p:sp>
          <p:nvSpPr>
            <p:cNvPr id="25" name="Inhaltsplatzhalter 1">
              <a:extLst>
                <a:ext uri="{FF2B5EF4-FFF2-40B4-BE49-F238E27FC236}">
                  <a16:creationId xmlns:a16="http://schemas.microsoft.com/office/drawing/2014/main" id="{1B4551CE-E748-DB88-B412-3D69C73A1AF7}"/>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Data Mesh Integration</a:t>
              </a:r>
            </a:p>
            <a:p>
              <a:pPr marL="0" marR="0">
                <a:spcBef>
                  <a:spcPts val="0"/>
                </a:spcBef>
                <a:spcAft>
                  <a:spcPts val="0"/>
                </a:spcAft>
              </a:pPr>
              <a:r>
                <a:rPr lang="en-US" dirty="0"/>
                <a:t>Vendor-specific implementations and IETF YANG-Push are hard to manage. New requirements emerged for integrating with the message broker and an automated data processing chain. New specifications are proposed to resolve these challenges.</a:t>
              </a:r>
            </a:p>
          </p:txBody>
        </p:sp>
      </p:grpSp>
      <p:grpSp>
        <p:nvGrpSpPr>
          <p:cNvPr id="28" name="Gruppieren 8">
            <a:extLst>
              <a:ext uri="{FF2B5EF4-FFF2-40B4-BE49-F238E27FC236}">
                <a16:creationId xmlns:a16="http://schemas.microsoft.com/office/drawing/2014/main" id="{DE5BB9B7-8572-74B3-3418-92B8C92064EA}"/>
              </a:ext>
            </a:extLst>
          </p:cNvPr>
          <p:cNvGrpSpPr/>
          <p:nvPr/>
        </p:nvGrpSpPr>
        <p:grpSpPr bwMode="black">
          <a:xfrm>
            <a:off x="3457239" y="4207610"/>
            <a:ext cx="2130515" cy="2231999"/>
            <a:chOff x="1488000" y="4293000"/>
            <a:chExt cx="2736000" cy="2231999"/>
          </a:xfrm>
        </p:grpSpPr>
        <p:grpSp>
          <p:nvGrpSpPr>
            <p:cNvPr id="29" name="Gruppieren 59">
              <a:extLst>
                <a:ext uri="{FF2B5EF4-FFF2-40B4-BE49-F238E27FC236}">
                  <a16:creationId xmlns:a16="http://schemas.microsoft.com/office/drawing/2014/main" id="{F2AC2579-AB27-E563-72B0-21AF883D5C94}"/>
                </a:ext>
              </a:extLst>
            </p:cNvPr>
            <p:cNvGrpSpPr/>
            <p:nvPr/>
          </p:nvGrpSpPr>
          <p:grpSpPr bwMode="black">
            <a:xfrm>
              <a:off x="1488000" y="4725000"/>
              <a:ext cx="2736000" cy="144000"/>
              <a:chOff x="1613352" y="3141000"/>
              <a:chExt cx="2234925" cy="215990"/>
            </a:xfrm>
          </p:grpSpPr>
          <p:cxnSp>
            <p:nvCxnSpPr>
              <p:cNvPr id="32" name="Gerade Verbindung 19">
                <a:extLst>
                  <a:ext uri="{FF2B5EF4-FFF2-40B4-BE49-F238E27FC236}">
                    <a16:creationId xmlns:a16="http://schemas.microsoft.com/office/drawing/2014/main" id="{C7712630-B018-597B-9584-81CEDF28F8C0}"/>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30">
                <a:extLst>
                  <a:ext uri="{FF2B5EF4-FFF2-40B4-BE49-F238E27FC236}">
                    <a16:creationId xmlns:a16="http://schemas.microsoft.com/office/drawing/2014/main" id="{12B3F5EE-E98E-BEF4-4ED2-D387A691EBB2}"/>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Inhaltsplatzhalter 1">
              <a:extLst>
                <a:ext uri="{FF2B5EF4-FFF2-40B4-BE49-F238E27FC236}">
                  <a16:creationId xmlns:a16="http://schemas.microsoft.com/office/drawing/2014/main" id="{8B991C74-AAFD-C1DD-459B-083084BA12D6}"/>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2015</a:t>
              </a:r>
            </a:p>
          </p:txBody>
        </p:sp>
        <p:sp>
          <p:nvSpPr>
            <p:cNvPr id="31" name="Inhaltsplatzhalter 1">
              <a:extLst>
                <a:ext uri="{FF2B5EF4-FFF2-40B4-BE49-F238E27FC236}">
                  <a16:creationId xmlns:a16="http://schemas.microsoft.com/office/drawing/2014/main" id="{A80F2D56-09A4-2302-3CBD-EBEA1B3EF180}"/>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Specification Started</a:t>
              </a:r>
            </a:p>
            <a:p>
              <a:r>
                <a:rPr lang="en-US" dirty="0"/>
                <a:t>Development of RFC 8639 and RFC 8641 started at IETF NETCONF.</a:t>
              </a:r>
            </a:p>
          </p:txBody>
        </p:sp>
      </p:grpSp>
      <p:grpSp>
        <p:nvGrpSpPr>
          <p:cNvPr id="34" name="Gruppieren 64">
            <a:extLst>
              <a:ext uri="{FF2B5EF4-FFF2-40B4-BE49-F238E27FC236}">
                <a16:creationId xmlns:a16="http://schemas.microsoft.com/office/drawing/2014/main" id="{DACC37E1-B67E-68EC-557A-97CCFBA7D080}"/>
              </a:ext>
            </a:extLst>
          </p:cNvPr>
          <p:cNvGrpSpPr/>
          <p:nvPr/>
        </p:nvGrpSpPr>
        <p:grpSpPr bwMode="black">
          <a:xfrm>
            <a:off x="5819087" y="4212764"/>
            <a:ext cx="2868476" cy="2231999"/>
            <a:chOff x="1488000" y="4293000"/>
            <a:chExt cx="2736000" cy="2231999"/>
          </a:xfrm>
        </p:grpSpPr>
        <p:grpSp>
          <p:nvGrpSpPr>
            <p:cNvPr id="35" name="Gruppieren 65">
              <a:extLst>
                <a:ext uri="{FF2B5EF4-FFF2-40B4-BE49-F238E27FC236}">
                  <a16:creationId xmlns:a16="http://schemas.microsoft.com/office/drawing/2014/main" id="{FD98BA2F-25B0-B1E4-33C3-3E0F5BECDCAA}"/>
                </a:ext>
              </a:extLst>
            </p:cNvPr>
            <p:cNvGrpSpPr/>
            <p:nvPr/>
          </p:nvGrpSpPr>
          <p:grpSpPr bwMode="black">
            <a:xfrm>
              <a:off x="1488000" y="4725000"/>
              <a:ext cx="2736000" cy="144000"/>
              <a:chOff x="1613352" y="3141000"/>
              <a:chExt cx="2234925" cy="215990"/>
            </a:xfrm>
          </p:grpSpPr>
          <p:cxnSp>
            <p:nvCxnSpPr>
              <p:cNvPr id="38" name="Gerade Verbindung 19">
                <a:extLst>
                  <a:ext uri="{FF2B5EF4-FFF2-40B4-BE49-F238E27FC236}">
                    <a16:creationId xmlns:a16="http://schemas.microsoft.com/office/drawing/2014/main" id="{28824EE9-5B31-6E24-3D17-8559F723C2CA}"/>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rade Verbindung 30">
                <a:extLst>
                  <a:ext uri="{FF2B5EF4-FFF2-40B4-BE49-F238E27FC236}">
                    <a16:creationId xmlns:a16="http://schemas.microsoft.com/office/drawing/2014/main" id="{1A7858F4-C8FF-FD11-1618-89813EDCA5B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Inhaltsplatzhalter 1">
              <a:extLst>
                <a:ext uri="{FF2B5EF4-FFF2-40B4-BE49-F238E27FC236}">
                  <a16:creationId xmlns:a16="http://schemas.microsoft.com/office/drawing/2014/main" id="{7D27550F-D392-5C9D-6454-65067CA2FC55}"/>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2019</a:t>
              </a:r>
            </a:p>
          </p:txBody>
        </p:sp>
        <p:sp>
          <p:nvSpPr>
            <p:cNvPr id="37" name="Inhaltsplatzhalter 1">
              <a:extLst>
                <a:ext uri="{FF2B5EF4-FFF2-40B4-BE49-F238E27FC236}">
                  <a16:creationId xmlns:a16="http://schemas.microsoft.com/office/drawing/2014/main" id="{0BD3578E-9C91-1D0B-2ECF-4ABE58148B6A}"/>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a:t>
              </a:r>
              <a:br>
                <a:rPr lang="en-US" b="1" dirty="0"/>
              </a:br>
              <a:r>
                <a:rPr lang="en-US" b="1" dirty="0"/>
                <a:t>Specification Finished</a:t>
              </a:r>
            </a:p>
            <a:p>
              <a:r>
                <a:rPr lang="en-US" dirty="0"/>
                <a:t>Development of RFC 8639 and RFC 8641 concluded at IETF NETCONF without any major network vendor implementations.</a:t>
              </a:r>
            </a:p>
          </p:txBody>
        </p:sp>
      </p:grpSp>
      <p:grpSp>
        <p:nvGrpSpPr>
          <p:cNvPr id="41" name="Gruppieren 64">
            <a:extLst>
              <a:ext uri="{FF2B5EF4-FFF2-40B4-BE49-F238E27FC236}">
                <a16:creationId xmlns:a16="http://schemas.microsoft.com/office/drawing/2014/main" id="{D3FED4A7-82DC-CB2D-9D61-14D8A28E48B5}"/>
              </a:ext>
            </a:extLst>
          </p:cNvPr>
          <p:cNvGrpSpPr/>
          <p:nvPr/>
        </p:nvGrpSpPr>
        <p:grpSpPr bwMode="black">
          <a:xfrm>
            <a:off x="8994711" y="4210690"/>
            <a:ext cx="2690323" cy="2231999"/>
            <a:chOff x="1488000" y="4293000"/>
            <a:chExt cx="2736000" cy="2231999"/>
          </a:xfrm>
        </p:grpSpPr>
        <p:grpSp>
          <p:nvGrpSpPr>
            <p:cNvPr id="42" name="Gruppieren 65">
              <a:extLst>
                <a:ext uri="{FF2B5EF4-FFF2-40B4-BE49-F238E27FC236}">
                  <a16:creationId xmlns:a16="http://schemas.microsoft.com/office/drawing/2014/main" id="{3B344F67-2010-7161-4789-9759BC710566}"/>
                </a:ext>
              </a:extLst>
            </p:cNvPr>
            <p:cNvGrpSpPr/>
            <p:nvPr/>
          </p:nvGrpSpPr>
          <p:grpSpPr bwMode="black">
            <a:xfrm>
              <a:off x="1488000" y="4725000"/>
              <a:ext cx="2736000" cy="144000"/>
              <a:chOff x="1613352" y="3141000"/>
              <a:chExt cx="2234925" cy="215990"/>
            </a:xfrm>
          </p:grpSpPr>
          <p:cxnSp>
            <p:nvCxnSpPr>
              <p:cNvPr id="45" name="Gerade Verbindung 19">
                <a:extLst>
                  <a:ext uri="{FF2B5EF4-FFF2-40B4-BE49-F238E27FC236}">
                    <a16:creationId xmlns:a16="http://schemas.microsoft.com/office/drawing/2014/main" id="{2BC9765E-2839-3725-D5AA-9C03730BDE05}"/>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rade Verbindung 30">
                <a:extLst>
                  <a:ext uri="{FF2B5EF4-FFF2-40B4-BE49-F238E27FC236}">
                    <a16:creationId xmlns:a16="http://schemas.microsoft.com/office/drawing/2014/main" id="{BD1D0E07-6E0E-4A3A-57A2-E985A2E6E5E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Inhaltsplatzhalter 1">
              <a:extLst>
                <a:ext uri="{FF2B5EF4-FFF2-40B4-BE49-F238E27FC236}">
                  <a16:creationId xmlns:a16="http://schemas.microsoft.com/office/drawing/2014/main" id="{9982A62D-0E10-2FD3-5ACE-87B7E6992067}"/>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2024</a:t>
              </a:r>
            </a:p>
          </p:txBody>
        </p:sp>
        <p:sp>
          <p:nvSpPr>
            <p:cNvPr id="44" name="Inhaltsplatzhalter 1">
              <a:extLst>
                <a:ext uri="{FF2B5EF4-FFF2-40B4-BE49-F238E27FC236}">
                  <a16:creationId xmlns:a16="http://schemas.microsoft.com/office/drawing/2014/main" id="{E4D5B3A8-1F95-93B6-B40F-4E4453028DBF}"/>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Major</a:t>
              </a:r>
              <a:br>
                <a:rPr lang="en-US" b="1" dirty="0"/>
              </a:br>
              <a:r>
                <a:rPr lang="en-US" b="1" dirty="0"/>
                <a:t>Implementations Started</a:t>
              </a:r>
            </a:p>
            <a:p>
              <a:r>
                <a:rPr lang="en-US" dirty="0"/>
                <a:t>Questions arise. Proposing a simplified IETF YANG-Push and an Agile Incremental Driven Development.</a:t>
              </a:r>
            </a:p>
          </p:txBody>
        </p:sp>
      </p:grpSp>
      <p:grpSp>
        <p:nvGrpSpPr>
          <p:cNvPr id="59" name="Gruppieren 40">
            <a:extLst>
              <a:ext uri="{FF2B5EF4-FFF2-40B4-BE49-F238E27FC236}">
                <a16:creationId xmlns:a16="http://schemas.microsoft.com/office/drawing/2014/main" id="{A4F54A95-D7DF-C891-C7FF-8E228A7013F2}"/>
              </a:ext>
            </a:extLst>
          </p:cNvPr>
          <p:cNvGrpSpPr/>
          <p:nvPr/>
        </p:nvGrpSpPr>
        <p:grpSpPr bwMode="black">
          <a:xfrm>
            <a:off x="3098944" y="1690687"/>
            <a:ext cx="1273596" cy="2232000"/>
            <a:chOff x="1632000" y="1341000"/>
            <a:chExt cx="2232000" cy="2232000"/>
          </a:xfrm>
        </p:grpSpPr>
        <p:grpSp>
          <p:nvGrpSpPr>
            <p:cNvPr id="60" name="Gruppieren 41">
              <a:extLst>
                <a:ext uri="{FF2B5EF4-FFF2-40B4-BE49-F238E27FC236}">
                  <a16:creationId xmlns:a16="http://schemas.microsoft.com/office/drawing/2014/main" id="{7033033C-435C-1BF4-758D-F6F49C7BE514}"/>
                </a:ext>
              </a:extLst>
            </p:cNvPr>
            <p:cNvGrpSpPr/>
            <p:nvPr/>
          </p:nvGrpSpPr>
          <p:grpSpPr bwMode="black">
            <a:xfrm>
              <a:off x="1632000" y="2997000"/>
              <a:ext cx="2232000" cy="144000"/>
              <a:chOff x="1613352" y="3141000"/>
              <a:chExt cx="2234925" cy="215990"/>
            </a:xfrm>
          </p:grpSpPr>
          <p:cxnSp>
            <p:nvCxnSpPr>
              <p:cNvPr id="63" name="Gerade Verbindung 19">
                <a:extLst>
                  <a:ext uri="{FF2B5EF4-FFF2-40B4-BE49-F238E27FC236}">
                    <a16:creationId xmlns:a16="http://schemas.microsoft.com/office/drawing/2014/main" id="{C6DFBCFE-6018-8344-46D1-B0F6FFB58CD4}"/>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Gerade Verbindung 30">
                <a:extLst>
                  <a:ext uri="{FF2B5EF4-FFF2-40B4-BE49-F238E27FC236}">
                    <a16:creationId xmlns:a16="http://schemas.microsoft.com/office/drawing/2014/main" id="{403AD072-2FC4-1ACC-56E2-B0F9CA68FE7F}"/>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Inhaltsplatzhalter 1">
              <a:extLst>
                <a:ext uri="{FF2B5EF4-FFF2-40B4-BE49-F238E27FC236}">
                  <a16:creationId xmlns:a16="http://schemas.microsoft.com/office/drawing/2014/main" id="{A45CA48C-52BC-6F61-40B7-B80536A0878C}"/>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2010</a:t>
              </a:r>
            </a:p>
          </p:txBody>
        </p:sp>
        <p:sp>
          <p:nvSpPr>
            <p:cNvPr id="62" name="Inhaltsplatzhalter 1">
              <a:extLst>
                <a:ext uri="{FF2B5EF4-FFF2-40B4-BE49-F238E27FC236}">
                  <a16:creationId xmlns:a16="http://schemas.microsoft.com/office/drawing/2014/main" id="{9D3C1E24-9BDF-AF99-075F-4F734EBA2636}"/>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YANG 1.0</a:t>
              </a:r>
            </a:p>
            <a:p>
              <a:r>
                <a:rPr lang="en-US" dirty="0"/>
                <a:t>Specified in RFC 6020. 1.1 in RFC 7950.</a:t>
              </a:r>
              <a:br>
                <a:rPr lang="en-US" dirty="0"/>
              </a:br>
              <a:endParaRPr lang="en-US" dirty="0"/>
            </a:p>
          </p:txBody>
        </p:sp>
      </p:grpSp>
      <p:cxnSp>
        <p:nvCxnSpPr>
          <p:cNvPr id="65" name="Straight Connector 64">
            <a:extLst>
              <a:ext uri="{FF2B5EF4-FFF2-40B4-BE49-F238E27FC236}">
                <a16:creationId xmlns:a16="http://schemas.microsoft.com/office/drawing/2014/main" id="{AFC53858-1E5E-6FE9-2830-0E378FEAA6B1}"/>
              </a:ext>
            </a:extLst>
          </p:cNvPr>
          <p:cNvCxnSpPr>
            <a:cxnSpLocks/>
          </p:cNvCxnSpPr>
          <p:nvPr/>
        </p:nvCxnSpPr>
        <p:spPr bwMode="gray">
          <a:xfrm>
            <a:off x="5030742" y="4074560"/>
            <a:ext cx="2130515" cy="0"/>
          </a:xfrm>
          <a:prstGeom prst="line">
            <a:avLst/>
          </a:prstGeom>
          <a:ln w="57150" cap="rnd">
            <a:gradFill flip="none" rotWithShape="1">
              <a:gsLst>
                <a:gs pos="20000">
                  <a:srgbClr val="DDE3E7"/>
                </a:gs>
                <a:gs pos="50000">
                  <a:srgbClr val="FFC00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08A87A-9C74-E2F3-3559-E49D4439C20B}"/>
              </a:ext>
            </a:extLst>
          </p:cNvPr>
          <p:cNvCxnSpPr>
            <a:cxnSpLocks/>
          </p:cNvCxnSpPr>
          <p:nvPr/>
        </p:nvCxnSpPr>
        <p:spPr bwMode="gray">
          <a:xfrm>
            <a:off x="6188267" y="4066688"/>
            <a:ext cx="2130515" cy="0"/>
          </a:xfrm>
          <a:prstGeom prst="line">
            <a:avLst/>
          </a:prstGeom>
          <a:ln w="57150" cap="rnd">
            <a:gradFill flip="none" rotWithShape="1">
              <a:gsLst>
                <a:gs pos="20000">
                  <a:srgbClr val="DDE3E7"/>
                </a:gs>
                <a:gs pos="50000">
                  <a:srgbClr val="E61E64"/>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13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053" y="1690687"/>
            <a:ext cx="10626840" cy="2060219"/>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dirty="0"/>
              <a:t>With </a:t>
            </a:r>
            <a:r>
              <a:rPr lang="en-US" b="1" dirty="0"/>
              <a:t>Big Data </a:t>
            </a:r>
            <a:r>
              <a:rPr lang="en-US" dirty="0"/>
              <a:t>capabilities, and </a:t>
            </a:r>
            <a:r>
              <a:rPr lang="en-US" b="1" dirty="0"/>
              <a:t>Data Mesh </a:t>
            </a:r>
            <a:r>
              <a:rPr lang="en-US" dirty="0"/>
              <a:t>for organizing data, evolving over the last 20 years, </a:t>
            </a:r>
            <a:r>
              <a:rPr lang="en-US" b="1" dirty="0"/>
              <a:t>Network Observability</a:t>
            </a:r>
            <a:r>
              <a:rPr lang="en-US" dirty="0"/>
              <a:t>, the process of observing network behaviors and symptoms based on operational network data </a:t>
            </a:r>
            <a:r>
              <a:rPr lang="en-US" b="1" dirty="0"/>
              <a:t>holistically on all 3 network planes</a:t>
            </a:r>
            <a:r>
              <a:rPr lang="en-US" dirty="0"/>
              <a:t>, has gained a lot of traction and is deemed to reduce alert fatigue caused by classical device monitoring. IETF has published with </a:t>
            </a:r>
            <a:r>
              <a:rPr lang="en-US" dirty="0">
                <a:hlinkClick r:id="rId2"/>
              </a:rPr>
              <a:t>RFC 9232</a:t>
            </a:r>
            <a:r>
              <a:rPr lang="en-US" dirty="0"/>
              <a:t> an overview of Network Telemetry protocols. </a:t>
            </a:r>
          </a:p>
          <a:p>
            <a:pPr>
              <a:spcBef>
                <a:spcPts val="300"/>
              </a:spcBef>
              <a:spcAft>
                <a:spcPts val="300"/>
              </a:spcAft>
            </a:pPr>
            <a:r>
              <a:rPr lang="en-US" b="1" dirty="0"/>
              <a:t>What becomes clear now is that IETF developed YANG-Push not according to the </a:t>
            </a:r>
            <a:r>
              <a:rPr lang="en-US" b="1" dirty="0">
                <a:solidFill>
                  <a:srgbClr val="FF0000"/>
                </a:solidFill>
              </a:rPr>
              <a:t>network operator's needs</a:t>
            </a:r>
            <a:r>
              <a:rPr lang="en-US" b="1" dirty="0"/>
              <a:t>, nor </a:t>
            </a:r>
            <a:r>
              <a:rPr lang="en-US" b="1" dirty="0">
                <a:solidFill>
                  <a:srgbClr val="FF0000"/>
                </a:solidFill>
              </a:rPr>
              <a:t>network vendors constraints</a:t>
            </a:r>
            <a:r>
              <a:rPr lang="en-US" b="1" dirty="0"/>
              <a:t>, nor considered </a:t>
            </a:r>
            <a:r>
              <a:rPr lang="en-US" b="1" dirty="0">
                <a:solidFill>
                  <a:srgbClr val="FF0000"/>
                </a:solidFill>
              </a:rPr>
              <a:t>where it should integrate to</a:t>
            </a:r>
            <a:r>
              <a:rPr lang="en-US" b="1" dirty="0"/>
              <a:t>, and most importantly, it lacks an agile incremental driven development process. </a:t>
            </a:r>
          </a:p>
          <a:p>
            <a:pPr>
              <a:spcBef>
                <a:spcPts val="300"/>
              </a:spcBef>
              <a:spcAft>
                <a:spcPts val="300"/>
              </a:spcAft>
            </a:pPr>
            <a:r>
              <a:rPr lang="en-US" dirty="0"/>
              <a:t>With such a process, the user's needs, the requirements and use cases, would be put first and through an iterative process, minimal viable products are being developed and steadily improved. This allows at an early stage to have a working implementation and steadily develop and adapt over time. Applied research should be involved for hypothesis and experiments when new areas are being explored.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879318" cy="1325563"/>
          </a:xfrm>
        </p:spPr>
        <p:txBody>
          <a:bodyPr>
            <a:normAutofit/>
          </a:bodyPr>
          <a:lstStyle/>
          <a:p>
            <a:r>
              <a:rPr lang="en-US" sz="2800" b="1" dirty="0"/>
              <a:t>IETF YANG-Push Today</a:t>
            </a:r>
            <a:br>
              <a:rPr lang="en-US" sz="3600" dirty="0"/>
            </a:br>
            <a:r>
              <a:rPr lang="en-US" sz="2700" dirty="0">
                <a:solidFill>
                  <a:schemeClr val="bg2">
                    <a:lumMod val="75000"/>
                  </a:schemeClr>
                </a:solidFill>
              </a:rPr>
              <a:t>Requires </a:t>
            </a:r>
            <a:r>
              <a:rPr lang="en-GB" sz="2700" dirty="0">
                <a:solidFill>
                  <a:schemeClr val="bg2">
                    <a:lumMod val="75000"/>
                  </a:schemeClr>
                </a:solidFill>
              </a:rPr>
              <a:t>Agile Incremental Driven Development to Succeed</a:t>
            </a:r>
            <a:endParaRPr lang="en-US" sz="2700" dirty="0">
              <a:solidFill>
                <a:schemeClr val="bg2">
                  <a:lumMod val="75000"/>
                </a:schemeClr>
              </a:solidFill>
            </a:endParaRPr>
          </a:p>
        </p:txBody>
      </p:sp>
    </p:spTree>
    <p:extLst>
      <p:ext uri="{BB962C8B-B14F-4D97-AF65-F5344CB8AC3E}">
        <p14:creationId xmlns:p14="http://schemas.microsoft.com/office/powerpoint/2010/main" val="149260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Addressing YANG Specification and Integration Gaps</a:t>
            </a:r>
            <a:br>
              <a:rPr lang="en-GB" sz="3600" dirty="0"/>
            </a:br>
            <a:r>
              <a:rPr lang="en-US" sz="2700" dirty="0">
                <a:solidFill>
                  <a:schemeClr val="bg2">
                    <a:lumMod val="75000"/>
                  </a:schemeClr>
                </a:solidFill>
              </a:rPr>
              <a:t>11 documents piling up at NETCONF, NETMOD and NMOP…</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4732177" cy="4486275"/>
          </a:xfrm>
        </p:spPr>
        <p:txBody>
          <a:bodyPr>
            <a:noAutofit/>
          </a:bodyPr>
          <a:lstStyle/>
          <a:p>
            <a:pPr marL="0" indent="0">
              <a:buNone/>
            </a:pPr>
            <a:r>
              <a:rPr lang="en-US" sz="1800" b="1" dirty="0"/>
              <a:t>YANG-Push Transport Gaps:</a:t>
            </a:r>
            <a:endParaRPr lang="en-US" sz="1800" dirty="0"/>
          </a:p>
          <a:p>
            <a:pPr>
              <a:spcBef>
                <a:spcPts val="300"/>
              </a:spcBef>
            </a:pPr>
            <a:r>
              <a:rPr lang="en-US" sz="1600" dirty="0"/>
              <a:t>UDP-based Transport for Configured Subscriptions</a:t>
            </a:r>
            <a:br>
              <a:rPr lang="en-US" sz="1600" dirty="0"/>
            </a:br>
            <a:r>
              <a:rPr lang="en-US" sz="1600" dirty="0">
                <a:hlinkClick r:id="rId3"/>
              </a:rPr>
              <a:t>draft-</a:t>
            </a:r>
            <a:r>
              <a:rPr lang="en-US" sz="1600" dirty="0" err="1">
                <a:hlinkClick r:id="rId3"/>
              </a:rPr>
              <a:t>ietf</a:t>
            </a:r>
            <a:r>
              <a:rPr lang="en-US" sz="1600" dirty="0">
                <a:hlinkClick r:id="rId3"/>
              </a:rPr>
              <a:t>-netconf-</a:t>
            </a:r>
            <a:r>
              <a:rPr lang="en-US" sz="1600" dirty="0" err="1">
                <a:hlinkClick r:id="rId3"/>
              </a:rPr>
              <a:t>udp</a:t>
            </a:r>
            <a:r>
              <a:rPr lang="en-US" sz="1600" dirty="0">
                <a:hlinkClick r:id="rId3"/>
              </a:rPr>
              <a:t>-</a:t>
            </a:r>
            <a:r>
              <a:rPr lang="en-US" sz="1600" dirty="0" err="1">
                <a:hlinkClick r:id="rId3"/>
              </a:rPr>
              <a:t>notif</a:t>
            </a:r>
            <a:endParaRPr lang="en-US" sz="1600" dirty="0"/>
          </a:p>
          <a:p>
            <a:pPr>
              <a:spcBef>
                <a:spcPts val="300"/>
              </a:spcBef>
            </a:pPr>
            <a:r>
              <a:rPr lang="en-US" sz="1600" dirty="0"/>
              <a:t>Subscription to Distributed Notifications</a:t>
            </a:r>
            <a:br>
              <a:rPr lang="en-US" sz="1600" dirty="0"/>
            </a:br>
            <a:r>
              <a:rPr lang="en-US" sz="1600" dirty="0">
                <a:hlinkClick r:id="rId4"/>
              </a:rPr>
              <a:t>draft-</a:t>
            </a:r>
            <a:r>
              <a:rPr lang="en-US" sz="1600" dirty="0" err="1">
                <a:hlinkClick r:id="rId4"/>
              </a:rPr>
              <a:t>ietf</a:t>
            </a:r>
            <a:r>
              <a:rPr lang="en-US" sz="1600" dirty="0">
                <a:hlinkClick r:id="rId4"/>
              </a:rPr>
              <a:t>-netconf-distributed-</a:t>
            </a:r>
            <a:r>
              <a:rPr lang="en-US" sz="1600" dirty="0" err="1">
                <a:hlinkClick r:id="rId4"/>
              </a:rPr>
              <a:t>notif</a:t>
            </a:r>
            <a:endParaRPr lang="en-US" sz="1600" b="1" dirty="0"/>
          </a:p>
          <a:p>
            <a:pPr marL="0" indent="0">
              <a:buNone/>
            </a:pPr>
            <a:r>
              <a:rPr lang="en-US" sz="1800" b="1" dirty="0"/>
              <a:t>YANG-Push Specifications Gaps:</a:t>
            </a:r>
            <a:endParaRPr lang="en-US" sz="1800" dirty="0"/>
          </a:p>
          <a:p>
            <a:pPr>
              <a:spcBef>
                <a:spcPts val="300"/>
              </a:spcBef>
            </a:pPr>
            <a:r>
              <a:rPr lang="en-US" sz="1600" dirty="0"/>
              <a:t>Extensible YANG model for YANG-Push Notifications</a:t>
            </a:r>
            <a:br>
              <a:rPr lang="en-US" sz="1600" dirty="0"/>
            </a:br>
            <a:r>
              <a:rPr lang="en-US" sz="1600" dirty="0">
                <a:ea typeface="Times New Roman" panose="02020603050405020304" pitchFamily="18" charset="0"/>
                <a:hlinkClick r:id="rId5"/>
              </a:rPr>
              <a:t>draft-</a:t>
            </a:r>
            <a:r>
              <a:rPr lang="en-US" sz="1600" dirty="0" err="1">
                <a:ea typeface="Times New Roman" panose="02020603050405020304" pitchFamily="18" charset="0"/>
                <a:hlinkClick r:id="rId5"/>
              </a:rPr>
              <a:t>netana</a:t>
            </a:r>
            <a:r>
              <a:rPr lang="en-US" sz="1600" dirty="0">
                <a:ea typeface="Times New Roman" panose="02020603050405020304" pitchFamily="18" charset="0"/>
                <a:hlinkClick r:id="rId5"/>
              </a:rPr>
              <a:t>-netconf-</a:t>
            </a:r>
            <a:r>
              <a:rPr lang="en-US" sz="1600" dirty="0" err="1">
                <a:ea typeface="Times New Roman" panose="02020603050405020304" pitchFamily="18" charset="0"/>
                <a:hlinkClick r:id="rId5"/>
              </a:rPr>
              <a:t>notif</a:t>
            </a:r>
            <a:r>
              <a:rPr lang="en-US" sz="1600" dirty="0">
                <a:ea typeface="Times New Roman" panose="02020603050405020304" pitchFamily="18" charset="0"/>
                <a:hlinkClick r:id="rId5"/>
              </a:rPr>
              <a:t>-envelope</a:t>
            </a:r>
            <a:endParaRPr lang="en-US" sz="1600" dirty="0">
              <a:ea typeface="Times New Roman" panose="02020603050405020304" pitchFamily="18" charset="0"/>
            </a:endParaRPr>
          </a:p>
          <a:p>
            <a:pPr>
              <a:spcBef>
                <a:spcPts val="300"/>
              </a:spcBef>
            </a:pPr>
            <a:r>
              <a:rPr lang="en-US" sz="1600" dirty="0">
                <a:ea typeface="Times New Roman" panose="02020603050405020304" pitchFamily="18" charset="0"/>
              </a:rPr>
              <a:t>YANG Notification Transport Capabilities</a:t>
            </a:r>
            <a:br>
              <a:rPr lang="en-US" sz="1600" dirty="0">
                <a:ea typeface="Times New Roman" panose="02020603050405020304" pitchFamily="18" charset="0"/>
              </a:rPr>
            </a:br>
            <a:r>
              <a:rPr lang="en-US" sz="1600" dirty="0">
                <a:ea typeface="Times New Roman" panose="02020603050405020304" pitchFamily="18" charset="0"/>
                <a:hlinkClick r:id="rId6"/>
              </a:rPr>
              <a:t>draft-</a:t>
            </a:r>
            <a:r>
              <a:rPr lang="en-US" sz="1600" dirty="0" err="1">
                <a:ea typeface="Times New Roman" panose="02020603050405020304" pitchFamily="18" charset="0"/>
                <a:hlinkClick r:id="rId6"/>
              </a:rPr>
              <a:t>netana</a:t>
            </a:r>
            <a:r>
              <a:rPr lang="en-US" sz="1600" dirty="0">
                <a:ea typeface="Times New Roman" panose="02020603050405020304" pitchFamily="18" charset="0"/>
                <a:hlinkClick r:id="rId6"/>
              </a:rPr>
              <a:t>-netconf-</a:t>
            </a:r>
            <a:r>
              <a:rPr lang="en-US" sz="1600" dirty="0" err="1">
                <a:ea typeface="Times New Roman" panose="02020603050405020304" pitchFamily="18" charset="0"/>
                <a:hlinkClick r:id="rId6"/>
              </a:rPr>
              <a:t>yp</a:t>
            </a:r>
            <a:r>
              <a:rPr lang="en-US" sz="1600" dirty="0">
                <a:ea typeface="Times New Roman" panose="02020603050405020304" pitchFamily="18" charset="0"/>
                <a:hlinkClick r:id="rId6"/>
              </a:rPr>
              <a:t>-transport-capabilities</a:t>
            </a:r>
            <a:endParaRPr lang="en-US" sz="1600" dirty="0">
              <a:ea typeface="Times New Roman" panose="02020603050405020304" pitchFamily="18" charset="0"/>
            </a:endParaRPr>
          </a:p>
          <a:p>
            <a:pPr>
              <a:spcBef>
                <a:spcPts val="300"/>
              </a:spcBef>
            </a:pPr>
            <a:r>
              <a:rPr lang="en-US" sz="1600" dirty="0"/>
              <a:t>Validating </a:t>
            </a:r>
            <a:r>
              <a:rPr lang="en-US" sz="1600" dirty="0" err="1"/>
              <a:t>anydata</a:t>
            </a:r>
            <a:r>
              <a:rPr lang="en-US" sz="1600" dirty="0"/>
              <a:t> in YANG Library context</a:t>
            </a:r>
            <a:br>
              <a:rPr lang="en-US" sz="1600" dirty="0"/>
            </a:br>
            <a:r>
              <a:rPr lang="en-US" sz="1600" dirty="0">
                <a:hlinkClick r:id="rId7"/>
              </a:rPr>
              <a:t>draft-</a:t>
            </a:r>
            <a:r>
              <a:rPr lang="en-US" sz="1600" dirty="0" err="1">
                <a:hlinkClick r:id="rId7"/>
              </a:rPr>
              <a:t>aelhassany</a:t>
            </a:r>
            <a:r>
              <a:rPr lang="en-US" sz="1600" dirty="0">
                <a:hlinkClick r:id="rId7"/>
              </a:rPr>
              <a:t>-</a:t>
            </a:r>
            <a:r>
              <a:rPr lang="en-US" sz="1600" dirty="0" err="1">
                <a:hlinkClick r:id="rId7"/>
              </a:rPr>
              <a:t>anydata</a:t>
            </a:r>
            <a:r>
              <a:rPr lang="en-US" sz="1600" dirty="0">
                <a:hlinkClick r:id="rId7"/>
              </a:rPr>
              <a:t>-validation</a:t>
            </a:r>
            <a:endParaRPr lang="en-US" sz="1600" b="1" dirty="0">
              <a:solidFill>
                <a:srgbClr val="FF0000"/>
              </a:solidFill>
            </a:endParaRPr>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4" name="Content Placeholder 2">
            <a:extLst>
              <a:ext uri="{FF2B5EF4-FFF2-40B4-BE49-F238E27FC236}">
                <a16:creationId xmlns:a16="http://schemas.microsoft.com/office/drawing/2014/main" id="{847B953C-E781-5A94-33AD-E38789C4C7F0}"/>
              </a:ext>
            </a:extLst>
          </p:cNvPr>
          <p:cNvSpPr txBox="1">
            <a:spLocks/>
          </p:cNvSpPr>
          <p:nvPr/>
        </p:nvSpPr>
        <p:spPr>
          <a:xfrm>
            <a:off x="5946711" y="1690688"/>
            <a:ext cx="6245289" cy="33665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1800" b="1" dirty="0"/>
              <a:t>YANG-Push Integration Gaps and Arch:</a:t>
            </a:r>
          </a:p>
          <a:p>
            <a:pPr>
              <a:spcBef>
                <a:spcPts val="300"/>
              </a:spcBef>
            </a:pPr>
            <a:r>
              <a:rPr lang="en-US" sz="1600" dirty="0"/>
              <a:t>Support of Network Observation Timestamping in YANG Notifications</a:t>
            </a:r>
            <a:br>
              <a:rPr lang="en-US" sz="1600" dirty="0"/>
            </a:br>
            <a:r>
              <a:rPr lang="en-US" sz="1600" dirty="0">
                <a:hlinkClick r:id="rId8"/>
              </a:rPr>
              <a:t>draft-</a:t>
            </a:r>
            <a:r>
              <a:rPr lang="en-US" sz="1600" dirty="0" err="1">
                <a:hlinkClick r:id="rId8"/>
              </a:rPr>
              <a:t>tgraf</a:t>
            </a:r>
            <a:r>
              <a:rPr lang="en-US" sz="1600" dirty="0">
                <a:hlinkClick r:id="rId8"/>
              </a:rPr>
              <a:t>-netconf-yang-push-observation-time</a:t>
            </a:r>
            <a:endParaRPr lang="en-US" sz="1600" dirty="0"/>
          </a:p>
          <a:p>
            <a:pPr>
              <a:spcBef>
                <a:spcPts val="300"/>
              </a:spcBef>
            </a:pPr>
            <a:r>
              <a:rPr lang="en-US" sz="1600" dirty="0"/>
              <a:t>Support of Versioning in YANG Notifications Subscription</a:t>
            </a:r>
            <a:br>
              <a:rPr lang="en-US" sz="1600" dirty="0"/>
            </a:br>
            <a:r>
              <a:rPr lang="en-US" sz="1600" dirty="0">
                <a:hlinkClick r:id="rId9"/>
              </a:rPr>
              <a:t>draft-</a:t>
            </a:r>
            <a:r>
              <a:rPr lang="en-US" sz="1600" dirty="0" err="1">
                <a:hlinkClick r:id="rId9"/>
              </a:rPr>
              <a:t>ietf</a:t>
            </a:r>
            <a:r>
              <a:rPr lang="en-US" sz="1600" dirty="0">
                <a:hlinkClick r:id="rId9"/>
              </a:rPr>
              <a:t>-netconf-yang-notifications-versioning</a:t>
            </a:r>
            <a:endParaRPr lang="en-US" sz="1600" dirty="0"/>
          </a:p>
          <a:p>
            <a:pPr>
              <a:spcBef>
                <a:spcPts val="300"/>
              </a:spcBef>
            </a:pPr>
            <a:r>
              <a:rPr lang="en-US" sz="1600" dirty="0"/>
              <a:t>Augmented-by Addition into the IETF-YANG-Library</a:t>
            </a:r>
            <a:br>
              <a:rPr lang="en-US" sz="1600" dirty="0"/>
            </a:br>
            <a:r>
              <a:rPr lang="en-US" sz="1600" dirty="0">
                <a:hlinkClick r:id="rId10"/>
              </a:rPr>
              <a:t>draft-</a:t>
            </a:r>
            <a:r>
              <a:rPr lang="en-US" sz="1600" dirty="0" err="1">
                <a:hlinkClick r:id="rId10"/>
              </a:rPr>
              <a:t>ietf</a:t>
            </a:r>
            <a:r>
              <a:rPr lang="en-US" sz="1600" dirty="0">
                <a:hlinkClick r:id="rId10"/>
              </a:rPr>
              <a:t>-netconf-yang-library-augmentation</a:t>
            </a:r>
            <a:endParaRPr lang="en-US" sz="1600" dirty="0"/>
          </a:p>
          <a:p>
            <a:pPr marL="0" indent="0">
              <a:spcBef>
                <a:spcPts val="1200"/>
              </a:spcBef>
              <a:buFont typeface="Arial" panose="020B0604020202020204" pitchFamily="34" charset="0"/>
              <a:buNone/>
            </a:pPr>
            <a:r>
              <a:rPr lang="en-US" sz="1800" b="1" dirty="0"/>
              <a:t>YANG-Push Simplification:</a:t>
            </a:r>
          </a:p>
          <a:p>
            <a:pPr>
              <a:spcBef>
                <a:spcPts val="300"/>
              </a:spcBef>
            </a:pPr>
            <a:r>
              <a:rPr lang="en-US" sz="1600" dirty="0"/>
              <a:t>YANG-Push Operational Data Observability Enhancements</a:t>
            </a:r>
            <a:br>
              <a:rPr lang="en-US" sz="1600" dirty="0"/>
            </a:br>
            <a:r>
              <a:rPr lang="en-US" sz="1600" dirty="0">
                <a:hlinkClick r:id="rId11"/>
              </a:rPr>
              <a:t>draft-</a:t>
            </a:r>
            <a:r>
              <a:rPr lang="en-US" sz="1600" dirty="0" err="1">
                <a:hlinkClick r:id="rId11"/>
              </a:rPr>
              <a:t>wilton</a:t>
            </a:r>
            <a:r>
              <a:rPr lang="en-US" sz="1600" dirty="0">
                <a:hlinkClick r:id="rId11"/>
              </a:rPr>
              <a:t>-netconf-</a:t>
            </a:r>
            <a:r>
              <a:rPr lang="en-US" sz="1600" dirty="0" err="1">
                <a:hlinkClick r:id="rId11"/>
              </a:rPr>
              <a:t>yp</a:t>
            </a:r>
            <a:r>
              <a:rPr lang="en-US" sz="1600" dirty="0">
                <a:hlinkClick r:id="rId11"/>
              </a:rPr>
              <a:t>-observability</a:t>
            </a:r>
            <a:endParaRPr lang="en-US" sz="1600" dirty="0"/>
          </a:p>
          <a:p>
            <a:pPr marL="0" indent="0">
              <a:spcBef>
                <a:spcPts val="1200"/>
              </a:spcBef>
              <a:buNone/>
            </a:pPr>
            <a:r>
              <a:rPr lang="en-US" sz="1800" b="1" dirty="0"/>
              <a:t>YANG-Push Message Broker:</a:t>
            </a:r>
          </a:p>
          <a:p>
            <a:pPr>
              <a:spcBef>
                <a:spcPts val="300"/>
              </a:spcBef>
            </a:pPr>
            <a:r>
              <a:rPr lang="en-US" sz="1600" dirty="0"/>
              <a:t>An Architecture for YANG-Push to Message Broker Integration</a:t>
            </a:r>
            <a:br>
              <a:rPr lang="en-US" sz="1600" dirty="0"/>
            </a:br>
            <a:r>
              <a:rPr lang="en-US" sz="1600" dirty="0">
                <a:hlinkClick r:id="rId12"/>
              </a:rPr>
              <a:t>draft-</a:t>
            </a:r>
            <a:r>
              <a:rPr lang="en-US" sz="1600" dirty="0" err="1">
                <a:hlinkClick r:id="rId12"/>
              </a:rPr>
              <a:t>netana</a:t>
            </a:r>
            <a:r>
              <a:rPr lang="en-US" sz="1600" dirty="0">
                <a:hlinkClick r:id="rId12"/>
              </a:rPr>
              <a:t>-</a:t>
            </a:r>
            <a:r>
              <a:rPr lang="en-US" sz="1600" dirty="0" err="1">
                <a:hlinkClick r:id="rId12"/>
              </a:rPr>
              <a:t>nmop</a:t>
            </a:r>
            <a:r>
              <a:rPr lang="en-US" sz="1600" dirty="0">
                <a:hlinkClick r:id="rId12"/>
              </a:rPr>
              <a:t>-yang-message-broker-integration</a:t>
            </a:r>
            <a:endParaRPr lang="en-US" sz="1600" dirty="0"/>
          </a:p>
        </p:txBody>
      </p:sp>
      <p:pic>
        <p:nvPicPr>
          <p:cNvPr id="7" name="Picture 6">
            <a:extLst>
              <a:ext uri="{FF2B5EF4-FFF2-40B4-BE49-F238E27FC236}">
                <a16:creationId xmlns:a16="http://schemas.microsoft.com/office/drawing/2014/main" id="{0A11DEF8-69C9-1E60-4EF8-A3E0E2EEFE5E}"/>
              </a:ext>
            </a:extLst>
          </p:cNvPr>
          <p:cNvPicPr>
            <a:picLocks noChangeAspect="1"/>
          </p:cNvPicPr>
          <p:nvPr/>
        </p:nvPicPr>
        <p:blipFill>
          <a:blip r:embed="rId13"/>
          <a:stretch>
            <a:fillRect/>
          </a:stretch>
        </p:blipFill>
        <p:spPr>
          <a:xfrm>
            <a:off x="838198" y="5277116"/>
            <a:ext cx="6103778" cy="1449646"/>
          </a:xfrm>
          <a:prstGeom prst="rect">
            <a:avLst/>
          </a:prstGeom>
        </p:spPr>
      </p:pic>
      <p:sp>
        <p:nvSpPr>
          <p:cNvPr id="9" name="TextBox 8">
            <a:extLst>
              <a:ext uri="{FF2B5EF4-FFF2-40B4-BE49-F238E27FC236}">
                <a16:creationId xmlns:a16="http://schemas.microsoft.com/office/drawing/2014/main" id="{76DFCB4A-5A26-3D89-003B-C1376E910ECB}"/>
              </a:ext>
            </a:extLst>
          </p:cNvPr>
          <p:cNvSpPr txBox="1"/>
          <p:nvPr/>
        </p:nvSpPr>
        <p:spPr>
          <a:xfrm>
            <a:off x="1751823" y="4982646"/>
            <a:ext cx="674137" cy="369332"/>
          </a:xfrm>
          <a:prstGeom prst="rect">
            <a:avLst/>
          </a:prstGeom>
          <a:noFill/>
        </p:spPr>
        <p:txBody>
          <a:bodyPr wrap="square">
            <a:spAutoFit/>
          </a:bodyPr>
          <a:lstStyle/>
          <a:p>
            <a:r>
              <a:rPr lang="en-US" sz="1800" b="1" dirty="0"/>
              <a:t>2025</a:t>
            </a:r>
            <a:endParaRPr lang="de-CH" dirty="0"/>
          </a:p>
        </p:txBody>
      </p:sp>
      <p:sp>
        <p:nvSpPr>
          <p:cNvPr id="10" name="TextBox 9">
            <a:extLst>
              <a:ext uri="{FF2B5EF4-FFF2-40B4-BE49-F238E27FC236}">
                <a16:creationId xmlns:a16="http://schemas.microsoft.com/office/drawing/2014/main" id="{AE56A713-7107-EBE1-2757-84C6A1F346F1}"/>
              </a:ext>
            </a:extLst>
          </p:cNvPr>
          <p:cNvSpPr txBox="1"/>
          <p:nvPr/>
        </p:nvSpPr>
        <p:spPr>
          <a:xfrm>
            <a:off x="2746700" y="4982488"/>
            <a:ext cx="674137" cy="369332"/>
          </a:xfrm>
          <a:prstGeom prst="rect">
            <a:avLst/>
          </a:prstGeom>
          <a:noFill/>
        </p:spPr>
        <p:txBody>
          <a:bodyPr wrap="square">
            <a:spAutoFit/>
          </a:bodyPr>
          <a:lstStyle/>
          <a:p>
            <a:r>
              <a:rPr lang="en-US" sz="1800" b="1" dirty="0"/>
              <a:t>2026</a:t>
            </a:r>
            <a:endParaRPr lang="de-CH" dirty="0"/>
          </a:p>
        </p:txBody>
      </p:sp>
      <p:sp>
        <p:nvSpPr>
          <p:cNvPr id="11" name="TextBox 10">
            <a:extLst>
              <a:ext uri="{FF2B5EF4-FFF2-40B4-BE49-F238E27FC236}">
                <a16:creationId xmlns:a16="http://schemas.microsoft.com/office/drawing/2014/main" id="{97CADFF5-A2FD-EA83-3DC3-27D9F2FE3688}"/>
              </a:ext>
            </a:extLst>
          </p:cNvPr>
          <p:cNvSpPr txBox="1"/>
          <p:nvPr/>
        </p:nvSpPr>
        <p:spPr>
          <a:xfrm>
            <a:off x="4074780" y="4982488"/>
            <a:ext cx="674137" cy="369332"/>
          </a:xfrm>
          <a:prstGeom prst="rect">
            <a:avLst/>
          </a:prstGeom>
          <a:noFill/>
        </p:spPr>
        <p:txBody>
          <a:bodyPr wrap="square">
            <a:spAutoFit/>
          </a:bodyPr>
          <a:lstStyle/>
          <a:p>
            <a:r>
              <a:rPr lang="en-US" sz="1800" b="1" dirty="0"/>
              <a:t>2027</a:t>
            </a:r>
            <a:endParaRPr lang="de-CH" dirty="0"/>
          </a:p>
        </p:txBody>
      </p:sp>
      <p:sp>
        <p:nvSpPr>
          <p:cNvPr id="12" name="TextBox 11">
            <a:extLst>
              <a:ext uri="{FF2B5EF4-FFF2-40B4-BE49-F238E27FC236}">
                <a16:creationId xmlns:a16="http://schemas.microsoft.com/office/drawing/2014/main" id="{80E2C7F2-70F7-2366-8405-DD8B496C3EF7}"/>
              </a:ext>
            </a:extLst>
          </p:cNvPr>
          <p:cNvSpPr txBox="1"/>
          <p:nvPr/>
        </p:nvSpPr>
        <p:spPr>
          <a:xfrm>
            <a:off x="5468151" y="4983827"/>
            <a:ext cx="674137" cy="369332"/>
          </a:xfrm>
          <a:prstGeom prst="rect">
            <a:avLst/>
          </a:prstGeom>
          <a:noFill/>
        </p:spPr>
        <p:txBody>
          <a:bodyPr wrap="square">
            <a:spAutoFit/>
          </a:bodyPr>
          <a:lstStyle/>
          <a:p>
            <a:r>
              <a:rPr lang="en-US" sz="1800" b="1" dirty="0"/>
              <a:t>2028</a:t>
            </a:r>
            <a:endParaRPr lang="de-CH" dirty="0"/>
          </a:p>
        </p:txBody>
      </p:sp>
    </p:spTree>
    <p:extLst>
      <p:ext uri="{BB962C8B-B14F-4D97-AF65-F5344CB8AC3E}">
        <p14:creationId xmlns:p14="http://schemas.microsoft.com/office/powerpoint/2010/main" val="3325836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1290</Words>
  <Application>Microsoft Office PowerPoint</Application>
  <PresentationFormat>Widescreen</PresentationFormat>
  <Paragraphs>109</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Handling Operational YANG Modelled Data State of the Union</vt:lpstr>
      <vt:lpstr>From YANG-Push to Network Analytics Aiming for an automated data processing pipeline</vt:lpstr>
      <vt:lpstr>IETF YANG-Push Implementations and Next Steps Where it started…</vt:lpstr>
      <vt:lpstr>IETF YANG-Push Implementations and Next Steps Who we are and what we like…</vt:lpstr>
      <vt:lpstr>IETF YANG-Push Implementations and Next Steps Challenges and how to solve…</vt:lpstr>
      <vt:lpstr>IETF YANG-Push A 22 years journey without at finish line</vt:lpstr>
      <vt:lpstr>IETF YANG-Push Today Requires Agile Incremental Driven Development to Succeed</vt:lpstr>
      <vt:lpstr>Addressing YANG Specification and Integration Gaps 11 documents piling up at NETCONF, NETMOD and NMOP…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269</cp:revision>
  <dcterms:created xsi:type="dcterms:W3CDTF">2019-11-29T14:22:02Z</dcterms:created>
  <dcterms:modified xsi:type="dcterms:W3CDTF">2024-11-27T05:40:27Z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