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41" r:id="rId2"/>
    <p:sldId id="2145706236" r:id="rId3"/>
    <p:sldId id="26422" r:id="rId4"/>
    <p:sldId id="2145706258" r:id="rId5"/>
    <p:sldId id="2145706242" r:id="rId6"/>
    <p:sldId id="2145706259" r:id="rId7"/>
    <p:sldId id="2145706260" r:id="rId8"/>
    <p:sldId id="2145706229" r:id="rId9"/>
    <p:sldId id="2145706255" r:id="rId10"/>
    <p:sldId id="2145706261" r:id="rId11"/>
    <p:sldId id="2145706246" r:id="rId12"/>
    <p:sldId id="2145706257" r:id="rId13"/>
    <p:sldId id="2145706249" r:id="rId14"/>
    <p:sldId id="2145706250" r:id="rId15"/>
    <p:sldId id="2145706251" r:id="rId16"/>
    <p:sldId id="2145706248" r:id="rId17"/>
    <p:sldId id="2145706220" r:id="rId18"/>
    <p:sldId id="2145706262" r:id="rId19"/>
    <p:sldId id="2145706263" r:id="rId20"/>
    <p:sldId id="2145706264" r:id="rId21"/>
    <p:sldId id="2145706265"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docChgLst>
    <pc:chgData name="Graf Thomas, INI-NET-VNC-HCS" userId="487bc3e3-9ce7-4cdd-b7b4-8899ea88d289" providerId="ADAL" clId="{48D6DBBB-A9B7-41ED-8971-0B7DF4441D17}"/>
    <pc:docChg chg="custSel modSld">
      <pc:chgData name="Graf Thomas, INI-NET-VNC-HCS" userId="487bc3e3-9ce7-4cdd-b7b4-8899ea88d289" providerId="ADAL" clId="{48D6DBBB-A9B7-41ED-8971-0B7DF4441D17}" dt="2024-07-03T08:08:24.604" v="4" actId="478"/>
      <pc:docMkLst>
        <pc:docMk/>
      </pc:docMkLst>
      <pc:sldChg chg="modSp mod">
        <pc:chgData name="Graf Thomas, INI-NET-VNC-HCS" userId="487bc3e3-9ce7-4cdd-b7b4-8899ea88d289" providerId="ADAL" clId="{48D6DBBB-A9B7-41ED-8971-0B7DF4441D17}" dt="2024-07-03T08:07:47.115" v="3" actId="20577"/>
        <pc:sldMkLst>
          <pc:docMk/>
          <pc:sldMk cId="3578665336" sldId="1041"/>
        </pc:sldMkLst>
        <pc:spChg chg="mod">
          <ac:chgData name="Graf Thomas, INI-NET-VNC-HCS" userId="487bc3e3-9ce7-4cdd-b7b4-8899ea88d289" providerId="ADAL" clId="{48D6DBBB-A9B7-41ED-8971-0B7DF4441D17}" dt="2024-07-03T08:07:47.115" v="3" actId="20577"/>
          <ac:spMkLst>
            <pc:docMk/>
            <pc:sldMk cId="3578665336" sldId="1041"/>
            <ac:spMk id="5" creationId="{C26208B2-0D10-4C23-B2DE-372A62E98644}"/>
          </ac:spMkLst>
        </pc:spChg>
      </pc:sldChg>
      <pc:sldChg chg="delSp mod">
        <pc:chgData name="Graf Thomas, INI-NET-VNC-HCS" userId="487bc3e3-9ce7-4cdd-b7b4-8899ea88d289" providerId="ADAL" clId="{48D6DBBB-A9B7-41ED-8971-0B7DF4441D17}" dt="2024-07-03T08:08:24.604" v="4" actId="478"/>
        <pc:sldMkLst>
          <pc:docMk/>
          <pc:sldMk cId="1916646710" sldId="2145706248"/>
        </pc:sldMkLst>
        <pc:spChg chg="del">
          <ac:chgData name="Graf Thomas, INI-NET-VNC-HCS" userId="487bc3e3-9ce7-4cdd-b7b4-8899ea88d289" providerId="ADAL" clId="{48D6DBBB-A9B7-41ED-8971-0B7DF4441D17}" dt="2024-07-03T08:08:24.604" v="4" actId="478"/>
          <ac:spMkLst>
            <pc:docMk/>
            <pc:sldMk cId="1916646710" sldId="2145706248"/>
            <ac:spMk id="56" creationId="{09029945-3AFE-7E1C-A103-BDA3D6654C67}"/>
          </ac:spMkLst>
        </pc:spChg>
        <pc:grpChg chg="del">
          <ac:chgData name="Graf Thomas, INI-NET-VNC-HCS" userId="487bc3e3-9ce7-4cdd-b7b4-8899ea88d289" providerId="ADAL" clId="{48D6DBBB-A9B7-41ED-8971-0B7DF4441D17}" dt="2024-07-03T08:08:24.604" v="4" actId="478"/>
          <ac:grpSpMkLst>
            <pc:docMk/>
            <pc:sldMk cId="1916646710" sldId="2145706248"/>
            <ac:grpSpMk id="5" creationId="{3B251C8B-3DF7-9016-69AF-BE92FC105632}"/>
          </ac:grpSpMkLst>
        </pc:grpChg>
        <pc:picChg chg="del">
          <ac:chgData name="Graf Thomas, INI-NET-VNC-HCS" userId="487bc3e3-9ce7-4cdd-b7b4-8899ea88d289" providerId="ADAL" clId="{48D6DBBB-A9B7-41ED-8971-0B7DF4441D17}" dt="2024-07-03T08:08:24.604" v="4" actId="478"/>
          <ac:picMkLst>
            <pc:docMk/>
            <pc:sldMk cId="1916646710" sldId="2145706248"/>
            <ac:picMk id="60" creationId="{4755309F-4AB7-B7AE-1EBC-631DA2DAB40D}"/>
          </ac:picMkLst>
        </pc:picChg>
      </pc:sldChg>
      <pc:sldChg chg="modSp mod">
        <pc:chgData name="Graf Thomas, INI-NET-VNC-HCS" userId="487bc3e3-9ce7-4cdd-b7b4-8899ea88d289" providerId="ADAL" clId="{48D6DBBB-A9B7-41ED-8971-0B7DF4441D17}" dt="2024-07-03T08:07:38.854" v="2" actId="20577"/>
        <pc:sldMkLst>
          <pc:docMk/>
          <pc:sldMk cId="3678903494" sldId="2145706255"/>
        </pc:sldMkLst>
        <pc:spChg chg="mod">
          <ac:chgData name="Graf Thomas, INI-NET-VNC-HCS" userId="487bc3e3-9ce7-4cdd-b7b4-8899ea88d289" providerId="ADAL" clId="{48D6DBBB-A9B7-41ED-8971-0B7DF4441D17}" dt="2024-07-03T08:07:38.854" v="2" actId="20577"/>
          <ac:spMkLst>
            <pc:docMk/>
            <pc:sldMk cId="3678903494" sldId="2145706255"/>
            <ac:spMk id="3" creationId="{29C0DFD4-432D-4B0C-93DF-790441DCF5B9}"/>
          </ac:spMkLst>
        </pc:spChg>
      </pc:sldChg>
      <pc:sldChg chg="modSp mod">
        <pc:chgData name="Graf Thomas, INI-NET-VNC-HCS" userId="487bc3e3-9ce7-4cdd-b7b4-8899ea88d289" providerId="ADAL" clId="{48D6DBBB-A9B7-41ED-8971-0B7DF4441D17}" dt="2024-07-03T08:07:08.548" v="1" actId="20577"/>
        <pc:sldMkLst>
          <pc:docMk/>
          <pc:sldMk cId="22946092" sldId="2145706264"/>
        </pc:sldMkLst>
        <pc:spChg chg="mod">
          <ac:chgData name="Graf Thomas, INI-NET-VNC-HCS" userId="487bc3e3-9ce7-4cdd-b7b4-8899ea88d289" providerId="ADAL" clId="{48D6DBBB-A9B7-41ED-8971-0B7DF4441D17}" dt="2024-07-03T08:07:08.548" v="1" actId="20577"/>
          <ac:spMkLst>
            <pc:docMk/>
            <pc:sldMk cId="22946092" sldId="2145706264"/>
            <ac:spMk id="2" creationId="{FF20F271-6F0D-4AC0-BB1D-F5C338165C13}"/>
          </ac:spMkLst>
        </pc:spChg>
        <pc:spChg chg="mod">
          <ac:chgData name="Graf Thomas, INI-NET-VNC-HCS" userId="487bc3e3-9ce7-4cdd-b7b4-8899ea88d289" providerId="ADAL" clId="{48D6DBBB-A9B7-41ED-8971-0B7DF4441D17}" dt="2024-07-03T08:07:02.973" v="0"/>
          <ac:spMkLst>
            <pc:docMk/>
            <pc:sldMk cId="22946092" sldId="2145706264"/>
            <ac:spMk id="3" creationId="{29C0DFD4-432D-4B0C-93DF-790441DCF5B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03.07.2024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20</a:t>
            </a:fld>
            <a:endParaRPr lang="de-CH"/>
          </a:p>
        </p:txBody>
      </p:sp>
    </p:spTree>
    <p:extLst>
      <p:ext uri="{BB962C8B-B14F-4D97-AF65-F5344CB8AC3E}">
        <p14:creationId xmlns:p14="http://schemas.microsoft.com/office/powerpoint/2010/main" val="4247772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21</a:t>
            </a:fld>
            <a:endParaRPr lang="de-CH"/>
          </a:p>
        </p:txBody>
      </p:sp>
    </p:spTree>
    <p:extLst>
      <p:ext uri="{BB962C8B-B14F-4D97-AF65-F5344CB8AC3E}">
        <p14:creationId xmlns:p14="http://schemas.microsoft.com/office/powerpoint/2010/main" val="232734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201869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11</a:t>
            </a:fld>
            <a:endParaRPr lang="de-CH"/>
          </a:p>
        </p:txBody>
      </p:sp>
    </p:spTree>
    <p:extLst>
      <p:ext uri="{BB962C8B-B14F-4D97-AF65-F5344CB8AC3E}">
        <p14:creationId xmlns:p14="http://schemas.microsoft.com/office/powerpoint/2010/main" val="200149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233586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17</a:t>
            </a:fld>
            <a:endParaRPr lang="de-DE" sz="1000"/>
          </a:p>
        </p:txBody>
      </p:sp>
    </p:spTree>
    <p:extLst>
      <p:ext uri="{BB962C8B-B14F-4D97-AF65-F5344CB8AC3E}">
        <p14:creationId xmlns:p14="http://schemas.microsoft.com/office/powerpoint/2010/main" val="13529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18</a:t>
            </a:fld>
            <a:endParaRPr lang="de-CH"/>
          </a:p>
        </p:txBody>
      </p:sp>
    </p:spTree>
    <p:extLst>
      <p:ext uri="{BB962C8B-B14F-4D97-AF65-F5344CB8AC3E}">
        <p14:creationId xmlns:p14="http://schemas.microsoft.com/office/powerpoint/2010/main" val="2793986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19</a:t>
            </a:fld>
            <a:endParaRPr lang="de-CH"/>
          </a:p>
        </p:txBody>
      </p:sp>
    </p:spTree>
    <p:extLst>
      <p:ext uri="{BB962C8B-B14F-4D97-AF65-F5344CB8AC3E}">
        <p14:creationId xmlns:p14="http://schemas.microsoft.com/office/powerpoint/2010/main" val="183388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03.07.2024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03.07.2024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draft-lincla-netconf-yang-library-augment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atatracker.ietf.org/doc/html/rfc8525"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atatracker.ietf.org/doc/html/rfc7950" TargetMode="External"/><Relationship Id="rId4" Type="http://schemas.openxmlformats.org/officeDocument/2006/relationships/hyperlink" Target="https://datatracker.ietf.org/doc/html/draft-aelhassany-anydata-valida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ietf-netconf-yang-notifications-versioning"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atatracker.ietf.org/doc/html/draft-aelhassany-anydata-validation" TargetMode="External"/><Relationship Id="rId3" Type="http://schemas.openxmlformats.org/officeDocument/2006/relationships/hyperlink" Target="https://datatracker.ietf.org/doc/html/draft-tgraf-netconf-notif-sequencing"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7950" TargetMode="External"/><Relationship Id="rId5" Type="http://schemas.openxmlformats.org/officeDocument/2006/relationships/hyperlink" Target="https://datatracker.ietf.org/doc/html/draft-ahuang-netconf-notif-yang" TargetMode="External"/><Relationship Id="rId4" Type="http://schemas.openxmlformats.org/officeDocument/2006/relationships/hyperlink" Target="https://datatracker.ietf.org/doc/html/draft-tgraf-netconf-yang-push-observation-time" TargetMode="External"/><Relationship Id="rId9" Type="http://schemas.openxmlformats.org/officeDocument/2006/relationships/hyperlink" Target="https://datatracker.ietf.org/doc/html/rfc8525"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tags" Target="../tags/tag3.xml"/><Relationship Id="rId21" Type="http://schemas.openxmlformats.org/officeDocument/2006/relationships/image" Target="../media/image16.png"/><Relationship Id="rId7" Type="http://schemas.openxmlformats.org/officeDocument/2006/relationships/tags" Target="../tags/tag7.xml"/><Relationship Id="rId12" Type="http://schemas.openxmlformats.org/officeDocument/2006/relationships/image" Target="../media/image7.jpeg"/><Relationship Id="rId17" Type="http://schemas.openxmlformats.org/officeDocument/2006/relationships/image" Target="../media/image12.png"/><Relationship Id="rId2" Type="http://schemas.openxmlformats.org/officeDocument/2006/relationships/tags" Target="../tags/tag2.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2.xml"/><Relationship Id="rId5" Type="http://schemas.openxmlformats.org/officeDocument/2006/relationships/tags" Target="../tags/tag5.xml"/><Relationship Id="rId15" Type="http://schemas.openxmlformats.org/officeDocument/2006/relationships/image" Target="../media/image10.png"/><Relationship Id="rId10" Type="http://schemas.openxmlformats.org/officeDocument/2006/relationships/tags" Target="../tags/tag10.xml"/><Relationship Id="rId19" Type="http://schemas.openxmlformats.org/officeDocument/2006/relationships/image" Target="../media/image1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lincla-netconf-yang-library-augmentation"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tgraf-netconf-notif-sequencing" TargetMode="External"/><Relationship Id="rId5" Type="http://schemas.openxmlformats.org/officeDocument/2006/relationships/hyperlink" Target="https://datatracker.ietf.org/doc/html/draft-tgraf-netconf-yang-push-observation-time" TargetMode="External"/><Relationship Id="rId4" Type="http://schemas.openxmlformats.org/officeDocument/2006/relationships/hyperlink" Target="https://datatracker.ietf.org/doc/html/draft-aelhassany-anydata-validation"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rfc9254"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rfc863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5277" TargetMode="External"/><Relationship Id="rId9" Type="http://schemas.openxmlformats.org/officeDocument/2006/relationships/hyperlink" Target="https://datatracker.ietf.org/doc/html/rfc8641#section-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atatracker.ietf.org/doc/html/rfc9187" TargetMode="External"/><Relationship Id="rId5" Type="http://schemas.openxmlformats.org/officeDocument/2006/relationships/hyperlink" Target="https://datatracker.ietf.org/doc/html/rfc1213" TargetMode="External"/><Relationship Id="rId4" Type="http://schemas.openxmlformats.org/officeDocument/2006/relationships/hyperlink" Target="https://datatracker.ietf.org/doc/html/rfc527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rfc9232"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tgraf-netconf-yang-push-observation-ti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draft-ietf-nmop-yang-message-broker-integration-03</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16. June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Network operators need to control semantics in its data processing pipeline. That includes YANG-Push.</a:t>
            </a:r>
          </a:p>
          <a:p>
            <a:r>
              <a:rPr lang="en-US" sz="1700" dirty="0"/>
              <a:t>This is today only possible during YANG-Push subscription but not when nodes are being upgraded or when messages are being published for configured subscription.</a:t>
            </a:r>
          </a:p>
          <a:p>
            <a:r>
              <a:rPr lang="en-US" sz="1700" dirty="0">
                <a:hlinkClick r:id="rId2"/>
              </a:rPr>
              <a:t>draft-</a:t>
            </a:r>
            <a:r>
              <a:rPr lang="en-US" sz="1700" dirty="0" err="1">
                <a:hlinkClick r:id="rId2"/>
              </a:rPr>
              <a:t>ietf</a:t>
            </a:r>
            <a:r>
              <a:rPr lang="en-US" sz="1700" dirty="0">
                <a:hlinkClick r:id="rId2"/>
              </a:rPr>
              <a:t>-netconf-yang-notifications-versioning</a:t>
            </a:r>
            <a:r>
              <a:rPr lang="en-US" sz="1700" dirty="0"/>
              <a:t> extends the YANG push subscription and publishing mechanism defined in </a:t>
            </a:r>
            <a:r>
              <a:rPr lang="en-US" sz="1700" dirty="0">
                <a:hlinkClick r:id="rId3"/>
              </a:rPr>
              <a:t>RFC 8641</a:t>
            </a:r>
            <a:r>
              <a:rPr lang="en-US" sz="1700" dirty="0"/>
              <a:t>:</a:t>
            </a:r>
          </a:p>
          <a:p>
            <a:pPr lvl="1"/>
            <a:r>
              <a:rPr lang="en-US" sz="1700" b="1" dirty="0"/>
              <a:t>By adding the ability to subscribe to a specific revision </a:t>
            </a:r>
            <a:r>
              <a:rPr lang="en-US" sz="1700" dirty="0"/>
              <a:t>or latest-compatible-</a:t>
            </a:r>
            <a:r>
              <a:rPr lang="en-US" sz="1700" dirty="0" err="1"/>
              <a:t>semversion</a:t>
            </a:r>
            <a:r>
              <a:rPr lang="en-US" sz="1700" dirty="0"/>
              <a:t> of one or more yang modules.</a:t>
            </a:r>
          </a:p>
          <a:p>
            <a:pPr lvl="1"/>
            <a:r>
              <a:rPr lang="en-US" sz="1700" b="1" dirty="0"/>
              <a:t>By extending the YANG push Subscription State Change Notifications Message </a:t>
            </a:r>
            <a:r>
              <a:rPr lang="en-US" sz="1700" dirty="0"/>
              <a:t>so that the YANG push receiver learns beside the </a:t>
            </a:r>
            <a:r>
              <a:rPr lang="en-US" sz="1700" dirty="0" err="1"/>
              <a:t>xpath</a:t>
            </a:r>
            <a:r>
              <a:rPr lang="en-US" sz="1700" dirty="0"/>
              <a:t> and the sub-tree filter also the yang module name, revision and revision-label.</a:t>
            </a:r>
          </a:p>
          <a:p>
            <a:pPr>
              <a:buFont typeface="Wingdings" panose="05000000000000000000" pitchFamily="2" charset="2"/>
              <a:buChar char="Ø"/>
            </a:pPr>
            <a:r>
              <a:rPr lang="en-US" sz="1700" b="1" dirty="0">
                <a:solidFill>
                  <a:srgbClr val="FF0000"/>
                </a:solidFill>
              </a:rPr>
              <a:t>Changes in -05: </a:t>
            </a:r>
            <a:r>
              <a:rPr lang="en-US" sz="1700" dirty="0"/>
              <a:t>Changed </a:t>
            </a:r>
            <a:r>
              <a:rPr lang="en-US" sz="1700" dirty="0" err="1"/>
              <a:t>ietf</a:t>
            </a:r>
            <a:r>
              <a:rPr lang="en-US" sz="1700" dirty="0"/>
              <a:t>-yang-</a:t>
            </a:r>
            <a:r>
              <a:rPr lang="en-US" sz="1700" dirty="0" err="1"/>
              <a:t>push.yang</a:t>
            </a:r>
            <a:r>
              <a:rPr lang="en-US" sz="1700" dirty="0"/>
              <a:t> augmentation to resolve YANG issue that within a "case" statement identifiers need to be unique. </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201774"/>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66375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4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2066518"/>
            <a:ext cx="5257800" cy="2888868"/>
          </a:xfrm>
          <a:prstGeom prst="rect">
            <a:avLst/>
          </a:prstGeom>
          <a:noFill/>
        </p:spPr>
        <p:txBody>
          <a:bodyPr wrap="square">
            <a:spAutoFit/>
          </a:bodyPr>
          <a:lstStyle/>
          <a:p>
            <a:pPr marL="0" marR="0">
              <a:lnSpc>
                <a:spcPct val="107000"/>
              </a:lnSpc>
              <a:spcBef>
                <a:spcPts val="0"/>
              </a:spcBef>
              <a:spcAft>
                <a:spcPts val="0"/>
              </a:spcAft>
            </a:pP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highlight>
                  <a:srgbClr val="00FF00"/>
                </a:highlight>
                <a:latin typeface="Courier New" panose="02070309020205020404" pitchFamily="49" charset="0"/>
                <a:cs typeface="Courier New" panose="02070309020205020404" pitchFamily="49" charset="0"/>
              </a:rPr>
              <a:t>ietf-yang-library</a:t>
            </a:r>
            <a:endParaRPr lang="de-CH" sz="10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yang-library</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-set*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string</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namespace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submodule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feature*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deviation</a:t>
            </a:r>
            <a:r>
              <a:rPr lang="de-CH" sz="1000" dirty="0">
                <a:latin typeface="Courier New" panose="02070309020205020404" pitchFamily="49" charset="0"/>
                <a:cs typeface="Courier New" panose="02070309020205020404" pitchFamily="49" charset="0"/>
              </a:rPr>
              <a:t>*                  -&gt;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a:t>
            </a:r>
            <a:r>
              <a:rPr lang="de-CH" sz="1000" dirty="0" err="1">
                <a:latin typeface="Courier New" panose="02070309020205020404" pitchFamily="49" charset="0"/>
                <a:cs typeface="Courier New" panose="02070309020205020404" pitchFamily="49" charset="0"/>
              </a:rPr>
              <a:t>name</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  |  |  +--</a:t>
            </a:r>
            <a:r>
              <a:rPr lang="de-CH" sz="1000" dirty="0" err="1">
                <a:highlight>
                  <a:srgbClr val="FFFF00"/>
                </a:highlight>
                <a:latin typeface="Courier New" panose="02070309020205020404" pitchFamily="49" charset="0"/>
                <a:cs typeface="Courier New" panose="02070309020205020404" pitchFamily="49" charset="0"/>
              </a:rPr>
              <a:t>ro</a:t>
            </a:r>
            <a:r>
              <a:rPr lang="de-CH" sz="1000" dirty="0">
                <a:highlight>
                  <a:srgbClr val="FFFF00"/>
                </a:highlight>
                <a:latin typeface="Courier New" panose="02070309020205020404" pitchFamily="49" charset="0"/>
                <a:cs typeface="Courier New" panose="02070309020205020404" pitchFamily="49" charset="0"/>
              </a:rPr>
              <a:t> </a:t>
            </a:r>
            <a:r>
              <a:rPr lang="de-CH" sz="1000" dirty="0" err="1">
                <a:highlight>
                  <a:srgbClr val="FFFF00"/>
                </a:highlight>
                <a:latin typeface="Courier New" panose="02070309020205020404" pitchFamily="49" charset="0"/>
                <a:cs typeface="Courier New" panose="02070309020205020404" pitchFamily="49" charset="0"/>
              </a:rPr>
              <a:t>yanglib-aug:augmented-by</a:t>
            </a:r>
            <a:r>
              <a:rPr lang="de-CH" sz="10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-&gt; ../../</a:t>
            </a:r>
            <a:r>
              <a:rPr lang="de-CH" sz="1000" dirty="0" err="1">
                <a:highlight>
                  <a:srgbClr val="FFFF00"/>
                </a:highlight>
                <a:latin typeface="Courier New" panose="02070309020205020404" pitchFamily="49" charset="0"/>
                <a:cs typeface="Courier New" panose="02070309020205020404" pitchFamily="49" charset="0"/>
              </a:rPr>
              <a:t>yanglib:module</a:t>
            </a:r>
            <a:r>
              <a:rPr lang="de-CH" sz="1000" dirty="0">
                <a:highlight>
                  <a:srgbClr val="FFFF00"/>
                </a:highlight>
                <a:latin typeface="Courier New" panose="02070309020205020404" pitchFamily="49" charset="0"/>
                <a:cs typeface="Courier New" panose="02070309020205020404" pitchFamily="49" charset="0"/>
              </a:rPr>
              <a:t>/</a:t>
            </a:r>
            <a:r>
              <a:rPr lang="de-CH" sz="1000" dirty="0" err="1">
                <a:highlight>
                  <a:srgbClr val="FFFF00"/>
                </a:highlight>
                <a:latin typeface="Courier New" panose="02070309020205020404" pitchFamily="49" charset="0"/>
                <a:cs typeface="Courier New" panose="02070309020205020404" pitchFamily="49" charset="0"/>
              </a:rPr>
              <a:t>name</a:t>
            </a:r>
            <a:endParaRPr lang="de-CH" sz="1000" dirty="0">
              <a:highlight>
                <a:srgbClr val="FFFF00"/>
              </a:highlight>
              <a:latin typeface="Courier New" panose="02070309020205020404" pitchFamily="49" charset="0"/>
              <a:cs typeface="Courier New" panose="02070309020205020404" pitchFamily="49" charset="0"/>
            </a:endParaRP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6326155" y="2066518"/>
            <a:ext cx="5358571" cy="4301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a:t>
            </a:r>
          </a:p>
          <a:p>
            <a:r>
              <a:rPr lang="en-US" sz="1700" dirty="0"/>
              <a:t>With YANG Library the relationship among the subscribed YANG modules can be determined from the top of the YANG tree. </a:t>
            </a:r>
            <a:r>
              <a:rPr lang="en-US" sz="1700" b="1" dirty="0"/>
              <a:t>What is missing is the ability to discover dependencies within the YANG tree</a:t>
            </a:r>
            <a:r>
              <a:rPr lang="en-US" sz="1700" dirty="0"/>
              <a:t>.</a:t>
            </a:r>
          </a:p>
          <a:p>
            <a:r>
              <a:rPr lang="en-US" sz="1800" dirty="0">
                <a:hlinkClick r:id="rId3"/>
              </a:rPr>
              <a:t>draft-</a:t>
            </a:r>
            <a:r>
              <a:rPr lang="en-US" sz="1800" dirty="0" err="1">
                <a:hlinkClick r:id="rId3"/>
              </a:rPr>
              <a:t>lincla</a:t>
            </a:r>
            <a:r>
              <a:rPr lang="en-US" sz="1800" dirty="0">
                <a:hlinkClick r:id="rId3"/>
              </a:rPr>
              <a:t>-netconf-yang-library-augmentation</a:t>
            </a:r>
            <a:r>
              <a:rPr lang="en-US" sz="1700" dirty="0"/>
              <a:t> extends the YANG library defined in </a:t>
            </a:r>
            <a:r>
              <a:rPr lang="en-US" sz="1700" dirty="0">
                <a:hlinkClick r:id="rId4"/>
              </a:rPr>
              <a:t>RFC 8525</a:t>
            </a:r>
            <a:r>
              <a:rPr lang="en-US" sz="1700" dirty="0"/>
              <a:t>:</a:t>
            </a:r>
          </a:p>
          <a:p>
            <a:pPr lvl="1"/>
            <a:r>
              <a:rPr lang="en-US" sz="1700" b="1" dirty="0"/>
              <a:t>By adding augmented-by YANG module relation</a:t>
            </a:r>
            <a:r>
              <a:rPr lang="en-US" sz="1700" dirty="0"/>
              <a:t>.</a:t>
            </a:r>
          </a:p>
        </p:txBody>
      </p:sp>
    </p:spTree>
    <p:extLst>
      <p:ext uri="{BB962C8B-B14F-4D97-AF65-F5344CB8AC3E}">
        <p14:creationId xmlns:p14="http://schemas.microsoft.com/office/powerpoint/2010/main" val="232571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4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1627974"/>
            <a:ext cx="5257800"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id?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5327915" y="1627973"/>
            <a:ext cx="6475444" cy="200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 The subscribed YANG datastore content is published as </a:t>
            </a:r>
            <a:r>
              <a:rPr lang="en-US" sz="1700" dirty="0" err="1"/>
              <a:t>anydata</a:t>
            </a:r>
            <a:r>
              <a:rPr lang="en-US" sz="1700" dirty="0"/>
              <a:t>, event though the content has a valid schema.</a:t>
            </a:r>
          </a:p>
          <a:p>
            <a:r>
              <a:rPr lang="en-US" sz="1700" dirty="0"/>
              <a:t>RFC 7950 lacks specification how the data model of </a:t>
            </a:r>
            <a:r>
              <a:rPr lang="en-US" sz="1700" dirty="0" err="1"/>
              <a:t>anydata</a:t>
            </a:r>
            <a:r>
              <a:rPr lang="en-US" sz="1700" dirty="0"/>
              <a:t> content is exposed through YANG library defined in </a:t>
            </a:r>
            <a:r>
              <a:rPr lang="en-US" sz="1700" dirty="0">
                <a:hlinkClick r:id="rId3"/>
              </a:rPr>
              <a:t>RFC 8525</a:t>
            </a:r>
            <a:r>
              <a:rPr lang="en-US" sz="1700" dirty="0"/>
              <a:t>.</a:t>
            </a:r>
          </a:p>
          <a:p>
            <a:r>
              <a:rPr lang="en-US" sz="1800" dirty="0">
                <a:hlinkClick r:id="rId4"/>
              </a:rPr>
              <a:t>draft-</a:t>
            </a:r>
            <a:r>
              <a:rPr lang="en-US" sz="1800" dirty="0" err="1">
                <a:hlinkClick r:id="rId4"/>
              </a:rPr>
              <a:t>aelhassany</a:t>
            </a:r>
            <a:r>
              <a:rPr lang="en-US" sz="1800" dirty="0">
                <a:hlinkClick r:id="rId4"/>
              </a:rPr>
              <a:t>-</a:t>
            </a:r>
            <a:r>
              <a:rPr lang="en-US" sz="1800" dirty="0" err="1">
                <a:hlinkClick r:id="rId4"/>
              </a:rPr>
              <a:t>anydata</a:t>
            </a:r>
            <a:r>
              <a:rPr lang="en-US" sz="1800" dirty="0">
                <a:hlinkClick r:id="rId4"/>
              </a:rPr>
              <a:t>-validation</a:t>
            </a:r>
            <a:r>
              <a:rPr lang="en-US" sz="1700" dirty="0"/>
              <a:t> extends </a:t>
            </a:r>
            <a:r>
              <a:rPr lang="en-US" sz="1700" dirty="0">
                <a:hlinkClick r:id="rId5"/>
              </a:rPr>
              <a:t>RFC 7950 </a:t>
            </a:r>
            <a:r>
              <a:rPr lang="en-US" sz="1700" dirty="0"/>
              <a:t>by describing:</a:t>
            </a:r>
          </a:p>
          <a:p>
            <a:pPr lvl="1"/>
            <a:r>
              <a:rPr lang="en-US" sz="1700" b="1" dirty="0"/>
              <a:t>How </a:t>
            </a:r>
            <a:r>
              <a:rPr lang="en-US" sz="1700" b="1" dirty="0" err="1"/>
              <a:t>anydata</a:t>
            </a:r>
            <a:r>
              <a:rPr lang="en-US" sz="1700" b="1" dirty="0"/>
              <a:t> can be validated with YANG Library.</a:t>
            </a:r>
            <a:endParaRPr lang="en-US" sz="1700" dirty="0"/>
          </a:p>
        </p:txBody>
      </p:sp>
      <p:sp>
        <p:nvSpPr>
          <p:cNvPr id="4" name="TextBox 3">
            <a:extLst>
              <a:ext uri="{FF2B5EF4-FFF2-40B4-BE49-F238E27FC236}">
                <a16:creationId xmlns:a16="http://schemas.microsoft.com/office/drawing/2014/main" id="{BB15C14F-D519-CCE3-0F17-B3FC5F239640}"/>
              </a:ext>
            </a:extLst>
          </p:cNvPr>
          <p:cNvSpPr txBox="1"/>
          <p:nvPr/>
        </p:nvSpPr>
        <p:spPr>
          <a:xfrm>
            <a:off x="838200" y="2594899"/>
            <a:ext cx="4489715" cy="2092881"/>
          </a:xfrm>
          <a:prstGeom prst="rect">
            <a:avLst/>
          </a:prstGeom>
          <a:noFill/>
        </p:spPr>
        <p:txBody>
          <a:bodyPr wrap="square">
            <a:spAutoFit/>
          </a:bodyPr>
          <a:lstStyle/>
          <a:p>
            <a:r>
              <a:rPr lang="en-US" sz="1000" b="0" dirty="0">
                <a:effectLst/>
                <a:latin typeface="Courier New" panose="02070309020205020404" pitchFamily="49" charset="0"/>
                <a:cs typeface="Courier New" panose="02070309020205020404" pitchFamily="49" charset="0"/>
              </a:rPr>
              <a:t>{</a:t>
            </a:r>
          </a:p>
          <a:p>
            <a:r>
              <a:rPr lang="en-US" sz="1000" b="0" dirty="0">
                <a:effectLst/>
                <a:latin typeface="Courier New" panose="02070309020205020404" pitchFamily="49" charset="0"/>
                <a:cs typeface="Courier New" panose="02070309020205020404" pitchFamily="49" charset="0"/>
              </a:rPr>
              <a:t>  "</a:t>
            </a:r>
            <a:r>
              <a:rPr lang="en-US" sz="1000" b="0" dirty="0" err="1">
                <a:effectLst/>
                <a:latin typeface="Courier New" panose="02070309020205020404" pitchFamily="49" charset="0"/>
                <a:cs typeface="Courier New" panose="02070309020205020404" pitchFamily="49" charset="0"/>
              </a:rPr>
              <a:t>ietf-yang-push:push-update</a:t>
            </a:r>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"id": 89,</a:t>
            </a:r>
          </a:p>
          <a:p>
            <a:r>
              <a:rPr lang="en-US" sz="1000" b="0" dirty="0">
                <a:effectLst/>
                <a:latin typeface="Courier New" panose="02070309020205020404" pitchFamily="49" charset="0"/>
                <a:cs typeface="Courier New" panose="02070309020205020404" pitchFamily="49" charset="0"/>
              </a:rPr>
              <a:t>    "datastore-contents": {</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ietf-interfaces:interfaces</a:t>
            </a:r>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"interface":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"name": "eth0",</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oper</a:t>
            </a:r>
            <a:r>
              <a:rPr lang="en-US" sz="1000" b="0" dirty="0">
                <a:effectLst/>
                <a:highlight>
                  <a:srgbClr val="FFFF00"/>
                </a:highlight>
                <a:latin typeface="Courier New" panose="02070309020205020404" pitchFamily="49" charset="0"/>
                <a:cs typeface="Courier New" panose="02070309020205020404" pitchFamily="49" charset="0"/>
              </a:rPr>
              <a:t>-status": "down"</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a:t>
            </a:r>
            <a:endParaRPr lang="de-CH" sz="1000" dirty="0"/>
          </a:p>
        </p:txBody>
      </p:sp>
      <p:sp>
        <p:nvSpPr>
          <p:cNvPr id="5" name="TextBox 4">
            <a:extLst>
              <a:ext uri="{FF2B5EF4-FFF2-40B4-BE49-F238E27FC236}">
                <a16:creationId xmlns:a16="http://schemas.microsoft.com/office/drawing/2014/main" id="{9BB496BF-8E93-113E-E283-68B5CE494384}"/>
              </a:ext>
            </a:extLst>
          </p:cNvPr>
          <p:cNvSpPr txBox="1"/>
          <p:nvPr/>
        </p:nvSpPr>
        <p:spPr>
          <a:xfrm>
            <a:off x="5427308" y="3982560"/>
            <a:ext cx="647544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5"/>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 block of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78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19807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Open Point 1: </a:t>
            </a:r>
            <a:r>
              <a:rPr lang="en-US" dirty="0"/>
              <a:t>datastore-contents in push-update or the value in push-change-update uses </a:t>
            </a:r>
            <a:r>
              <a:rPr lang="en-US" dirty="0" err="1"/>
              <a:t>anydata</a:t>
            </a:r>
            <a:r>
              <a:rPr lang="en-US" dirty="0"/>
              <a:t> as data type which contents does not have a schema defined. </a:t>
            </a: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addresses that </a:t>
            </a:r>
            <a:r>
              <a:rPr lang="en-US" sz="2000" dirty="0" err="1"/>
              <a:t>anydata</a:t>
            </a:r>
            <a:r>
              <a:rPr lang="en-US" sz="2000" dirty="0"/>
              <a:t> modeled nodes can be validated with YANG Library </a:t>
            </a:r>
            <a:r>
              <a:rPr lang="en-US" sz="2000" dirty="0">
                <a:hlinkClick r:id="rId3"/>
              </a:rPr>
              <a:t>RFC 8525</a:t>
            </a:r>
            <a:r>
              <a:rPr lang="en-US" sz="2000" dirty="0"/>
              <a:t>.</a:t>
            </a:r>
          </a:p>
          <a:p>
            <a:r>
              <a:rPr lang="en-US" b="1" dirty="0">
                <a:solidFill>
                  <a:srgbClr val="FF0000"/>
                </a:solidFill>
              </a:rPr>
              <a:t>Open Point 2: </a:t>
            </a:r>
            <a:r>
              <a:rPr lang="en-US" dirty="0"/>
              <a:t>Definitions how NOTIFICATIONS are encoded in NETCONF are defined in Section 4.2.10 of </a:t>
            </a:r>
            <a:r>
              <a:rPr lang="en-US" dirty="0">
                <a:hlinkClick r:id="rId4"/>
              </a:rPr>
              <a:t>RFC 7950</a:t>
            </a:r>
            <a:r>
              <a:rPr lang="en-US" dirty="0"/>
              <a:t>.  However, specifications for encoding in JSON and CBOR are missing </a:t>
            </a:r>
            <a:r>
              <a:rPr lang="en-US" dirty="0">
                <a:hlinkClick r:id="rId5"/>
              </a:rPr>
              <a:t>RFC 7951 </a:t>
            </a:r>
            <a:r>
              <a:rPr lang="en-US" dirty="0"/>
              <a:t>Confirm finding and propose how this needs to be addressed.</a:t>
            </a:r>
          </a:p>
          <a:p>
            <a:r>
              <a:rPr lang="en-US" b="1" dirty="0">
                <a:solidFill>
                  <a:srgbClr val="FF0000"/>
                </a:solidFill>
              </a:rPr>
              <a:t>Open Point 3: </a:t>
            </a:r>
            <a:r>
              <a:rPr lang="en-US" dirty="0"/>
              <a:t>Test with running code wherever with </a:t>
            </a:r>
            <a:r>
              <a:rPr lang="en-US" sz="2000" dirty="0">
                <a:hlinkClick r:id="rId6"/>
              </a:rPr>
              <a:t>draft-</a:t>
            </a:r>
            <a:r>
              <a:rPr lang="en-US" sz="2000" dirty="0" err="1">
                <a:hlinkClick r:id="rId6"/>
              </a:rPr>
              <a:t>ietf</a:t>
            </a:r>
            <a:r>
              <a:rPr lang="en-US" sz="2000" dirty="0">
                <a:hlinkClick r:id="rId6"/>
              </a:rPr>
              <a:t>-netconf-yang-notifications-versioning</a:t>
            </a:r>
            <a:r>
              <a:rPr lang="en-US" dirty="0"/>
              <a:t> and </a:t>
            </a:r>
            <a:r>
              <a:rPr lang="en-US" sz="2000" dirty="0">
                <a:hlinkClick r:id="rId7"/>
              </a:rPr>
              <a:t>draft-</a:t>
            </a:r>
            <a:r>
              <a:rPr lang="en-US" sz="2000" dirty="0" err="1">
                <a:hlinkClick r:id="rId7"/>
              </a:rPr>
              <a:t>lincla</a:t>
            </a:r>
            <a:r>
              <a:rPr lang="en-US" sz="2000" dirty="0">
                <a:hlinkClick r:id="rId7"/>
              </a:rPr>
              <a:t>-netconf-yang-library-augmentation </a:t>
            </a:r>
            <a:r>
              <a:rPr lang="en-US" dirty="0"/>
              <a:t>all datastore-subtree-filter or datastore-</a:t>
            </a:r>
            <a:r>
              <a:rPr lang="en-US" dirty="0" err="1"/>
              <a:t>xpath</a:t>
            </a:r>
            <a:r>
              <a:rPr lang="en-US"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Open Points from IETF 119</a:t>
            </a:r>
            <a:br>
              <a:rPr lang="en-US" sz="4000" dirty="0"/>
            </a:br>
            <a:r>
              <a:rPr lang="en-US" sz="2800" dirty="0">
                <a:solidFill>
                  <a:schemeClr val="bg2">
                    <a:lumMod val="75000"/>
                  </a:schemeClr>
                </a:solidFill>
              </a:rPr>
              <a:t>Addressed at IETF 120</a:t>
            </a:r>
            <a:endParaRPr lang="en-US" sz="2700" dirty="0">
              <a:solidFill>
                <a:schemeClr val="bg2">
                  <a:lumMod val="75000"/>
                </a:schemeClr>
              </a:solidFill>
            </a:endParaRPr>
          </a:p>
        </p:txBody>
      </p:sp>
    </p:spTree>
    <p:extLst>
      <p:ext uri="{BB962C8B-B14F-4D97-AF65-F5344CB8AC3E}">
        <p14:creationId xmlns:p14="http://schemas.microsoft.com/office/powerpoint/2010/main" val="347180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1781666"/>
            <a:ext cx="10310778" cy="4401643"/>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900" b="1" dirty="0">
                <a:solidFill>
                  <a:srgbClr val="FF0000"/>
                </a:solidFill>
              </a:rPr>
              <a:t>IETF 115: </a:t>
            </a:r>
            <a:r>
              <a:rPr lang="en-US" sz="1900" dirty="0"/>
              <a:t>Official Project Kickoff. Introduced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a:t>
            </a:r>
          </a:p>
          <a:p>
            <a:pPr>
              <a:spcBef>
                <a:spcPts val="300"/>
              </a:spcBef>
              <a:spcAft>
                <a:spcPts val="300"/>
              </a:spcAft>
            </a:pPr>
            <a:r>
              <a:rPr lang="en-US" sz="1900" b="1" dirty="0">
                <a:solidFill>
                  <a:srgbClr val="FF0000"/>
                </a:solidFill>
              </a:rPr>
              <a:t>IETF 116: </a:t>
            </a:r>
            <a:r>
              <a:rPr lang="en-US" sz="1900" dirty="0"/>
              <a:t>YANG module with augmentations can be registered in Confluent Schema Registry with YANG extension. </a:t>
            </a:r>
            <a:r>
              <a:rPr lang="en-US" sz="1900" dirty="0">
                <a:hlinkClick r:id="rId3"/>
              </a:rPr>
              <a:t>draft-</a:t>
            </a:r>
            <a:r>
              <a:rPr lang="en-US" sz="1900" dirty="0" err="1">
                <a:hlinkClick r:id="rId3"/>
              </a:rPr>
              <a:t>tgraf</a:t>
            </a:r>
            <a:r>
              <a:rPr lang="en-US" sz="1900" dirty="0">
                <a:hlinkClick r:id="rId3"/>
              </a:rPr>
              <a:t>-netconf-</a:t>
            </a:r>
            <a:r>
              <a:rPr lang="en-US" sz="1900" dirty="0" err="1">
                <a:hlinkClick r:id="rId3"/>
              </a:rPr>
              <a:t>notif</a:t>
            </a:r>
            <a:r>
              <a:rPr lang="en-US" sz="1900" dirty="0">
                <a:hlinkClick r:id="rId3"/>
              </a:rPr>
              <a:t>-sequencing</a:t>
            </a:r>
            <a:r>
              <a:rPr lang="en-US" sz="1900" dirty="0"/>
              <a:t>, </a:t>
            </a:r>
            <a:r>
              <a:rPr lang="en-US" sz="1900" dirty="0">
                <a:hlinkClick r:id="rId4"/>
              </a:rPr>
              <a:t>draft-</a:t>
            </a:r>
            <a:r>
              <a:rPr lang="en-US" sz="1900" dirty="0" err="1">
                <a:hlinkClick r:id="rId4"/>
              </a:rPr>
              <a:t>tgraf</a:t>
            </a:r>
            <a:r>
              <a:rPr lang="en-US" sz="1900" dirty="0">
                <a:hlinkClick r:id="rId4"/>
              </a:rPr>
              <a:t>-netconf-yang-push-observation-time</a:t>
            </a:r>
            <a:r>
              <a:rPr lang="en-US" sz="1900" dirty="0"/>
              <a:t> and </a:t>
            </a:r>
            <a:r>
              <a:rPr lang="en-US" sz="1900" dirty="0">
                <a:hlinkClick r:id="rId5"/>
              </a:rPr>
              <a:t>draft-</a:t>
            </a:r>
            <a:r>
              <a:rPr lang="en-US" sz="1900" dirty="0" err="1">
                <a:hlinkClick r:id="rId5"/>
              </a:rPr>
              <a:t>ahuang</a:t>
            </a:r>
            <a:r>
              <a:rPr lang="en-US" sz="1900" dirty="0">
                <a:hlinkClick r:id="rId5"/>
              </a:rPr>
              <a:t>-netconf-</a:t>
            </a:r>
            <a:r>
              <a:rPr lang="en-US" sz="1900" dirty="0" err="1">
                <a:hlinkClick r:id="rId5"/>
              </a:rPr>
              <a:t>notif</a:t>
            </a:r>
            <a:r>
              <a:rPr lang="en-US" sz="1900" dirty="0">
                <a:hlinkClick r:id="rId5"/>
              </a:rPr>
              <a:t>-yang</a:t>
            </a:r>
            <a:r>
              <a:rPr lang="en-US" sz="1900" dirty="0"/>
              <a:t> introduced.</a:t>
            </a:r>
          </a:p>
          <a:p>
            <a:pPr>
              <a:spcBef>
                <a:spcPts val="300"/>
              </a:spcBef>
              <a:spcAft>
                <a:spcPts val="300"/>
              </a:spcAft>
            </a:pPr>
            <a:r>
              <a:rPr lang="en-US" sz="1900" b="1" dirty="0">
                <a:solidFill>
                  <a:srgbClr val="FF0000"/>
                </a:solidFill>
              </a:rPr>
              <a:t>IETF 118: </a:t>
            </a:r>
            <a:r>
              <a:rPr lang="en-US" sz="1900" dirty="0"/>
              <a:t>All relevant YANG modules for a subscribed </a:t>
            </a:r>
            <a:r>
              <a:rPr lang="en-US" sz="1900" dirty="0" err="1"/>
              <a:t>xpath</a:t>
            </a:r>
            <a:r>
              <a:rPr lang="en-US" sz="1900" dirty="0"/>
              <a:t> can be determined through the YANG Library </a:t>
            </a:r>
            <a:r>
              <a:rPr lang="en-US" sz="1900" dirty="0">
                <a:hlinkClick r:id="rId6"/>
              </a:rPr>
              <a:t>RFC 8525 </a:t>
            </a:r>
            <a:r>
              <a:rPr lang="en-US" sz="1900" dirty="0"/>
              <a:t>and retrieved </a:t>
            </a:r>
            <a:r>
              <a:rPr lang="en-US" sz="1900" dirty="0" err="1"/>
              <a:t>throug</a:t>
            </a:r>
            <a:r>
              <a:rPr lang="en-US" sz="1900" dirty="0"/>
              <a:t> NETCONF &lt;get-schema&gt; </a:t>
            </a:r>
            <a:r>
              <a:rPr lang="en-US" sz="1900" dirty="0" err="1"/>
              <a:t>rpc</a:t>
            </a:r>
            <a:r>
              <a:rPr lang="en-US" sz="1900" dirty="0"/>
              <a:t> calls according to </a:t>
            </a:r>
            <a:r>
              <a:rPr lang="en-US" sz="1900" dirty="0">
                <a:hlinkClick r:id="rId6"/>
              </a:rPr>
              <a:t>RFC 6022</a:t>
            </a:r>
            <a:r>
              <a:rPr lang="en-US" sz="1900" dirty="0"/>
              <a:t>.  Gap in YANG library addressed in </a:t>
            </a:r>
            <a:r>
              <a:rPr lang="en-US" sz="1900" dirty="0">
                <a:hlinkClick r:id="rId7"/>
              </a:rPr>
              <a:t>draft-</a:t>
            </a:r>
            <a:r>
              <a:rPr lang="en-US" sz="1900" dirty="0" err="1">
                <a:hlinkClick r:id="rId7"/>
              </a:rPr>
              <a:t>lincla</a:t>
            </a:r>
            <a:r>
              <a:rPr lang="en-US" sz="1900" dirty="0">
                <a:hlinkClick r:id="rId7"/>
              </a:rPr>
              <a:t>-netconf-yang-library-augmentation</a:t>
            </a:r>
            <a:r>
              <a:rPr lang="en-US" sz="1900" dirty="0"/>
              <a:t>.</a:t>
            </a:r>
          </a:p>
          <a:p>
            <a:pPr>
              <a:spcBef>
                <a:spcPts val="300"/>
              </a:spcBef>
              <a:spcAft>
                <a:spcPts val="300"/>
              </a:spcAft>
            </a:pPr>
            <a:r>
              <a:rPr lang="en-US" sz="1900" b="1" dirty="0">
                <a:solidFill>
                  <a:srgbClr val="FF0000"/>
                </a:solidFill>
              </a:rPr>
              <a:t>IETF 119: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addresses that </a:t>
            </a:r>
            <a:r>
              <a:rPr lang="en-US" sz="1900" dirty="0" err="1"/>
              <a:t>anydata</a:t>
            </a:r>
            <a:r>
              <a:rPr lang="en-US" sz="1900" dirty="0"/>
              <a:t> modeled nodes can be validated with YANG Library </a:t>
            </a:r>
            <a:r>
              <a:rPr lang="en-US" sz="1900" dirty="0">
                <a:hlinkClick r:id="rId9"/>
              </a:rPr>
              <a:t>RFC 8525</a:t>
            </a:r>
            <a:r>
              <a:rPr lang="en-US" sz="1900" dirty="0"/>
              <a:t>. 6WIND VSR and Huawei VRP YANG-Push and open-source </a:t>
            </a:r>
            <a:r>
              <a:rPr lang="en-US" sz="1900" dirty="0">
                <a:hlinkClick r:id="rId7"/>
              </a:rPr>
              <a:t>draft-</a:t>
            </a:r>
            <a:r>
              <a:rPr lang="en-US" sz="1900" dirty="0" err="1">
                <a:hlinkClick r:id="rId7"/>
              </a:rPr>
              <a:t>lincla</a:t>
            </a:r>
            <a:r>
              <a:rPr lang="en-US" sz="1900" dirty="0">
                <a:hlinkClick r:id="rId7"/>
              </a:rPr>
              <a:t>-netconf-yang-library-augmentation</a:t>
            </a:r>
            <a:r>
              <a:rPr lang="en-US" sz="1900" dirty="0"/>
              <a:t> implementation validated at hackathon.</a:t>
            </a:r>
          </a:p>
          <a:p>
            <a:pPr>
              <a:spcBef>
                <a:spcPts val="300"/>
              </a:spcBef>
              <a:spcAft>
                <a:spcPts val="300"/>
              </a:spcAft>
            </a:pPr>
            <a:r>
              <a:rPr lang="en-US" sz="1900" b="1" dirty="0">
                <a:solidFill>
                  <a:srgbClr val="FF0000"/>
                </a:solidFill>
              </a:rPr>
              <a:t>IETF 120: </a:t>
            </a:r>
            <a:r>
              <a:rPr lang="en-US" sz="1900" dirty="0"/>
              <a:t>6WIND VSR, Huawei VRP and Cisco IOS XR YANG-Push publisher and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implementation validated at hackathon. Running code proofed that with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 and </a:t>
            </a:r>
            <a:r>
              <a:rPr lang="en-US" sz="1900" dirty="0">
                <a:hlinkClick r:id="rId7"/>
              </a:rPr>
              <a:t>draft-</a:t>
            </a:r>
            <a:r>
              <a:rPr lang="en-US" sz="1900" dirty="0" err="1">
                <a:hlinkClick r:id="rId7"/>
              </a:rPr>
              <a:t>lincla</a:t>
            </a:r>
            <a:r>
              <a:rPr lang="en-US" sz="1900" dirty="0">
                <a:hlinkClick r:id="rId7"/>
              </a:rPr>
              <a:t>-netconf-yang-library-augmentation </a:t>
            </a:r>
            <a:r>
              <a:rPr lang="en-US" sz="1900" dirty="0"/>
              <a:t>all datastore-subtree-filter or datastore-</a:t>
            </a:r>
            <a:r>
              <a:rPr lang="en-US" sz="1900" dirty="0" err="1"/>
              <a:t>xpath</a:t>
            </a:r>
            <a:r>
              <a:rPr lang="en-US" sz="1900"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Milestones</a:t>
            </a:r>
            <a:br>
              <a:rPr lang="en-US" sz="4000" dirty="0"/>
            </a:br>
            <a:r>
              <a:rPr lang="en-US" sz="2800" dirty="0">
                <a:solidFill>
                  <a:schemeClr val="bg2">
                    <a:lumMod val="75000"/>
                  </a:schemeClr>
                </a:solidFill>
              </a:rPr>
              <a:t>IETF 115 - 120</a:t>
            </a:r>
            <a:endParaRPr lang="en-US" sz="2700" dirty="0">
              <a:solidFill>
                <a:schemeClr val="bg2">
                  <a:lumMod val="75000"/>
                </a:schemeClr>
              </a:solidFill>
            </a:endParaRPr>
          </a:p>
        </p:txBody>
      </p:sp>
    </p:spTree>
    <p:extLst>
      <p:ext uri="{BB962C8B-B14F-4D97-AF65-F5344CB8AC3E}">
        <p14:creationId xmlns:p14="http://schemas.microsoft.com/office/powerpoint/2010/main" val="2503304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120</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extLst>
              <p:ext uri="{D42A27DB-BD31-4B8C-83A1-F6EECF244321}">
                <p14:modId xmlns:p14="http://schemas.microsoft.com/office/powerpoint/2010/main" val="3535465724"/>
              </p:ext>
            </p:extLst>
          </p:nvPr>
        </p:nvGraphicFramePr>
        <p:xfrm>
          <a:off x="942392" y="1929591"/>
          <a:ext cx="8117632" cy="4432046"/>
        </p:xfrm>
        <a:graphic>
          <a:graphicData uri="http://schemas.openxmlformats.org/drawingml/2006/table">
            <a:tbl>
              <a:tblPr/>
              <a:tblGrid>
                <a:gridCol w="5215812">
                  <a:extLst>
                    <a:ext uri="{9D8B030D-6E8A-4147-A177-3AD203B41FA5}">
                      <a16:colId xmlns:a16="http://schemas.microsoft.com/office/drawing/2014/main" val="3836300285"/>
                    </a:ext>
                  </a:extLst>
                </a:gridCol>
                <a:gridCol w="1045029">
                  <a:extLst>
                    <a:ext uri="{9D8B030D-6E8A-4147-A177-3AD203B41FA5}">
                      <a16:colId xmlns:a16="http://schemas.microsoft.com/office/drawing/2014/main" val="1271783730"/>
                    </a:ext>
                  </a:extLst>
                </a:gridCol>
                <a:gridCol w="895738">
                  <a:extLst>
                    <a:ext uri="{9D8B030D-6E8A-4147-A177-3AD203B41FA5}">
                      <a16:colId xmlns:a16="http://schemas.microsoft.com/office/drawing/2014/main" val="4030142434"/>
                    </a:ext>
                  </a:extLst>
                </a:gridCol>
                <a:gridCol w="961053">
                  <a:extLst>
                    <a:ext uri="{9D8B030D-6E8A-4147-A177-3AD203B41FA5}">
                      <a16:colId xmlns:a16="http://schemas.microsoft.com/office/drawing/2014/main" val="1200071660"/>
                    </a:ext>
                  </a:extLst>
                </a:gridCol>
              </a:tblGrid>
              <a:tr h="77992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6WIND</a:t>
                      </a:r>
                      <a:br>
                        <a:rPr lang="de-CH" sz="2000" b="1" u="none" strike="noStrike" dirty="0">
                          <a:effectLst/>
                          <a:latin typeface="+mn-lt"/>
                        </a:rPr>
                      </a:br>
                      <a:r>
                        <a:rPr lang="de-CH" sz="2000" b="1" u="none" strike="noStrike" dirty="0">
                          <a:effectLst/>
                          <a:latin typeface="+mn-lt"/>
                        </a:rPr>
                        <a:t>VSR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Huawei VRP</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Cisco</a:t>
                      </a:r>
                      <a:br>
                        <a:rPr lang="de-CH" sz="2000" b="1" u="none" strike="noStrike" dirty="0">
                          <a:effectLst/>
                          <a:latin typeface="+mn-lt"/>
                        </a:rPr>
                      </a:br>
                      <a:r>
                        <a:rPr lang="de-CH" sz="2000" b="1" u="none" strike="noStrike" dirty="0">
                          <a:effectLst/>
                          <a:latin typeface="+mn-lt"/>
                        </a:rPr>
                        <a:t>IOS XR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fontAlgn="b"/>
                      <a:r>
                        <a:rPr lang="de-CH" sz="2000" u="none" strike="noStrike" dirty="0">
                          <a:effectLst/>
                          <a:latin typeface="+mn-lt"/>
                        </a:rPr>
                        <a:t>RFC 8641 YANG-Push</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udp</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distributed</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44704803"/>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notifications-versioning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notif</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sequencing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5855529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-push-observation-time</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82016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RFC 7895 YANG Module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75811600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marR="0" lvl="0" indent="0" algn="l" defTabSz="914400" rtl="0" eaLnBrk="1" fontAlgn="b" latinLnBrk="0" hangingPunct="1">
                        <a:lnSpc>
                          <a:spcPct val="100000"/>
                        </a:lnSpc>
                        <a:spcBef>
                          <a:spcPts val="0"/>
                        </a:spcBef>
                        <a:spcAft>
                          <a:spcPts val="0"/>
                        </a:spcAft>
                        <a:buClrTx/>
                        <a:buSzTx/>
                        <a:buFontTx/>
                        <a:buNone/>
                        <a:tabLst/>
                        <a:defRPr/>
                      </a:pPr>
                      <a:r>
                        <a:rPr lang="de-CH" sz="2000" u="none" strike="noStrike" kern="1200" dirty="0">
                          <a:solidFill>
                            <a:schemeClr val="dk1"/>
                          </a:solidFill>
                          <a:effectLst/>
                          <a:latin typeface="+mn-lt"/>
                          <a:cs typeface="Helvetica"/>
                        </a:rPr>
                        <a:t>RFC 8525 YANG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762232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lincla</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library</a:t>
                      </a:r>
                      <a:r>
                        <a:rPr lang="de-CH" sz="2000" u="none" strike="noStrike" kern="1200" dirty="0">
                          <a:solidFill>
                            <a:schemeClr val="dk1"/>
                          </a:solidFill>
                          <a:effectLst/>
                          <a:latin typeface="+mn-lt"/>
                          <a:cs typeface="Helvetica"/>
                        </a:rPr>
                        <a:t>-augmentation</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6948864"/>
                  </a:ext>
                </a:extLst>
              </a:tr>
            </a:tbl>
          </a:graphicData>
        </a:graphic>
      </p:graphicFrame>
      <p:pic>
        <p:nvPicPr>
          <p:cNvPr id="11" name="Picture 10" descr="A red and white flag&#10;&#10;Description automatically generated">
            <a:extLst>
              <a:ext uri="{FF2B5EF4-FFF2-40B4-BE49-F238E27FC236}">
                <a16:creationId xmlns:a16="http://schemas.microsoft.com/office/drawing/2014/main" id="{703C149C-EC86-4803-0E0D-78D7F067E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108" y="1802655"/>
            <a:ext cx="2666708" cy="2666708"/>
          </a:xfrm>
          <a:prstGeom prst="rect">
            <a:avLst/>
          </a:prstGeom>
        </p:spPr>
      </p:pic>
    </p:spTree>
    <p:extLst>
      <p:ext uri="{BB962C8B-B14F-4D97-AF65-F5344CB8AC3E}">
        <p14:creationId xmlns:p14="http://schemas.microsoft.com/office/powerpoint/2010/main" val="279989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Industry </a:t>
            </a:r>
            <a:r>
              <a:rPr lang="en-US" sz="3200" b="1" dirty="0" err="1"/>
              <a:t>Colaboration</a:t>
            </a:r>
            <a:br>
              <a:rPr lang="en-US" sz="4000" dirty="0"/>
            </a:br>
            <a:r>
              <a:rPr lang="en-US" sz="2800" dirty="0">
                <a:solidFill>
                  <a:schemeClr val="bg2">
                    <a:lumMod val="75000"/>
                  </a:schemeClr>
                </a:solidFill>
              </a:rPr>
              <a:t>On YANG Push to Apache Kafka integration</a:t>
            </a:r>
            <a:endParaRPr lang="en-US" sz="2700" dirty="0">
              <a:solidFill>
                <a:schemeClr val="bg2">
                  <a:lumMod val="75000"/>
                </a:schemeClr>
              </a:solidFill>
            </a:endParaRPr>
          </a:p>
        </p:txBody>
      </p:sp>
      <p:grpSp>
        <p:nvGrpSpPr>
          <p:cNvPr id="2" name="Gruppieren 61">
            <a:extLst>
              <a:ext uri="{FF2B5EF4-FFF2-40B4-BE49-F238E27FC236}">
                <a16:creationId xmlns:a16="http://schemas.microsoft.com/office/drawing/2014/main" id="{3D6B25B1-26AC-6BA8-B93A-D83B76E69394}"/>
              </a:ext>
            </a:extLst>
          </p:cNvPr>
          <p:cNvGrpSpPr>
            <a:grpSpLocks noChangeAspect="1"/>
          </p:cNvGrpSpPr>
          <p:nvPr/>
        </p:nvGrpSpPr>
        <p:grpSpPr>
          <a:xfrm>
            <a:off x="1595143" y="4004475"/>
            <a:ext cx="1584176" cy="1584176"/>
            <a:chOff x="5891686" y="2589438"/>
            <a:chExt cx="1940934" cy="1940720"/>
          </a:xfrm>
          <a:noFill/>
        </p:grpSpPr>
        <p:sp>
          <p:nvSpPr>
            <p:cNvPr id="3" name="Freeform 10">
              <a:extLst>
                <a:ext uri="{FF2B5EF4-FFF2-40B4-BE49-F238E27FC236}">
                  <a16:creationId xmlns:a16="http://schemas.microsoft.com/office/drawing/2014/main" id="{B9BFC537-7A90-3447-7064-22A7E724E36C}"/>
                </a:ext>
              </a:extLst>
            </p:cNvPr>
            <p:cNvSpPr>
              <a:spLocks noEditPoints="1"/>
            </p:cNvSpPr>
            <p:nvPr>
              <p:custDataLst>
                <p:tags r:id="rId10"/>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 name="Ellipse 63">
              <a:extLst>
                <a:ext uri="{FF2B5EF4-FFF2-40B4-BE49-F238E27FC236}">
                  <a16:creationId xmlns:a16="http://schemas.microsoft.com/office/drawing/2014/main" id="{5B506C75-DB2C-E9FD-5621-A2EB8F229D98}"/>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7" name="Gruppieren 61">
            <a:extLst>
              <a:ext uri="{FF2B5EF4-FFF2-40B4-BE49-F238E27FC236}">
                <a16:creationId xmlns:a16="http://schemas.microsoft.com/office/drawing/2014/main" id="{7C1B7D10-CADD-E767-BF5D-3AACB7A4AC27}"/>
              </a:ext>
            </a:extLst>
          </p:cNvPr>
          <p:cNvGrpSpPr>
            <a:grpSpLocks noChangeAspect="1"/>
          </p:cNvGrpSpPr>
          <p:nvPr/>
        </p:nvGrpSpPr>
        <p:grpSpPr>
          <a:xfrm>
            <a:off x="2935894" y="2758070"/>
            <a:ext cx="1584176" cy="1584176"/>
            <a:chOff x="5891686" y="2589438"/>
            <a:chExt cx="1940934" cy="1940720"/>
          </a:xfrm>
          <a:noFill/>
        </p:grpSpPr>
        <p:sp>
          <p:nvSpPr>
            <p:cNvPr id="8" name="Freeform 10">
              <a:extLst>
                <a:ext uri="{FF2B5EF4-FFF2-40B4-BE49-F238E27FC236}">
                  <a16:creationId xmlns:a16="http://schemas.microsoft.com/office/drawing/2014/main" id="{1F9496D8-846F-DE2D-88EB-E5FCD5850EB5}"/>
                </a:ext>
              </a:extLst>
            </p:cNvPr>
            <p:cNvSpPr>
              <a:spLocks noEditPoints="1"/>
            </p:cNvSpPr>
            <p:nvPr>
              <p:custDataLst>
                <p:tags r:id="rId9"/>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9" name="Ellipse 63">
              <a:extLst>
                <a:ext uri="{FF2B5EF4-FFF2-40B4-BE49-F238E27FC236}">
                  <a16:creationId xmlns:a16="http://schemas.microsoft.com/office/drawing/2014/main" id="{431EF67B-01C0-CA05-826A-05EDB7E13BE4}"/>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grpSp>
        <p:nvGrpSpPr>
          <p:cNvPr id="10" name="Gruppieren 61">
            <a:extLst>
              <a:ext uri="{FF2B5EF4-FFF2-40B4-BE49-F238E27FC236}">
                <a16:creationId xmlns:a16="http://schemas.microsoft.com/office/drawing/2014/main" id="{C8A0CB8B-C371-780C-D3C3-97E020879042}"/>
              </a:ext>
            </a:extLst>
          </p:cNvPr>
          <p:cNvGrpSpPr>
            <a:grpSpLocks noChangeAspect="1"/>
          </p:cNvGrpSpPr>
          <p:nvPr/>
        </p:nvGrpSpPr>
        <p:grpSpPr>
          <a:xfrm>
            <a:off x="4355799" y="4042076"/>
            <a:ext cx="1584176" cy="1584176"/>
            <a:chOff x="5891686" y="2589438"/>
            <a:chExt cx="1940934" cy="1940720"/>
          </a:xfrm>
          <a:noFill/>
        </p:grpSpPr>
        <p:sp>
          <p:nvSpPr>
            <p:cNvPr id="11" name="Freeform 10">
              <a:extLst>
                <a:ext uri="{FF2B5EF4-FFF2-40B4-BE49-F238E27FC236}">
                  <a16:creationId xmlns:a16="http://schemas.microsoft.com/office/drawing/2014/main" id="{898B9307-A255-F4D7-8514-9F2DB77AA3DF}"/>
                </a:ext>
              </a:extLst>
            </p:cNvPr>
            <p:cNvSpPr>
              <a:spLocks noEditPoints="1"/>
            </p:cNvSpPr>
            <p:nvPr>
              <p:custDataLst>
                <p:tags r:id="rId8"/>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2" name="Ellipse 63">
              <a:extLst>
                <a:ext uri="{FF2B5EF4-FFF2-40B4-BE49-F238E27FC236}">
                  <a16:creationId xmlns:a16="http://schemas.microsoft.com/office/drawing/2014/main" id="{7A60F582-55A9-8E45-C031-7026DF544C7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pic>
        <p:nvPicPr>
          <p:cNvPr id="13" name="Picture 2" descr="data:image/jpeg;base64,/9j/4AAQSkZJRgABAQAAAQABAAD/2wCEAAkGBwgHBgkIBwgKCgkLDRYPDQwMDRsUFRAWIB0iIiAdHx8kKDQsJCYxJx8fLT0tMTU3Ojo6Iys/RD84QzQ5OjcBCgoKDQwNGg8PGjclHyU3Nzc3Nzc3Nzc3Nzc3Nzc3Nzc3Nzc3Nzc3Nzc3Nzc3Nzc3Nzc3Nzc3Nzc3Nzc3Nzc3N//AABEIAKEAoQMBEQACEQEDEQH/xAAcAAACAgMBAQAAAAAAAAAAAAAGBwAFAgMEAQj/xABTEAABAwICBQYHCQsLBAMAAAABAgMEAAUGEQcSITFBEyJRYXGBFDJCkaGxwSM1YnJzgpKy4QgWFyRSU1WU0dLwFTQ2N0NFdIOTosIzY2SVJSZU/8QAGwEBAAIDAQEAAAAAAAAAAAAAAAEEAgMFBgf/xAA5EQACAQIDBAYJAwQDAQAAAAAAAQIDBBEhMQUSQVETImFxkdEGFCOBobHB4fAWMlMzQlLxFSRDNP/aAAwDAQACEQMRAD8AeNASgJQEoCUBCchQAzivF8KwKTHCTImqTmGUnIJHSo8PXWitXjT7WdTZ+yqt51tIc/IApWLr3cFHWmKZQfIYGoAO3f6a507ipLj4Hoqey7Siso4vm8/t8DbYrq/CuzEx151zbquFSyolB37/AD91Y0qjjNSbMbu1hVounFYcu8biMinMbQa7R4s9O6gAq/TFybmoNqUlDHMSQePE/wAdFc2vNynlwO7Z0VCji9XmYR7lPj+JIWR0L5w9NRGtUjxMp29GesQgtV8blKDMkBp47vyVdnXVulXU8nkzm3FnKn1o5ouasFIlASgJQEoCUBKAlASgJQEoCUBS4svYsdkfmaoU7sQyg+Us7u4bz1CtdWp0ccS7s+09buI09Fx7kI5TzkqS4/IcU484rWWtW8k8a5Ms3iz6CoRpwUILBLQ7o9aivM72RQrTGxhaUZliiuKOakp1FdqTl7K7NvLepo8df0+juJJaa+J3znxGhPvn+zQVeitk3uxbK9KG/NR5gC3zjmo5k7TXK1zPRPLJHUlAyrLA1Yml1IFQzOLCvD1wVNhkOnN1s5KP5Q4H+Oir9Cpvx7Uca8odFPLRltW8qEoCUBKAlASgJQEoDVJkMxY7j8hxLbTaSpa1HIJAqG0lizKEJVJKEVi2aLVcYt0htzITodYc8VW7bxBHA9VRGSksUZ16FShUdOosGjsrI1Cz0wSFBdrijxDyjqu0ZAes1Su5aI9T6NU17Wp3L5i8aPPqlI9RLQsWDWoqTO9miK0hhaP5GtDksE/9NwKHYR9ldKyl1XE81tiGFSM+ZZ4qf5K0qTntcWlPt9lbbl4Uyps+G9WT5Ak0oCuejtSR0Jd2b6zxNe6a3V1DMoosMJu5XZaOC2jn2gj7a3Wr6+BV2hD2KfJhmN1dA4hqkPNx2VPOrShtAKlKJ2AVDaSxZMYubUY6s1W+fGuMREqK6FtL3HiOojgaiE4zWMTZWozozcJrBo6qyNRKAlASgPCcqAUWkfFBuU1VqhLPgcdfuqkn/qrHDsHr28KoXFbelurQ9lsTZ3Q0+nqLrS07F9/kcGBMSqsVx5GSs+ASSA6DmQ2rcFgevq7Kwo1XTeehY2ts71ulvQ/etO3s8vuOttQUgKSQQdoI410jwuGGQtNMLKi7apGXMAdbJ6+aQPQapXazTPVejU1hVh3P5oXaDkoVTZ6d6HfHVurUytNFgyqoK8kGej17/wCRkNcFs63eFD9tXbKXXaODtmPsovtLXG7uq1Da/KWpR7gB7a3XjySKeyoYynIGUOVRxOu4mzlKnEw3TFbmdRiZKJb4OSV3da+CGVZ95H21ZtVjPEo7TeFBLtDY+LXROCxd45v3hbpt0Vz3Bo+6KSfHUOHYPXXMuq+892Oh6bZVl0a6aazenYvuUuGMQKsdxHKkmG8QHk5+L8MdY9I7BWu3rOnLPRl2/sFd0ur+9aeQ3UOJcSFIIKSMwRuIrrnjHingzKgJQEoAcx7eTZMPPPNK1ZDx5Fkjgog7e4AnurVWnuQ7zo7KtfWbqMXos33CNFcw9+ZCoJGdowxMXWxY5rg5RsZxVKO1SRvR3cOrsq7bVf7H7jym3tnbr9ZprJ69/P3/AJqW2kyAZmFnnWxrORVpeHxc8legk91bbmONPHkUdhVlTvYxbyll5fETnGuae6OmOusGjVNHeyvYKwK0kFmAXSMQIGfjNLHqPsqzaf1TjbYjjbe9Ftj53KdERnuaUfOfsrbePrJFLY8fZzfaDaHKqHVcTPlanEx3TxTvSagndDDAsciG/KVs5ReqnsH2k+auhZx6rkzh7Xn7SNPl9TZjK+m2Q/BY68pTw3jehPT29H2VldVtxbq1Zjsuz6epvy/avixYOqyFco9akcL66lFiERnaL7wZ9ocguqJdgkJSTxbPi+bIjuFdS1njDdfA8lt606GuqsdJ/Pj9GGtWjhkoCUAr9Mr55e1xtuqEuOd+wVSunmkep9HIdWpLuXzFyKqHpzIVBKNjLzkd5t9hZbdaUFoWPJUNxqU2niiJRjOLjJYpjvwxeGMTWIOrSnlCktSmh5Kstvcd47a6dOaqwPn9/Zzsbjd4ap9n5qJq9W5y03WTAd/sHClJ/KTvSfNlXNnHdk0e7tbhXNGNVcV/v4nIhWqdlYNG5o7WXK1tGicQpwI7/wDZYg/K1h/tNb7X+qjkbWj/ANSXu+ZbaQ3crywnoYHrNbL19ddxS2NH2En2g2l2qmJ1HAz5WmJG6eoK3nEtNJ1nFkJSBxJNSs3giGopNy0GctyNh6xpLp9zjtgda1dXWTXY6tGn3HkUql7cdXWT+H2FTcZ70+W7KknN1w5kcB1Ds3Vx5yc5OTPZUKEKMFThoitdcqC1GJwvOZk5VmkWooLdFD6m8TrZG52KrPuKSKt2z9ocX0hgnaKXJ+Y4K6B4klASgFxpjhKVEt9wQnY0tTKz0awzHpT5yKqXUdGej9HayU503xWPh/sWAqkesRkKEntQZIvcHX9eH7y28tR8Ed5khPweCu0Hb2Z1spVOjljwOftOxV5QcV+5Zry94WaVLOl6PHv0XJWqEtPKScwpBPMV5zl3irN1DLfRxPR67cJStZ967+K/OQtjVI9WZoWU5VDRDQT4DezxVb0jipX1TWy3XtUcna8f+nP84ouNJLmriBsf+On1msrz967ihsOONs+/yBhL3XVQ6+4Z8r10I3Qs0e27wueu4OJzajc1B4FZHsB9Iq5Z096W/wAjibZuOjpKitZa933Zx46v4uVwMSOvOLGOrsOxa+J7OHnrG6q78sFoixsmw6GlvzXWl8ECTj3XVbA7UYHI47nurNI3Rias6yMw60Rwi7eZc3V5jDPJhXDWUd3mT6qtWseu2ed9IqyjQjT4t4+H+xsVfPHkoDmjTospbqY0ll1TSyhxKFglChwI4GoTT0MpU5RSclhiab1bmLvbn4MoEtPIyzG9J4EdYO2olFTi0zZb3E7erGrDVCEvNpl2S4uwZyCFoPNWBklxPBSer1bq5c4ODwZ9AtbqFzTVSDyfwZyCsSye1Bke0JGXo7urV3tL+HbmQvVbIbB8to7Mu1Pqy6Ku281KPRyPJ7btZW1aN5S4vPv5+8AbxbHrRcn7fI2rZVkF5Za6d4V3iqk4uEnFnpbW5jc0o1YcfxnFWJvCPR6M8XwOorP+01uof1EczbP/AMM/d8y20qK1MRM9cZP1lVldrrlL0eWNrLv+iBAP9dVN07bgbo3KypDceOnXddUEIR0k0UG3gjXU3acXOeSQx8Rzm8IYWYtcRweGvp1QsbD8NeXfkO3qroVH0FJQjqeVsqMtpXkq811V+JeYsFP7Mhwqhunr901KWTU4GaRhUkm+FEkTpbcWG0p1906qUD1noHSamMXJ4LU11asKMHOo8EvzxHlhWyN2C0tQ0kKc8Z5wDLXWd57NwHZXUpU+jjgfPb+8ld13UenBcl+ZllMmRoTXLS5DbLW7WcWEjP8AbWbaWpWp051HuwWL7DPlm/zg89SY7rPmpm8zGLw/coElyNIceW5rtnLPNRO3gRt3Gua208Ue4jRhOkqdRYrAZeGNKKHCmPiFkNnd4UyCQfjJ4d2dWIXPCRx7rYjXWt37mGN3tdqxZagFLaebUCWZLJCig9IPrFbZwjVicq3uK9jWxWT4p/UT+IsN3DD0gIloLjCjk1JQOYv909R9NUKlOVPU9tZX9G8jjDJ8UVHZWsvHtQSdVtnP22cxNiKCXmFhSc9x6R3jMd9TFuLxRrrUYXFN0p6P8x92ow8cwGcR4fjYjtiNZxpvNwZc4t8QetJz9NXK8VUgqiPL7JrysrqVnW0b+PDx8hZ1SPWhRo1Tr4wi/BbcV6K3269ojk7ceFjLvRZ6XU5XyErLxox9Cqzul1kVPRt/9ea7foAtVT0IwdGdmQyl7ENwAQ0yFBgq4ADnr9nnq3bQWc3wPM7du5SatKWrwx+i+vgCWJbw5fbw9OczCCdVlB8lsbh7e+q9SbnJtnbsbRWlCNJa8e/j5FXWBbPKAsLLZp17liPb2Ss+W4diGx0k/wAGsoQlN4RK11eUbSG/VeHLm+4b2GMOQMMQVLLiFSCnN+U4NXZ0DPxU/wAGujSpRpLE8PfbQrX9TDDLgl+alNiHSJFj5s2VtMp3cX1ZhtPZ+V6B11rqXSWUToWewKk+tcPdXLj9hc3W5Tbu+p64SFvL26useajqSNwqnKTl+49Rb29K2ju0o4L59/Mv/v0m9ArZ0zOX/wAPR/GL+6xjb7xOiEEcjIW3t6Ao5ejKpksG0Z29TfpxlzR40usGW4yLiyXy42R8O22StrM85vehfance3fUwm4PFGFe1o3Md2rHH5r3jNsePrTfGPAL+w3HcdGoQsazLnefF7/PVmNeM+rM87c7HuLaXS27xS5arzKzE2jt1sKmYeJeaPOMVSucB8BXEdR+ytdS3wzgXbHbqfs7nJ8/MAHELacU06gocQdVSFDIpPWKq8cD0kZKSTTyZ5UGQe6LL1yMt2yylZsyc1s57gvyk9hG3tB6atWtTB7j0Z5z0gs96CuYaxyfdwfuKPGuHzh+7lDKfxJ/NbB6OlHd6sq11qe5M6Oyr5XdBY/ujk/M7tFrevixKvyIzh9KR7aytv6ho9IJYWWHNr6lnpgRlcLW50tOJ8xT+2s7vVFX0al7OpHtX1BLDtnevt2Zgs5pSrnOufm0DefYOsiq9ODnJI7N9dxtKDqy93aw20kXJm12qNh23gNpUhJcSnyGh4qe8j0Hpq1czUYqnE89sK2lXrSu6vB5d/P3C2qkesJntGwmgDTDOj+bcNWRdwuHF3hv+0cH/Edu2rNK3lLOWSOBf7dpUepQ60ufBefyCe4YpsWFo38n2dhDzrf9kzsQk9Kl9PnNb3Vp0luw1OTQ2ZebQn01d4J8Xrh2LkL2+4huV8dJnSDyXBhvmtju4nrOdU6lSU9T09pYW9osKcc+b1Ko7d9YFs8OeR1RmrLYOk8KAYH3gfDV56ternm/+bQO6ZLAuBfEXdlH4vOyCyPJdA9oGfcayrxwljzNGyLjep9E9V8gDaXlWhnajI6kLrE3RZuSdlQzcmEOGsXXXD+TcZ0PRc9sZ4kp69U7092zqrOFWUNCjebMt7tYyWEua+vMPm5GF8fNBp5Jj3IJ5oJCXR8U7lDq29lWsaddZ5M4Dhf7JeMXjD4fYD8R4Iutl13m0+GQxt5Voc5I+En2jPuqtUt5w7Ud2y2xQucIvqy5eTBth5xhxuRHcKXW1BbaxwUNxrQnhmjqThGcXCaxTHPKjxcc4RbcRqodcTrtq/NPDYQerPMHqrpNKvTxPDU51NlXzXBZPtQJ6KorrOJbimQ2W3I8ctuIO8KKx+6ar20eu1yO16QVYztabi8VJ4/D7nfpgaJYtLqRnk443kOJUAR9Ws7v+1lf0aklKrF8k/DHzLjB9nZwrh52bcAG5C2+WkqPkJAJCe711spQVKG8yhtK7ltC5VOnongu3Hj7/kKe73B263KTPfzC3llWR8lPkjuGyqEpObcmeztqEbajGlHh8+JZYewpdb8pLkZoMxTvkvbE/NHlerrrOnSlU0K17tS3tMpPGXJfXkHTUDDOBWkvSnDJuBGaCQFOH4qdyR1+mrW7ToLF5s85Kvf7We7BYQ+HvfEE8RY0uV512EKMSGdgbaUQpQ+Erj2DIdtV6leU8tEdqx2Pb2yUn1pc39AZGwZVpOtieUBKENhBgWzqvOIGARnGikPPHs8Ud5HmBrdRp70zmbWu1bWz/wApZL6vwHZmroFdM8Fmcd7tMS82x+BcG9dh4ZHpSeBHQRWMoqSwZupVZUpqcXmj56xdhS4YWm6klJcirOTEpI5q+o9CurqqjOm4PM9ZaXkLiOWvFFO25WsvxkdKF1iblI3JVUYGxMzSrIggkFJzBGwg9tQZrNNB1hnSLMt+qxeQqZG3B0Zcqj2K9fbVincuOUs0cO92HSq9ah1ZcuD8vkFU7DWHMXR/5QtriWnV734+zM9C09PmNbpUadXNHJo7Qvdnz6KqsVyf0f4jHA1nu+G5kq3TUoegvDlWpDSualYyBBB2jMZebfU0ITpyaehO1bu2vYRqwymsmny+31Cxi2xWbhJntN6siShCXVDygnPLv2+qtyilLeOTKvUlSjSbyjjh7zydbIs5cVclvXMV4PNZ8F5EA9e+koqWGPAUq9SipKDw3lg+4oMeQbrd4ce1Wpoaj69eQ84vVQlKcsgeO09A4Vqrqc0oxOjsmtb29SVes81olrn+fE4LRgmy2Bjw68vIkLaGspb/ADWUHqTx786whbwhnLMsXG2bq8l0VusE+Wr9/kVWI9IbjgVFsCOSbHNMpadp+Inh2nzVhUueEC5Y7BivaXLxfLzfkAbrrjzy3nVqccWc1rWc1E9pqo89T0cYqEVGKwS5GFDIlCGeUGJ32W0Tb3MEWA3rk+O4rxG09Kj7N5rOEHN4Iq3V3StafSVH3c33Dqw1Yo1htqYkbnKz1nXDvcV0/ZXSpwUFgjwt5dzu6vST9y5Itsuusyqe0Bolx48phbEppt1lwZLQ4kEKHZRpPUmMnF4xeDAG8aJrLLUpy2PP29Z3JT7ogHsO3LvrRK3i9DqUdr1qeU8yjXohuKFZNXeKpPSppST6zWt20uZejt2HGD8T0aJrsP70hfQXUerS5m1bfpf4PxRmNFF1H95w/wDTXUeqy5mX6ho/4PxRkNFV0B99Iefyaqeqz5mX6io/4PxR3WrR9f7PKEq33uMy7s1tVtWSx0EHYRUxt6kHjGRpuNtWtxDcqUm136DFhh4Mo8KLZf1eeWwQknqzq2scMzzc93ee5p26nRUmJKA1u55c3LPhnQAHe8FXy+yeWn31lSUnNtoRlBDfYNb0nM1UnQqT1l8D0Npte1tIbtOi8eLxz+RX/gumfpdj9XP71YeqT5lr9SU/434ryJ+C2Z+l4/6ur96nqkuY/UlP+N+K8jz8Fsz9Lx/1dX71PVJcx+o6f8b8V5E/BbM/S7H6ur96nqkuZH6jp/xvxXkWdu0ZQGTrXKY9L6UIHJJ9BJ9NbI2sf7mVK/pBWllSio9+b8vgGdugxLfHTGgsNsMp3IQMh21ZjFRWCOJVrVK0t+o8WdQAG6pNZ7QEoDRMacdjuNsvKYdUgpQ6kAlBI2HI5g5dYqGTFpNNrERN8xfjizXN+3z7s4h1lWWaY7QChwUObuNU5TqJ4NnpqFnZ1qanGOvayqXjvFK997k92qPUKjpJ8zetn2y/sNQxliQnnXyf3PkVG/PmbY2dsv8AzRn9898cHPvE4/56v21hvS5m6NrbLPcXgeC73V9SU/yhPWtRyCQ+slR6MgaxbfM3KlQisdxeCGJhLA10lakvEUyY01wiCQvXV8Y583sG3sqxToSec3kcS92rRhjC2im+eCy7hmtNJaSlKQAlIyAHAVcWWR5t5vFmygJQGKk55dVAAGLMEy3VLmYfmyG3DmVxDIUEqJ4pOezsOzsqrUoPWDPQWG1qUUqdzFPtwXx/PEW7s+7wnlsPTJ7DrZyW2t5YKT2E1U3pJ4Ynpo0rapHejGLXPBGSMQ3pHi3aaP8APV+2m/LmzB2dq9aa8DMYpv6d15nf6xNT0s+Zi7C0/iXgbU4xxIjdeZJ7dU+yp6Sp/ka3s2yf/mvidEXGmLH32o8a5vOvOqCG0ci2SpR3DxayVWppiaamzbCCcpQwS7X5jnsjEyPbmG7lJ8JmBObzuqEgqPAAADIbqvwTS6zxZ42vKnKo3SjhHgv9lhWRqJQEoDwjOgBbHGD4mKoYBIYnNA8jIAzy+CrpHqrXUpqa7S5Z3kraXZxQib/h66YekFm6RVtDPJLo2tr6wrd3b6pyi4vM9PQuaVdYwZVZgViWMApwxga+35xK2o5jQzvkyBqp+aN6u7Z11nGlKRRuNo0aHHF8hy4TwTacOJDjKPCJuXOlOpGt80eSOyrcKUYHn7q/rXOTeC5IJtUVsKR7QEoCUBKA8yoClxHhi139kJnMZPDYiQ3kHEdh6Oo7K1zpxnqW7S+rWssaby5cBT4iwJeLKVOMtmfEG3lWU85I+Ejf5s6pToSh2o9Va7YoXGUnuy5P6PzBLlNpB2EbD1VqOm5HRboMy6SPBrbFdkvZ5arY2DtO4d9ZKLbwRpq3FOjHeqywQ4sCYJbw8nwyeUPXJacs07UsjoT19Jq7So7mb1PJbR2nK6e5DKHzDUAA51vOUe0BKAlASgJQGt5pDyCh1CVoO9KgCDQlNp4or2MO2WM8Ho9nt7bwOYcRFQkjvArHditEbJV60lg5PDvZaDdWRqJQEoCUBKAlASgJQEoCUBWy7FaZrxel2qC+7+W5HQpXnIrFwi9UboXNemsITaXezsixWIjQaisNMtjchpASB3CpSwNcpym8ZPE3VJiSgJQEoCpg4lslwlJiwbrDkSFZ6rbToUo5b9lAW1AVlzxBaLS8lm53KLFcUnWSh50JJHTtoDe/dIEe3i4Py2W4ZSlQfUsBBB3HPrzoDC13m23dLirXOjy0tkBZZWFapO7PKgO+gKiLiexzJiYcW7Q3pKlFIZQ6Cokbxl3GgLegKy5Yhs9qkBi5XOJFdKQsIddCSQSQDl3GgOyFMjT4rcqE+2/HcGaHG1ayVcNhoCvnYnsVulLiz7tDjvt5a7brwSpOYzGzsIoC1QoLSFJIKSMwRxFAcN0vdrtBaF0nxohdzLYecCdbLLPLPozHnoDO13a33dpbtsmMSm0K1FKZWFBKsgcjlxyIoDqddQy2tx1QQ2hJUpROQAG80BW27Edluknwa23SJKf1Svk2nQo6oyzOQ4bR56AsJEhmM0p6S6hlpPjLcUEpHaTQFQvGGG0KKVX23AjePCE0But+JbJcpKY0C6w5D6gSG2nQpRA37KAzuWILPanwxcrlFiuqTrBDzgSSOnbQHJ9+eGf09bv9dNAI3Q8ANIkH4r31DQk+jxQgQ+n/APpNb/8ABH65oSgsxlt0JR8+MOJ/woCu+56/mN8+Xa+qaEMb1AfNWjn+tOB/jJH1XKEn0i662wyt11aUNtpKlKUcgkDaSaEHzTJRcNIuKbxPhoV7nHXIQkjaGkbEI6iro6c6EhtoExJrNysOvq2IBkxTnsKT46fOQrvPRQg0afrJqy7fe2280OpMV85cRzkZ92uPNQlB5opu5vGB7etxZU9GT4M6TvJRsBPanI99CBYaZJT18x/HtEMFxyM0hhtCfzjhzPflqUB0aB7qYWIZ9le5vhbfKIH/AHGzkR26pP0aAP8ATDdza8DTENq1XpqkxUHoCvGP0QrvyoAT0EW5qFarviGUNRB9xQsjc2gayyO85fN6qEsCZcy76TsXMx+VKUvLJjsuH3OK0BvI4kDfxJO8DcAw2NCNoDSQ/dp63MucpKUJGfZlQYl3hTRja8M3tu6w50x11tCkBDurqnWy6B1UIxF7p724rh5//hH11UJFtkOigLnC8a8S8QMs4deU1cTr8mtLmpsyOe3soA9+97S0f7ykfr4oMgKxxBxHBuDKMWPrellnNpS3uU5mfTw20CGxjH+pKN/g4n/CgK77no/iF8+XaOXzTQgb1AfNWjj+tKAeHhkj6rlCRm6bsQm14ZFrjuasm5K1DkdqWRtWe/Yn51CAW0SYlwvhezyXLnODVwlu5uJDSlaradiRmB2q+dQAdLusSw49Xd8NvcpBalB9kJSU6yFbVt5HtUnzUJHvjO3s4vwHKTBKXeXjCTDUOKwNZHn3d9CBb6BL2mNcLnbH3NVt9oSkJOzVUjYv/aU/RoSV+jhpeJ9Kjt3czW0h56co7xtzS2nu1hl8WhBz4oT95Olkz0JKY6ZQmjLPY25nynrX6qE8C20+XgSLvbrUyrXbjMGQsJ26y15hI7QlJ+kKEDAcsyrBook2xoZOs2xzX1eKyklZ85NAInBkS9zb2lnDL5YuJZWQtLvJnU2a23zbKEh597mlr9Kvf+wH7KDIIMDWbH8PETT2JJ7r1uDawpCpYcGsRzTl56EAlp7/AKVw/wDBD6yqAW1CQz0OuIVpEgpSpJIS9sBz8g0DPpGhAhfugVpRia36ygPxI7zl5RoShjPWZzEOiiNbI60peftjHJKVu1wlKk59RIA76ECjwfiado2vUxi7Wx3UkpSh5hxXJqBRnkpBOxXjHjkdm2gC+8acoXgDibXapKJSwUoclLQlCD080knLo9NAVOhfCtxexC1f5jDjEKKhZbW8nVL7iklOwHgAonPpy66ElJiKcvSJpIEaA9my48IsdaTnqspJ1lgfSV3igGp+CDCJOfg8z9bXQgFNJWjS12PDa7pYG5AcjOBUhLjxXm0dhO3dlmD2Z0JTLPQNiRubZ37C66FPQTyjPOzzaUdoHxVegigYuceRHsI46uLcR3kEu67jCwcvcnkkKHdmodwNAhg/c+2sN2u53YpHu7qY7Ry8hAzJB6yrL5tAzT90FaAY1svSUjJsqivHcCk85OfYQr6VAgJ0fR3cWY8twluiQlgJedOeeTbKQEjzhA76A+lH2m5Edxl5AW24koWk7lAjIihB85XKy33RjiZufFbW7FZUeQlqRm262dhSvLccthzy6RQBQ1p5RqgO2BvWy8i4jI+dvZQBBgrSs1izEDVoRafBy42tfKiUHMtUbstUUAFaflpRiyHrKSPxIbzl5aqEoWnLNfnUfSFCT6Ewl/SCP2K+qaGIxRQANjr3zY+R9poAss3vRC+QR6hQA9pF96FdlALHAfv2j41CR5v/AMxc+RPqoQAmD/f5j4q/qmgGJQHBffead8gr1UAH4K9+v8pXsoDZjr30Z+QHrNAX2DPeJv5RfroDHGvvGr5RNAUmBffV75A+sUAc8KA0T/5m72UAsJv85X8Y0BaYO9/mviK9VAdGOffZr5Ees0AO0B//2Q==">
            <a:extLst>
              <a:ext uri="{FF2B5EF4-FFF2-40B4-BE49-F238E27FC236}">
                <a16:creationId xmlns:a16="http://schemas.microsoft.com/office/drawing/2014/main" id="{2860D6E0-9881-D96B-5C6D-ECC3FBE9D15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57271" y="3256000"/>
            <a:ext cx="536182" cy="536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61">
            <a:extLst>
              <a:ext uri="{FF2B5EF4-FFF2-40B4-BE49-F238E27FC236}">
                <a16:creationId xmlns:a16="http://schemas.microsoft.com/office/drawing/2014/main" id="{AAFD97C9-F6A9-2985-0480-8E1400D3A637}"/>
              </a:ext>
            </a:extLst>
          </p:cNvPr>
          <p:cNvGrpSpPr>
            <a:grpSpLocks noChangeAspect="1"/>
          </p:cNvGrpSpPr>
          <p:nvPr/>
        </p:nvGrpSpPr>
        <p:grpSpPr>
          <a:xfrm>
            <a:off x="1619216" y="1600218"/>
            <a:ext cx="1584176" cy="1584176"/>
            <a:chOff x="5891686" y="2589438"/>
            <a:chExt cx="1940934" cy="1940720"/>
          </a:xfrm>
          <a:noFill/>
        </p:grpSpPr>
        <p:sp>
          <p:nvSpPr>
            <p:cNvPr id="15" name="Freeform 10">
              <a:extLst>
                <a:ext uri="{FF2B5EF4-FFF2-40B4-BE49-F238E27FC236}">
                  <a16:creationId xmlns:a16="http://schemas.microsoft.com/office/drawing/2014/main" id="{47D62A29-1DD9-3DF6-BEBA-4939890C06C9}"/>
                </a:ext>
              </a:extLst>
            </p:cNvPr>
            <p:cNvSpPr>
              <a:spLocks noEditPoints="1"/>
            </p:cNvSpPr>
            <p:nvPr>
              <p:custDataLst>
                <p:tags r:id="rId7"/>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6" name="Ellipse 63">
              <a:extLst>
                <a:ext uri="{FF2B5EF4-FFF2-40B4-BE49-F238E27FC236}">
                  <a16:creationId xmlns:a16="http://schemas.microsoft.com/office/drawing/2014/main" id="{FB53E8EF-14B0-86FB-CEEB-F0882F68245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17" name="Picture 16">
            <a:extLst>
              <a:ext uri="{FF2B5EF4-FFF2-40B4-BE49-F238E27FC236}">
                <a16:creationId xmlns:a16="http://schemas.microsoft.com/office/drawing/2014/main" id="{A8EE9557-75A0-C0DE-947E-AA074BC709DD}"/>
              </a:ext>
            </a:extLst>
          </p:cNvPr>
          <p:cNvPicPr>
            <a:picLocks noChangeAspect="1"/>
          </p:cNvPicPr>
          <p:nvPr/>
        </p:nvPicPr>
        <p:blipFill>
          <a:blip r:embed="rId13"/>
          <a:stretch>
            <a:fillRect/>
          </a:stretch>
        </p:blipFill>
        <p:spPr>
          <a:xfrm>
            <a:off x="2073018" y="2245071"/>
            <a:ext cx="735023" cy="329568"/>
          </a:xfrm>
          <a:prstGeom prst="rect">
            <a:avLst/>
          </a:prstGeom>
        </p:spPr>
      </p:pic>
      <p:grpSp>
        <p:nvGrpSpPr>
          <p:cNvPr id="18" name="Gruppieren 61">
            <a:extLst>
              <a:ext uri="{FF2B5EF4-FFF2-40B4-BE49-F238E27FC236}">
                <a16:creationId xmlns:a16="http://schemas.microsoft.com/office/drawing/2014/main" id="{43470DDF-CA15-3710-887D-4D75A051BB08}"/>
              </a:ext>
            </a:extLst>
          </p:cNvPr>
          <p:cNvGrpSpPr>
            <a:grpSpLocks noChangeAspect="1"/>
          </p:cNvGrpSpPr>
          <p:nvPr/>
        </p:nvGrpSpPr>
        <p:grpSpPr>
          <a:xfrm>
            <a:off x="4438942" y="1700658"/>
            <a:ext cx="1584176" cy="1584176"/>
            <a:chOff x="5891686" y="2589438"/>
            <a:chExt cx="1940934" cy="1940720"/>
          </a:xfrm>
          <a:noFill/>
        </p:grpSpPr>
        <p:sp>
          <p:nvSpPr>
            <p:cNvPr id="20" name="Freeform 10">
              <a:extLst>
                <a:ext uri="{FF2B5EF4-FFF2-40B4-BE49-F238E27FC236}">
                  <a16:creationId xmlns:a16="http://schemas.microsoft.com/office/drawing/2014/main" id="{473D2B14-6DEC-CC92-FF5A-30771948B17A}"/>
                </a:ext>
              </a:extLst>
            </p:cNvPr>
            <p:cNvSpPr>
              <a:spLocks noEditPoints="1"/>
            </p:cNvSpPr>
            <p:nvPr>
              <p:custDataLst>
                <p:tags r:id="rId6"/>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1" name="Ellipse 63">
              <a:extLst>
                <a:ext uri="{FF2B5EF4-FFF2-40B4-BE49-F238E27FC236}">
                  <a16:creationId xmlns:a16="http://schemas.microsoft.com/office/drawing/2014/main" id="{AD866475-C079-2FD4-5FD1-191D7BBA493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23" name="Gruppieren 61">
            <a:extLst>
              <a:ext uri="{FF2B5EF4-FFF2-40B4-BE49-F238E27FC236}">
                <a16:creationId xmlns:a16="http://schemas.microsoft.com/office/drawing/2014/main" id="{4931DAE9-2D98-695B-3A6C-B799A83E5F50}"/>
              </a:ext>
            </a:extLst>
          </p:cNvPr>
          <p:cNvGrpSpPr>
            <a:grpSpLocks noChangeAspect="1"/>
          </p:cNvGrpSpPr>
          <p:nvPr/>
        </p:nvGrpSpPr>
        <p:grpSpPr>
          <a:xfrm>
            <a:off x="303286" y="2777200"/>
            <a:ext cx="1584176" cy="1584176"/>
            <a:chOff x="5891686" y="2589438"/>
            <a:chExt cx="1940934" cy="1940720"/>
          </a:xfrm>
          <a:noFill/>
        </p:grpSpPr>
        <p:sp>
          <p:nvSpPr>
            <p:cNvPr id="24" name="Freeform 10">
              <a:extLst>
                <a:ext uri="{FF2B5EF4-FFF2-40B4-BE49-F238E27FC236}">
                  <a16:creationId xmlns:a16="http://schemas.microsoft.com/office/drawing/2014/main" id="{40DC2BDE-89A7-5942-570D-2D9ED5DC3574}"/>
                </a:ext>
              </a:extLst>
            </p:cNvPr>
            <p:cNvSpPr>
              <a:spLocks noEditPoints="1"/>
            </p:cNvSpPr>
            <p:nvPr>
              <p:custDataLst>
                <p:tags r:id="rId5"/>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5" name="Ellipse 63">
              <a:extLst>
                <a:ext uri="{FF2B5EF4-FFF2-40B4-BE49-F238E27FC236}">
                  <a16:creationId xmlns:a16="http://schemas.microsoft.com/office/drawing/2014/main" id="{175044CB-8E9A-A01F-7AAD-8DBAE21AA89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26" name="Picture 25">
            <a:extLst>
              <a:ext uri="{FF2B5EF4-FFF2-40B4-BE49-F238E27FC236}">
                <a16:creationId xmlns:a16="http://schemas.microsoft.com/office/drawing/2014/main" id="{5BF2530C-CCD6-6300-72EE-4B83B7573920}"/>
              </a:ext>
            </a:extLst>
          </p:cNvPr>
          <p:cNvPicPr>
            <a:picLocks noChangeAspect="1"/>
          </p:cNvPicPr>
          <p:nvPr/>
        </p:nvPicPr>
        <p:blipFill>
          <a:blip r:embed="rId14"/>
          <a:stretch>
            <a:fillRect/>
          </a:stretch>
        </p:blipFill>
        <p:spPr>
          <a:xfrm>
            <a:off x="763411" y="3242435"/>
            <a:ext cx="658222" cy="643513"/>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4D77F144-4D2F-B90E-4B25-7A5F3729631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803219" y="4659899"/>
            <a:ext cx="698294" cy="368350"/>
          </a:xfrm>
          <a:prstGeom prst="rect">
            <a:avLst/>
          </a:prstGeom>
          <a:solidFill>
            <a:schemeClr val="bg1"/>
          </a:solidFill>
        </p:spPr>
      </p:pic>
      <p:grpSp>
        <p:nvGrpSpPr>
          <p:cNvPr id="28" name="Gruppieren 61">
            <a:extLst>
              <a:ext uri="{FF2B5EF4-FFF2-40B4-BE49-F238E27FC236}">
                <a16:creationId xmlns:a16="http://schemas.microsoft.com/office/drawing/2014/main" id="{443C1594-4940-E795-68F9-83F9A6EB5120}"/>
              </a:ext>
            </a:extLst>
          </p:cNvPr>
          <p:cNvGrpSpPr>
            <a:grpSpLocks noChangeAspect="1"/>
          </p:cNvGrpSpPr>
          <p:nvPr/>
        </p:nvGrpSpPr>
        <p:grpSpPr>
          <a:xfrm>
            <a:off x="7116455" y="4102800"/>
            <a:ext cx="1584176" cy="1584176"/>
            <a:chOff x="5891686" y="2589438"/>
            <a:chExt cx="1940934" cy="1940720"/>
          </a:xfrm>
          <a:noFill/>
        </p:grpSpPr>
        <p:sp>
          <p:nvSpPr>
            <p:cNvPr id="29" name="Freeform 10">
              <a:extLst>
                <a:ext uri="{FF2B5EF4-FFF2-40B4-BE49-F238E27FC236}">
                  <a16:creationId xmlns:a16="http://schemas.microsoft.com/office/drawing/2014/main" id="{088A991F-F4C2-45E9-5C3F-8A6341001198}"/>
                </a:ext>
              </a:extLst>
            </p:cNvPr>
            <p:cNvSpPr>
              <a:spLocks noEditPoints="1"/>
            </p:cNvSpPr>
            <p:nvPr>
              <p:custDataLst>
                <p:tags r:id="rId4"/>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30" name="Ellipse 63">
              <a:extLst>
                <a:ext uri="{FF2B5EF4-FFF2-40B4-BE49-F238E27FC236}">
                  <a16:creationId xmlns:a16="http://schemas.microsoft.com/office/drawing/2014/main" id="{E35092A6-9CCC-FA1E-C741-4D62C01994D7}"/>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31" name="Inhaltsplatzhalter 1">
            <a:extLst>
              <a:ext uri="{FF2B5EF4-FFF2-40B4-BE49-F238E27FC236}">
                <a16:creationId xmlns:a16="http://schemas.microsoft.com/office/drawing/2014/main" id="{2357BDF0-1B39-9D5D-A610-93E16E11C51C}"/>
              </a:ext>
            </a:extLst>
          </p:cNvPr>
          <p:cNvSpPr txBox="1">
            <a:spLocks/>
          </p:cNvSpPr>
          <p:nvPr/>
        </p:nvSpPr>
        <p:spPr bwMode="gray">
          <a:xfrm>
            <a:off x="7370281" y="5823992"/>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Confluent</a:t>
            </a:r>
          </a:p>
          <a:p>
            <a:pPr algn="ctr"/>
            <a:r>
              <a:rPr lang="en-US" sz="1000" b="1" dirty="0"/>
              <a:t>Apache Kafka</a:t>
            </a:r>
            <a:endParaRPr lang="de-CH" sz="1000" b="1" dirty="0"/>
          </a:p>
        </p:txBody>
      </p:sp>
      <p:sp>
        <p:nvSpPr>
          <p:cNvPr id="32" name="Inhaltsplatzhalter 1">
            <a:extLst>
              <a:ext uri="{FF2B5EF4-FFF2-40B4-BE49-F238E27FC236}">
                <a16:creationId xmlns:a16="http://schemas.microsoft.com/office/drawing/2014/main" id="{FBD0F561-D147-25C4-65B5-9809AF91BD31}"/>
              </a:ext>
            </a:extLst>
          </p:cNvPr>
          <p:cNvSpPr txBox="1">
            <a:spLocks/>
          </p:cNvSpPr>
          <p:nvPr/>
        </p:nvSpPr>
        <p:spPr bwMode="gray">
          <a:xfrm>
            <a:off x="234883" y="4587058"/>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Swisscom</a:t>
            </a:r>
          </a:p>
          <a:p>
            <a:pPr algn="ctr"/>
            <a:r>
              <a:rPr lang="de-CH" sz="1000" b="1" dirty="0"/>
              <a:t>Network Operator</a:t>
            </a:r>
          </a:p>
        </p:txBody>
      </p:sp>
      <p:sp>
        <p:nvSpPr>
          <p:cNvPr id="33" name="Inhaltsplatzhalter 1">
            <a:extLst>
              <a:ext uri="{FF2B5EF4-FFF2-40B4-BE49-F238E27FC236}">
                <a16:creationId xmlns:a16="http://schemas.microsoft.com/office/drawing/2014/main" id="{BD95B8FD-3E20-3DA5-829A-97AF568C5E00}"/>
              </a:ext>
            </a:extLst>
          </p:cNvPr>
          <p:cNvSpPr txBox="1">
            <a:spLocks/>
          </p:cNvSpPr>
          <p:nvPr/>
        </p:nvSpPr>
        <p:spPr bwMode="gray">
          <a:xfrm>
            <a:off x="3096891" y="448943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Huawei</a:t>
            </a:r>
          </a:p>
          <a:p>
            <a:pPr algn="ctr"/>
            <a:r>
              <a:rPr lang="en-US" sz="1000" b="1" dirty="0"/>
              <a:t>Network Vendor</a:t>
            </a:r>
            <a:endParaRPr lang="de-CH" sz="1000" b="1" dirty="0"/>
          </a:p>
        </p:txBody>
      </p:sp>
      <p:sp>
        <p:nvSpPr>
          <p:cNvPr id="34" name="Inhaltsplatzhalter 1">
            <a:extLst>
              <a:ext uri="{FF2B5EF4-FFF2-40B4-BE49-F238E27FC236}">
                <a16:creationId xmlns:a16="http://schemas.microsoft.com/office/drawing/2014/main" id="{915EE711-7782-F713-FBF7-2BE732468C0A}"/>
              </a:ext>
            </a:extLst>
          </p:cNvPr>
          <p:cNvSpPr txBox="1">
            <a:spLocks/>
          </p:cNvSpPr>
          <p:nvPr/>
        </p:nvSpPr>
        <p:spPr bwMode="gray">
          <a:xfrm>
            <a:off x="4355799" y="5819044"/>
            <a:ext cx="1574968"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Cisco</a:t>
            </a:r>
          </a:p>
          <a:p>
            <a:pPr algn="ctr"/>
            <a:r>
              <a:rPr lang="de-CH" sz="1000" b="1" dirty="0"/>
              <a:t>Network Vendor</a:t>
            </a:r>
          </a:p>
        </p:txBody>
      </p:sp>
      <p:sp>
        <p:nvSpPr>
          <p:cNvPr id="35" name="Inhaltsplatzhalter 1">
            <a:extLst>
              <a:ext uri="{FF2B5EF4-FFF2-40B4-BE49-F238E27FC236}">
                <a16:creationId xmlns:a16="http://schemas.microsoft.com/office/drawing/2014/main" id="{71861FA5-273B-670E-DE5E-BE1725353BFD}"/>
              </a:ext>
            </a:extLst>
          </p:cNvPr>
          <p:cNvSpPr txBox="1">
            <a:spLocks/>
          </p:cNvSpPr>
          <p:nvPr/>
        </p:nvSpPr>
        <p:spPr bwMode="gray">
          <a:xfrm>
            <a:off x="1831859" y="3284834"/>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INSA Lyon</a:t>
            </a:r>
          </a:p>
          <a:p>
            <a:pPr algn="ctr"/>
            <a:r>
              <a:rPr lang="en-US" sz="1000" b="1" dirty="0"/>
              <a:t>University</a:t>
            </a:r>
            <a:endParaRPr lang="de-CH" sz="1000" b="1" dirty="0"/>
          </a:p>
        </p:txBody>
      </p:sp>
      <p:sp>
        <p:nvSpPr>
          <p:cNvPr id="36" name="Inhaltsplatzhalter 1">
            <a:extLst>
              <a:ext uri="{FF2B5EF4-FFF2-40B4-BE49-F238E27FC236}">
                <a16:creationId xmlns:a16="http://schemas.microsoft.com/office/drawing/2014/main" id="{D5BB07B4-103A-1600-B9CC-47D56FB3DFC2}"/>
              </a:ext>
            </a:extLst>
          </p:cNvPr>
          <p:cNvSpPr txBox="1">
            <a:spLocks/>
          </p:cNvSpPr>
          <p:nvPr/>
        </p:nvSpPr>
        <p:spPr bwMode="gray">
          <a:xfrm>
            <a:off x="1691777" y="581904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Bell Canada</a:t>
            </a:r>
          </a:p>
          <a:p>
            <a:pPr algn="ctr"/>
            <a:r>
              <a:rPr lang="en-US" sz="1000" b="1" dirty="0"/>
              <a:t>Network Operator</a:t>
            </a:r>
            <a:endParaRPr lang="de-CH" sz="1000" b="1" dirty="0"/>
          </a:p>
        </p:txBody>
      </p:sp>
      <p:sp>
        <p:nvSpPr>
          <p:cNvPr id="37" name="Inhaltsplatzhalter 1">
            <a:extLst>
              <a:ext uri="{FF2B5EF4-FFF2-40B4-BE49-F238E27FC236}">
                <a16:creationId xmlns:a16="http://schemas.microsoft.com/office/drawing/2014/main" id="{550E8DD9-62B7-F08A-AB9D-523F326D790D}"/>
              </a:ext>
            </a:extLst>
          </p:cNvPr>
          <p:cNvSpPr txBox="1">
            <a:spLocks/>
          </p:cNvSpPr>
          <p:nvPr/>
        </p:nvSpPr>
        <p:spPr bwMode="gray">
          <a:xfrm>
            <a:off x="4616846" y="3432817"/>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6WIND</a:t>
            </a:r>
          </a:p>
          <a:p>
            <a:pPr algn="ctr"/>
            <a:r>
              <a:rPr lang="de-CH" sz="1000" b="1" dirty="0"/>
              <a:t>Network Vendor</a:t>
            </a:r>
          </a:p>
        </p:txBody>
      </p:sp>
      <p:grpSp>
        <p:nvGrpSpPr>
          <p:cNvPr id="38" name="Gruppieren 61">
            <a:extLst>
              <a:ext uri="{FF2B5EF4-FFF2-40B4-BE49-F238E27FC236}">
                <a16:creationId xmlns:a16="http://schemas.microsoft.com/office/drawing/2014/main" id="{DFD02EB0-55EF-A2F9-C448-ACD72883F5CF}"/>
              </a:ext>
            </a:extLst>
          </p:cNvPr>
          <p:cNvGrpSpPr>
            <a:grpSpLocks noChangeAspect="1"/>
          </p:cNvGrpSpPr>
          <p:nvPr/>
        </p:nvGrpSpPr>
        <p:grpSpPr>
          <a:xfrm>
            <a:off x="5786105" y="3027107"/>
            <a:ext cx="1584176" cy="1584176"/>
            <a:chOff x="5891686" y="2589438"/>
            <a:chExt cx="1940934" cy="1940720"/>
          </a:xfrm>
          <a:noFill/>
        </p:grpSpPr>
        <p:sp>
          <p:nvSpPr>
            <p:cNvPr id="39" name="Freeform 10">
              <a:extLst>
                <a:ext uri="{FF2B5EF4-FFF2-40B4-BE49-F238E27FC236}">
                  <a16:creationId xmlns:a16="http://schemas.microsoft.com/office/drawing/2014/main" id="{062F96FB-AB3D-9CD0-DCA4-1D8B0129CD9C}"/>
                </a:ext>
              </a:extLst>
            </p:cNvPr>
            <p:cNvSpPr>
              <a:spLocks noEditPoints="1"/>
            </p:cNvSpPr>
            <p:nvPr>
              <p:custDataLst>
                <p:tags r:id="rId3"/>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0" name="Ellipse 63">
              <a:extLst>
                <a:ext uri="{FF2B5EF4-FFF2-40B4-BE49-F238E27FC236}">
                  <a16:creationId xmlns:a16="http://schemas.microsoft.com/office/drawing/2014/main" id="{A0EA0F48-3CB4-E822-5DFC-669CB03F9DC9}"/>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1" name="Inhaltsplatzhalter 1">
            <a:extLst>
              <a:ext uri="{FF2B5EF4-FFF2-40B4-BE49-F238E27FC236}">
                <a16:creationId xmlns:a16="http://schemas.microsoft.com/office/drawing/2014/main" id="{53E899EC-3C6D-91BF-C200-36083B3A9D8A}"/>
              </a:ext>
            </a:extLst>
          </p:cNvPr>
          <p:cNvSpPr txBox="1">
            <a:spLocks/>
          </p:cNvSpPr>
          <p:nvPr/>
        </p:nvSpPr>
        <p:spPr bwMode="gray">
          <a:xfrm>
            <a:off x="5965988" y="4737773"/>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NTT</a:t>
            </a:r>
          </a:p>
          <a:p>
            <a:pPr algn="ctr"/>
            <a:r>
              <a:rPr lang="en-US" sz="1000" b="1" dirty="0"/>
              <a:t>Network Operator</a:t>
            </a:r>
            <a:endParaRPr lang="de-CH" sz="1000" b="1" dirty="0"/>
          </a:p>
        </p:txBody>
      </p:sp>
      <p:pic>
        <p:nvPicPr>
          <p:cNvPr id="42" name="Picture 41" descr="Icon&#10;&#10;Description automatically generated">
            <a:extLst>
              <a:ext uri="{FF2B5EF4-FFF2-40B4-BE49-F238E27FC236}">
                <a16:creationId xmlns:a16="http://schemas.microsoft.com/office/drawing/2014/main" id="{6F213D79-F06E-B875-D1C3-81B249E35BC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532572" y="4509076"/>
            <a:ext cx="761492" cy="761492"/>
          </a:xfrm>
          <a:prstGeom prst="rect">
            <a:avLst/>
          </a:prstGeom>
        </p:spPr>
      </p:pic>
      <p:grpSp>
        <p:nvGrpSpPr>
          <p:cNvPr id="43" name="Gruppieren 61">
            <a:extLst>
              <a:ext uri="{FF2B5EF4-FFF2-40B4-BE49-F238E27FC236}">
                <a16:creationId xmlns:a16="http://schemas.microsoft.com/office/drawing/2014/main" id="{4E59D8ED-3A86-45FD-27FE-8BB860B296AF}"/>
              </a:ext>
            </a:extLst>
          </p:cNvPr>
          <p:cNvGrpSpPr>
            <a:grpSpLocks noChangeAspect="1"/>
          </p:cNvGrpSpPr>
          <p:nvPr/>
        </p:nvGrpSpPr>
        <p:grpSpPr>
          <a:xfrm>
            <a:off x="7100221" y="1844824"/>
            <a:ext cx="1584176" cy="1584176"/>
            <a:chOff x="5891686" y="2589438"/>
            <a:chExt cx="1940934" cy="1940720"/>
          </a:xfrm>
          <a:noFill/>
        </p:grpSpPr>
        <p:sp>
          <p:nvSpPr>
            <p:cNvPr id="44" name="Freeform 10">
              <a:extLst>
                <a:ext uri="{FF2B5EF4-FFF2-40B4-BE49-F238E27FC236}">
                  <a16:creationId xmlns:a16="http://schemas.microsoft.com/office/drawing/2014/main" id="{FE0A5C0C-35EC-E7FC-03F0-DE4DBE58090D}"/>
                </a:ext>
              </a:extLst>
            </p:cNvPr>
            <p:cNvSpPr>
              <a:spLocks noEditPoints="1"/>
            </p:cNvSpPr>
            <p:nvPr>
              <p:custDataLst>
                <p:tags r:id="rId2"/>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5" name="Ellipse 63">
              <a:extLst>
                <a:ext uri="{FF2B5EF4-FFF2-40B4-BE49-F238E27FC236}">
                  <a16:creationId xmlns:a16="http://schemas.microsoft.com/office/drawing/2014/main" id="{3B608A22-3023-EF50-87B0-821304CEE5CF}"/>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6" name="Inhaltsplatzhalter 1">
            <a:extLst>
              <a:ext uri="{FF2B5EF4-FFF2-40B4-BE49-F238E27FC236}">
                <a16:creationId xmlns:a16="http://schemas.microsoft.com/office/drawing/2014/main" id="{CF17104C-BF2C-4624-4D5F-D3554F9C627E}"/>
              </a:ext>
            </a:extLst>
          </p:cNvPr>
          <p:cNvSpPr txBox="1">
            <a:spLocks/>
          </p:cNvSpPr>
          <p:nvPr/>
        </p:nvSpPr>
        <p:spPr bwMode="gray">
          <a:xfrm>
            <a:off x="7354047" y="3566016"/>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Imply</a:t>
            </a:r>
          </a:p>
          <a:p>
            <a:pPr algn="ctr"/>
            <a:r>
              <a:rPr lang="en-US" sz="1000" b="1" dirty="0"/>
              <a:t>Imply Druid</a:t>
            </a:r>
            <a:endParaRPr lang="de-CH" sz="1000" b="1" dirty="0"/>
          </a:p>
        </p:txBody>
      </p:sp>
      <p:pic>
        <p:nvPicPr>
          <p:cNvPr id="47" name="Picture 46">
            <a:extLst>
              <a:ext uri="{FF2B5EF4-FFF2-40B4-BE49-F238E27FC236}">
                <a16:creationId xmlns:a16="http://schemas.microsoft.com/office/drawing/2014/main" id="{71E2ECBA-E13C-9DFF-BCD5-DE49920B902B}"/>
              </a:ext>
            </a:extLst>
          </p:cNvPr>
          <p:cNvPicPr>
            <a:picLocks noChangeAspect="1"/>
          </p:cNvPicPr>
          <p:nvPr/>
        </p:nvPicPr>
        <p:blipFill>
          <a:blip r:embed="rId17"/>
          <a:stretch>
            <a:fillRect/>
          </a:stretch>
        </p:blipFill>
        <p:spPr>
          <a:xfrm>
            <a:off x="7412109" y="2520957"/>
            <a:ext cx="986124" cy="249316"/>
          </a:xfrm>
          <a:prstGeom prst="rect">
            <a:avLst/>
          </a:prstGeom>
        </p:spPr>
      </p:pic>
      <p:grpSp>
        <p:nvGrpSpPr>
          <p:cNvPr id="48" name="Gruppieren 61">
            <a:extLst>
              <a:ext uri="{FF2B5EF4-FFF2-40B4-BE49-F238E27FC236}">
                <a16:creationId xmlns:a16="http://schemas.microsoft.com/office/drawing/2014/main" id="{425FCA41-079A-7D4E-E9AD-7B09CCC5E623}"/>
              </a:ext>
            </a:extLst>
          </p:cNvPr>
          <p:cNvGrpSpPr>
            <a:grpSpLocks noChangeAspect="1"/>
          </p:cNvGrpSpPr>
          <p:nvPr/>
        </p:nvGrpSpPr>
        <p:grpSpPr>
          <a:xfrm>
            <a:off x="8565908" y="2888400"/>
            <a:ext cx="1584176" cy="1584176"/>
            <a:chOff x="5891686" y="2589438"/>
            <a:chExt cx="1940934" cy="1940720"/>
          </a:xfrm>
          <a:noFill/>
        </p:grpSpPr>
        <p:sp>
          <p:nvSpPr>
            <p:cNvPr id="49" name="Freeform 10">
              <a:extLst>
                <a:ext uri="{FF2B5EF4-FFF2-40B4-BE49-F238E27FC236}">
                  <a16:creationId xmlns:a16="http://schemas.microsoft.com/office/drawing/2014/main" id="{8EF41570-8FEE-4DCD-72AD-E5BF6815D661}"/>
                </a:ext>
              </a:extLst>
            </p:cNvPr>
            <p:cNvSpPr>
              <a:spLocks noEditPoints="1"/>
            </p:cNvSpPr>
            <p:nvPr>
              <p:custDataLst>
                <p:tags r:id="rId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0" name="Ellipse 63">
              <a:extLst>
                <a:ext uri="{FF2B5EF4-FFF2-40B4-BE49-F238E27FC236}">
                  <a16:creationId xmlns:a16="http://schemas.microsoft.com/office/drawing/2014/main" id="{7315CC9C-593A-83FC-7162-8D394E4CB29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51" name="Inhaltsplatzhalter 1">
            <a:extLst>
              <a:ext uri="{FF2B5EF4-FFF2-40B4-BE49-F238E27FC236}">
                <a16:creationId xmlns:a16="http://schemas.microsoft.com/office/drawing/2014/main" id="{17A40AE8-83D9-5DD8-2439-7299F56B6366}"/>
              </a:ext>
            </a:extLst>
          </p:cNvPr>
          <p:cNvSpPr txBox="1">
            <a:spLocks/>
          </p:cNvSpPr>
          <p:nvPr/>
        </p:nvSpPr>
        <p:spPr bwMode="gray">
          <a:xfrm>
            <a:off x="8688972" y="4669227"/>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Clickhouse</a:t>
            </a:r>
            <a:endParaRPr lang="en-US" sz="1400" b="1" dirty="0"/>
          </a:p>
          <a:p>
            <a:pPr algn="ctr"/>
            <a:r>
              <a:rPr lang="en-US" sz="1000" b="1" dirty="0"/>
              <a:t>OLAP DBMS</a:t>
            </a:r>
            <a:endParaRPr lang="de-CH" sz="1000" b="1" dirty="0"/>
          </a:p>
        </p:txBody>
      </p:sp>
      <p:pic>
        <p:nvPicPr>
          <p:cNvPr id="52" name="Picture 2">
            <a:extLst>
              <a:ext uri="{FF2B5EF4-FFF2-40B4-BE49-F238E27FC236}">
                <a16:creationId xmlns:a16="http://schemas.microsoft.com/office/drawing/2014/main" id="{F729C5B0-8CC9-F520-58E1-58F13D192E5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930185" y="3556355"/>
            <a:ext cx="906235" cy="2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a:extLst>
              <a:ext uri="{FF2B5EF4-FFF2-40B4-BE49-F238E27FC236}">
                <a16:creationId xmlns:a16="http://schemas.microsoft.com/office/drawing/2014/main" id="{08A38C03-74EB-8675-CB3E-1951D0D17679}"/>
              </a:ext>
            </a:extLst>
          </p:cNvPr>
          <p:cNvPicPr>
            <a:picLocks noChangeAspect="1"/>
          </p:cNvPicPr>
          <p:nvPr/>
        </p:nvPicPr>
        <p:blipFill>
          <a:blip r:embed="rId19"/>
          <a:stretch>
            <a:fillRect/>
          </a:stretch>
        </p:blipFill>
        <p:spPr>
          <a:xfrm>
            <a:off x="6304252" y="3480215"/>
            <a:ext cx="543236" cy="677959"/>
          </a:xfrm>
          <a:prstGeom prst="rect">
            <a:avLst/>
          </a:prstGeom>
        </p:spPr>
      </p:pic>
      <p:pic>
        <p:nvPicPr>
          <p:cNvPr id="54" name="Picture 53">
            <a:extLst>
              <a:ext uri="{FF2B5EF4-FFF2-40B4-BE49-F238E27FC236}">
                <a16:creationId xmlns:a16="http://schemas.microsoft.com/office/drawing/2014/main" id="{42F4C771-3AF0-7513-1C5C-8281C2B98E6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02278" y="4620789"/>
            <a:ext cx="561975" cy="3238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C4E9C4D5-7E0A-FC84-0DAD-3E3068D625A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831958" y="2091458"/>
            <a:ext cx="802576" cy="802576"/>
          </a:xfrm>
          <a:prstGeom prst="rect">
            <a:avLst/>
          </a:prstGeom>
        </p:spPr>
      </p:pic>
    </p:spTree>
    <p:extLst>
      <p:ext uri="{BB962C8B-B14F-4D97-AF65-F5344CB8AC3E}">
        <p14:creationId xmlns:p14="http://schemas.microsoft.com/office/powerpoint/2010/main" val="191664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17</a:t>
            </a:fld>
            <a:endParaRPr lang="de-CH"/>
          </a:p>
        </p:txBody>
      </p:sp>
    </p:spTree>
    <p:extLst>
      <p:ext uri="{BB962C8B-B14F-4D97-AF65-F5344CB8AC3E}">
        <p14:creationId xmlns:p14="http://schemas.microsoft.com/office/powerpoint/2010/main" val="670772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US" sz="3200" dirty="0"/>
            </a:br>
            <a:r>
              <a:rPr lang="en-US" sz="2400" dirty="0">
                <a:solidFill>
                  <a:schemeClr val="bg2">
                    <a:lumMod val="75000"/>
                  </a:schemeClr>
                </a:solidFill>
              </a:rPr>
              <a:t>draft-ahuang-netconf-notif-yang-05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Push back from Mohamed Boucadair on -04 working group adoption call. </a:t>
            </a:r>
          </a:p>
          <a:p>
            <a:pPr>
              <a:spcBef>
                <a:spcPts val="600"/>
              </a:spcBef>
            </a:pPr>
            <a:r>
              <a:rPr lang="en-US" sz="1700" dirty="0"/>
              <a:t>-05 addresses the following points:</a:t>
            </a:r>
          </a:p>
          <a:p>
            <a:pPr lvl="1">
              <a:spcBef>
                <a:spcPts val="600"/>
              </a:spcBef>
            </a:pPr>
            <a:r>
              <a:rPr lang="en-US" sz="1700" dirty="0"/>
              <a:t>Document updates besides RFC 5277 now also RFC 8639, RFC 7951 and RFC 9254 since RFC 8639 applies the notification statement in YANG-Push and RFC 7951 and RFC 9254 misses the description how to encode the notification statement in JSON and CBOR. </a:t>
            </a:r>
          </a:p>
          <a:p>
            <a:pPr lvl="1">
              <a:spcBef>
                <a:spcPts val="600"/>
              </a:spcBef>
            </a:pPr>
            <a:r>
              <a:rPr lang="en-US" sz="1700" dirty="0"/>
              <a:t>Describes the relationship to RFC 5277, RFC 8639, RFC 7951 and RFC 9254 and excludes scoping for </a:t>
            </a:r>
            <a:r>
              <a:rPr lang="en-US" sz="1700" dirty="0" err="1"/>
              <a:t>Restconf</a:t>
            </a:r>
            <a:r>
              <a:rPr lang="en-US" sz="1700" dirty="0"/>
              <a:t> since Section 6 of RFC 8040 describes encoding in JSON.</a:t>
            </a:r>
          </a:p>
          <a:p>
            <a:pPr lvl="1">
              <a:spcBef>
                <a:spcPts val="600"/>
              </a:spcBef>
            </a:pPr>
            <a:r>
              <a:rPr lang="en-US" sz="1700" dirty="0"/>
              <a:t>Editorial changes such as examples are moved from the appendix to section 4.</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18</a:t>
            </a:fld>
            <a:endParaRPr lang="en-US" sz="1400" dirty="0"/>
          </a:p>
        </p:txBody>
      </p:sp>
    </p:spTree>
    <p:extLst>
      <p:ext uri="{BB962C8B-B14F-4D97-AF65-F5344CB8AC3E}">
        <p14:creationId xmlns:p14="http://schemas.microsoft.com/office/powerpoint/2010/main" val="294528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draft-tgraf-netconf-notif-sequencing-05</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Addresses feedback at NMOP that notification changes should be discoverable.</a:t>
            </a:r>
          </a:p>
          <a:p>
            <a:pPr lvl="1"/>
            <a:r>
              <a:rPr lang="en-US" sz="1700" dirty="0"/>
              <a:t>Section 2.1 describes new netconf notification with hostname and sequence capability. </a:t>
            </a:r>
          </a:p>
          <a:p>
            <a:pPr lvl="1"/>
            <a:r>
              <a:rPr lang="en-US" sz="1700" dirty="0"/>
              <a:t>Section 2.2 describes new YANG-related system capabilities. Netconf notification with hostname and sequence capability is now discoverable through extended YANG-related system capabilities defined in RFC 9196.</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Tree>
    <p:extLst>
      <p:ext uri="{BB962C8B-B14F-4D97-AF65-F5344CB8AC3E}">
        <p14:creationId xmlns:p14="http://schemas.microsoft.com/office/powerpoint/2010/main" val="176738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draft-tgraf-netconf-yang-push-observation-time-02</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Changed semantics:</a:t>
            </a:r>
          </a:p>
          <a:p>
            <a:pPr lvl="1"/>
            <a:r>
              <a:rPr lang="en-US" sz="1700" dirty="0"/>
              <a:t>One observation-time timestamp describing when the metric was observed eases end to end integration into streaming processor and time series database. </a:t>
            </a:r>
          </a:p>
          <a:p>
            <a:pPr lvl="1"/>
            <a:r>
              <a:rPr lang="en-US" sz="1700" dirty="0"/>
              <a:t>Point-in-time describes at which point in time the value of observation-time was observed.  </a:t>
            </a:r>
          </a:p>
          <a:p>
            <a:pPr lvl="2"/>
            <a:r>
              <a:rPr lang="en-US" sz="1700" dirty="0"/>
              <a:t>For "periodical" subscription, the "current-accounting" describes the </a:t>
            </a:r>
            <a:r>
              <a:rPr lang="en-US" sz="1700" b="1" dirty="0"/>
              <a:t>point in time where the metrics were polled and observed</a:t>
            </a:r>
            <a:r>
              <a:rPr lang="en-US" sz="1700" dirty="0"/>
              <a:t>.  </a:t>
            </a:r>
          </a:p>
          <a:p>
            <a:pPr lvl="2"/>
            <a:r>
              <a:rPr lang="en-US" sz="1700" dirty="0"/>
              <a:t>For "on-change" subscriptions, the value of point-in-time is </a:t>
            </a:r>
            <a:r>
              <a:rPr lang="en-US" sz="1700" b="1" dirty="0"/>
              <a:t>"state-changed", when the state change was observed in real-time.</a:t>
            </a:r>
          </a:p>
          <a:p>
            <a:pPr lvl="2"/>
            <a:r>
              <a:rPr lang="en-US" sz="1700" dirty="0"/>
              <a:t>For "on-change" subscriptions with the "sync on start option", the value of point-in-time </a:t>
            </a:r>
            <a:r>
              <a:rPr lang="en-US" sz="1700" b="1" dirty="0"/>
              <a:t>for the initial state is "initial-state".</a:t>
            </a:r>
          </a:p>
          <a:p>
            <a:pPr>
              <a:spcBef>
                <a:spcPts val="600"/>
              </a:spcBef>
            </a:pPr>
            <a:r>
              <a:rPr lang="en-US" sz="1700" dirty="0"/>
              <a:t>YANG-Push observation timestamping capability is now discoverable by extending YANG-related system capabilities defined in RFC 9196. </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22946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3200" dirty="0"/>
            </a:br>
            <a:r>
              <a:rPr lang="en-US" sz="2400" dirty="0">
                <a:solidFill>
                  <a:schemeClr val="bg2">
                    <a:lumMod val="75000"/>
                  </a:schemeClr>
                </a:solidFill>
              </a:rPr>
              <a:t>draft-ietf-netconf-yang-notifications-versioning-04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Resolved issue that within a "case" statement identifiers need to be unique. </a:t>
            </a:r>
          </a:p>
          <a:p>
            <a:r>
              <a:rPr lang="en-US" sz="1700" dirty="0"/>
              <a:t>Thanks to Jérémie Leska from 6Wind for reporting this issue.</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Validate implementation at IETF 120 hackathon.</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21</a:t>
            </a:fld>
            <a:endParaRPr lang="en-US" sz="1400" dirty="0"/>
          </a:p>
        </p:txBody>
      </p:sp>
    </p:spTree>
    <p:extLst>
      <p:ext uri="{BB962C8B-B14F-4D97-AF65-F5344CB8AC3E}">
        <p14:creationId xmlns:p14="http://schemas.microsoft.com/office/powerpoint/2010/main" val="24191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4" name="Picture 3">
            <a:extLst>
              <a:ext uri="{FF2B5EF4-FFF2-40B4-BE49-F238E27FC236}">
                <a16:creationId xmlns:a16="http://schemas.microsoft.com/office/drawing/2014/main" id="{7966EF60-4572-6C60-B040-DFC7E219032C}"/>
              </a:ext>
            </a:extLst>
          </p:cNvPr>
          <p:cNvPicPr>
            <a:picLocks noChangeAspect="1"/>
          </p:cNvPicPr>
          <p:nvPr/>
        </p:nvPicPr>
        <p:blipFill>
          <a:blip r:embed="rId3"/>
          <a:stretch>
            <a:fillRect/>
          </a:stretch>
        </p:blipFill>
        <p:spPr>
          <a:xfrm>
            <a:off x="932468" y="1500630"/>
            <a:ext cx="4106247" cy="5226132"/>
          </a:xfrm>
          <a:prstGeom prst="rect">
            <a:avLst/>
          </a:prstGeom>
        </p:spPr>
      </p:pic>
      <p:sp>
        <p:nvSpPr>
          <p:cNvPr id="5" name="Oval 4">
            <a:extLst>
              <a:ext uri="{FF2B5EF4-FFF2-40B4-BE49-F238E27FC236}">
                <a16:creationId xmlns:a16="http://schemas.microsoft.com/office/drawing/2014/main" id="{2FA16CA0-B5C5-D597-7EE9-B043AE34C049}"/>
              </a:ext>
            </a:extLst>
          </p:cNvPr>
          <p:cNvSpPr/>
          <p:nvPr/>
        </p:nvSpPr>
        <p:spPr>
          <a:xfrm>
            <a:off x="3648915" y="2966031"/>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Oval 6">
            <a:extLst>
              <a:ext uri="{FF2B5EF4-FFF2-40B4-BE49-F238E27FC236}">
                <a16:creationId xmlns:a16="http://schemas.microsoft.com/office/drawing/2014/main" id="{0AE08E15-A4B9-E553-556E-EBBE1E8B71D0}"/>
              </a:ext>
            </a:extLst>
          </p:cNvPr>
          <p:cNvSpPr/>
          <p:nvPr/>
        </p:nvSpPr>
        <p:spPr>
          <a:xfrm>
            <a:off x="2646226" y="5569400"/>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a:extLst>
              <a:ext uri="{FF2B5EF4-FFF2-40B4-BE49-F238E27FC236}">
                <a16:creationId xmlns:a16="http://schemas.microsoft.com/office/drawing/2014/main" id="{6F4C610A-5ADC-21A3-9CA4-F85A3ADC7AC8}"/>
              </a:ext>
            </a:extLst>
          </p:cNvPr>
          <p:cNvSpPr/>
          <p:nvPr/>
        </p:nvSpPr>
        <p:spPr>
          <a:xfrm>
            <a:off x="1356326" y="5842425"/>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8427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Apache Kafka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560325" cy="4612114"/>
          </a:xfrm>
        </p:spPr>
        <p:txBody>
          <a:bodyPr>
            <a:noAutofit/>
          </a:bodyPr>
          <a:lstStyle/>
          <a:p>
            <a:pPr marL="0" indent="0">
              <a:buNone/>
            </a:pPr>
            <a:r>
              <a:rPr lang="en-US" sz="1700" b="1" dirty="0"/>
              <a:t>Status</a:t>
            </a:r>
          </a:p>
          <a:p>
            <a:pPr>
              <a:spcBef>
                <a:spcPts val="300"/>
              </a:spcBef>
            </a:pPr>
            <a:r>
              <a:rPr lang="en-US" sz="1700" dirty="0"/>
              <a:t>Document adopted at NMOP. </a:t>
            </a:r>
          </a:p>
          <a:p>
            <a:pPr>
              <a:spcBef>
                <a:spcPts val="300"/>
              </a:spcBef>
            </a:pPr>
            <a:r>
              <a:rPr lang="en-US" sz="1700" dirty="0"/>
              <a:t>Feedback from Dhruv, Andy</a:t>
            </a:r>
            <a:r>
              <a:rPr lang="en-US" sz="1700"/>
              <a:t>, Feng </a:t>
            </a:r>
            <a:r>
              <a:rPr lang="en-US" sz="1700" dirty="0"/>
              <a:t>and Qin addressed in -01. Thank you very much!</a:t>
            </a:r>
          </a:p>
          <a:p>
            <a:pPr marL="0" indent="0">
              <a:buNone/>
            </a:pPr>
            <a:r>
              <a:rPr lang="en-US" sz="1700" b="1" dirty="0"/>
              <a:t>Changes in -01</a:t>
            </a:r>
          </a:p>
          <a:p>
            <a:pPr>
              <a:spcBef>
                <a:spcPts val="300"/>
              </a:spcBef>
            </a:pPr>
            <a:r>
              <a:rPr lang="en-US" sz="1700" dirty="0"/>
              <a:t>Expanded last paragraph in introduction section to detail manual work currently needed in the end-to-end data processing chain due to missing YANG schema</a:t>
            </a:r>
          </a:p>
          <a:p>
            <a:pPr>
              <a:spcBef>
                <a:spcPts val="300"/>
              </a:spcBef>
            </a:pPr>
            <a:r>
              <a:rPr lang="en-US" sz="1700" dirty="0"/>
              <a:t>Figure 1 in Section 3 and Section 3.1 now considers in step 1 to perform the YANG-Push notification capabilities described in Section 3 of RFC 9196</a:t>
            </a:r>
          </a:p>
          <a:p>
            <a:pPr>
              <a:spcBef>
                <a:spcPts val="300"/>
              </a:spcBef>
            </a:pPr>
            <a:r>
              <a:rPr lang="en-US" sz="1700" dirty="0"/>
              <a:t>Added the message broker component in figure 1 in Section 3</a:t>
            </a:r>
          </a:p>
          <a:p>
            <a:pPr>
              <a:spcBef>
                <a:spcPts val="300"/>
              </a:spcBef>
            </a:pPr>
            <a:r>
              <a:rPr lang="en-US" sz="1700" dirty="0"/>
              <a:t>Added section 3.8 describing that observation-time is used for times series metric indexing</a:t>
            </a:r>
          </a:p>
          <a:p>
            <a:pPr>
              <a:spcBef>
                <a:spcPts val="300"/>
              </a:spcBef>
            </a:pPr>
            <a:r>
              <a:rPr lang="en-US" sz="1700" dirty="0"/>
              <a:t>Moved Section 4 and 5 to appendix</a:t>
            </a:r>
          </a:p>
          <a:p>
            <a:pPr>
              <a:spcBef>
                <a:spcPts val="300"/>
              </a:spcBef>
            </a:pPr>
            <a:r>
              <a:rPr lang="en-US" sz="1700" dirty="0"/>
              <a:t>Used the boiler plate from RFC 7942 and moved section before Security Considerations</a:t>
            </a:r>
          </a:p>
          <a:p>
            <a:pPr>
              <a:spcBef>
                <a:spcPts val="300"/>
              </a:spcBef>
            </a:pPr>
            <a:r>
              <a:rPr lang="en-US" sz="1700" dirty="0"/>
              <a:t>Applied RFC 8792 to handle long lines</a:t>
            </a:r>
          </a:p>
          <a:p>
            <a:pPr>
              <a:spcBef>
                <a:spcPts val="300"/>
              </a:spcBef>
            </a:pPr>
            <a:r>
              <a:rPr lang="en-US" sz="1700" dirty="0"/>
              <a:t>Section 3.1 describes that in the described architecture both, dynamic and configured YANG-Push subscriptions are supported. To add clarity, an additional paragraph was added detailing on how being subscribed, messages are published in same or different transport session.</a:t>
            </a:r>
          </a:p>
          <a:p>
            <a:pPr marL="0" indent="0">
              <a:buNone/>
            </a:pPr>
            <a:r>
              <a:rPr lang="en-US" sz="1700" b="1" dirty="0"/>
              <a:t>Next Steps</a:t>
            </a:r>
          </a:p>
          <a:p>
            <a:pPr>
              <a:spcBef>
                <a:spcPts val="300"/>
              </a:spcBef>
              <a:buFont typeface="Wingdings" panose="05000000000000000000" pitchFamily="2" charset="2"/>
              <a:buChar char="Ø"/>
            </a:pPr>
            <a:r>
              <a:rPr lang="en-US" sz="1700" b="1" dirty="0">
                <a:solidFill>
                  <a:srgbClr val="FF0000"/>
                </a:solidFill>
              </a:rPr>
              <a:t>Looking forward for review and comments.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r>
              <a:rPr lang="en-US" sz="1900" dirty="0"/>
              <a:t>YANG model for NETCONF Event Notifications</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ahuang</a:t>
            </a:r>
            <a:r>
              <a:rPr lang="en-US" sz="1900" dirty="0">
                <a:ea typeface="Times New Roman" panose="02020603050405020304" pitchFamily="18" charset="0"/>
                <a:hlinkClick r:id="rId3"/>
              </a:rPr>
              <a:t>-netconf-</a:t>
            </a:r>
            <a:r>
              <a:rPr lang="en-US" sz="1900" dirty="0" err="1">
                <a:ea typeface="Times New Roman" panose="02020603050405020304" pitchFamily="18" charset="0"/>
                <a:hlinkClick r:id="rId3"/>
              </a:rPr>
              <a:t>notif</a:t>
            </a:r>
            <a:r>
              <a:rPr lang="en-US" sz="1900" dirty="0">
                <a:ea typeface="Times New Roman" panose="02020603050405020304" pitchFamily="18" charset="0"/>
                <a:hlinkClick r:id="rId3"/>
              </a:rPr>
              <a:t>-yang</a:t>
            </a:r>
            <a:endParaRPr lang="en-US" sz="1900" dirty="0"/>
          </a:p>
          <a:p>
            <a:r>
              <a:rPr lang="en-US" sz="1900" dirty="0"/>
              <a:t>Validating </a:t>
            </a:r>
            <a:r>
              <a:rPr lang="en-US" sz="1900" dirty="0" err="1"/>
              <a:t>anydata</a:t>
            </a:r>
            <a:r>
              <a:rPr lang="en-US" sz="1900" dirty="0"/>
              <a:t> in YANG Library context</a:t>
            </a:r>
            <a:br>
              <a:rPr lang="en-US" sz="1900" dirty="0"/>
            </a:br>
            <a:r>
              <a:rPr lang="en-US" sz="1900" dirty="0">
                <a:hlinkClick r:id="rId4"/>
              </a:rPr>
              <a:t>draft-</a:t>
            </a:r>
            <a:r>
              <a:rPr lang="en-US" sz="1900" dirty="0" err="1">
                <a:hlinkClick r:id="rId4"/>
              </a:rPr>
              <a:t>aelhassany</a:t>
            </a:r>
            <a:r>
              <a:rPr lang="en-US" sz="1900" dirty="0">
                <a:hlinkClick r:id="rId4"/>
              </a:rPr>
              <a:t>-</a:t>
            </a:r>
            <a:r>
              <a:rPr lang="en-US" sz="1900" dirty="0" err="1">
                <a:hlinkClick r:id="rId4"/>
              </a:rPr>
              <a:t>anydata</a:t>
            </a:r>
            <a:r>
              <a:rPr lang="en-US" sz="1900" dirty="0">
                <a:hlinkClick r:id="rId4"/>
              </a:rPr>
              <a:t>-validation</a:t>
            </a:r>
            <a:endParaRPr lang="en-US" sz="1900" b="1" dirty="0">
              <a:solidFill>
                <a:srgbClr val="FF0000"/>
              </a:solidFill>
            </a:endParaRPr>
          </a:p>
          <a:p>
            <a:pPr marL="0" indent="0">
              <a:spcBef>
                <a:spcPts val="1800"/>
              </a:spcBef>
              <a:buNone/>
            </a:pPr>
            <a:r>
              <a:rPr lang="en-US" sz="2000" b="1" dirty="0"/>
              <a:t>YANG Integration Gaps:</a:t>
            </a:r>
          </a:p>
          <a:p>
            <a:r>
              <a:rPr lang="en-US" sz="1900" dirty="0"/>
              <a:t>Support of Network Observation Timestamping in YANG Notifications</a:t>
            </a:r>
            <a:br>
              <a:rPr lang="en-US" sz="1900" dirty="0"/>
            </a:br>
            <a:r>
              <a:rPr lang="en-US" sz="1900" dirty="0">
                <a:hlinkClick r:id="rId5"/>
              </a:rPr>
              <a:t>draft-</a:t>
            </a:r>
            <a:r>
              <a:rPr lang="en-US" sz="1900" dirty="0" err="1">
                <a:hlinkClick r:id="rId5"/>
              </a:rPr>
              <a:t>tgraf</a:t>
            </a:r>
            <a:r>
              <a:rPr lang="en-US" sz="1900" dirty="0">
                <a:hlinkClick r:id="rId5"/>
              </a:rPr>
              <a:t>-netconf-yang-push-observation-time</a:t>
            </a:r>
            <a:endParaRPr lang="en-US" sz="1900" dirty="0"/>
          </a:p>
          <a:p>
            <a:r>
              <a:rPr lang="en-US" sz="1900" dirty="0"/>
              <a:t>Support of Hostname and Sequencing in YANG Notifications</a:t>
            </a:r>
            <a:br>
              <a:rPr lang="en-US" sz="1900" dirty="0"/>
            </a:br>
            <a:r>
              <a:rPr lang="en-US" sz="1900" dirty="0">
                <a:hlinkClick r:id="rId6"/>
              </a:rPr>
              <a:t>draft-</a:t>
            </a:r>
            <a:r>
              <a:rPr lang="en-US" sz="1900" dirty="0" err="1">
                <a:hlinkClick r:id="rId6"/>
              </a:rPr>
              <a:t>tgraf</a:t>
            </a:r>
            <a:r>
              <a:rPr lang="en-US" sz="1900" dirty="0">
                <a:hlinkClick r:id="rId6"/>
              </a:rPr>
              <a:t>-netconf-</a:t>
            </a:r>
            <a:r>
              <a:rPr lang="en-US" sz="1900" dirty="0" err="1">
                <a:hlinkClick r:id="rId6"/>
              </a:rPr>
              <a:t>notif</a:t>
            </a:r>
            <a:r>
              <a:rPr lang="en-US" sz="1900" dirty="0">
                <a:hlinkClick r:id="rId6"/>
              </a:rPr>
              <a:t>-sequencing</a:t>
            </a:r>
            <a:endParaRPr lang="en-US" sz="1900" dirty="0"/>
          </a:p>
          <a:p>
            <a:r>
              <a:rPr lang="en-US" sz="1900" dirty="0"/>
              <a:t>Support of Versioning in YANG Notifications Subscription</a:t>
            </a:r>
            <a:br>
              <a:rPr lang="en-US" sz="1900" dirty="0"/>
            </a:br>
            <a:r>
              <a:rPr lang="en-US" sz="1900" dirty="0">
                <a:hlinkClick r:id="rId7"/>
              </a:rPr>
              <a:t>draft-</a:t>
            </a:r>
            <a:r>
              <a:rPr lang="en-US" sz="1900" dirty="0" err="1">
                <a:hlinkClick r:id="rId7"/>
              </a:rPr>
              <a:t>ietf</a:t>
            </a:r>
            <a:r>
              <a:rPr lang="en-US" sz="1900" dirty="0">
                <a:hlinkClick r:id="rId7"/>
              </a:rPr>
              <a:t>-netconf-yang-notifications-versioning</a:t>
            </a:r>
            <a:endParaRPr lang="en-US" sz="1900" dirty="0"/>
          </a:p>
          <a:p>
            <a:r>
              <a:rPr lang="en-US" sz="1900" dirty="0"/>
              <a:t>Augmented-by Addition into the IETF-YANG-Library</a:t>
            </a:r>
            <a:br>
              <a:rPr lang="en-US" sz="1900" dirty="0"/>
            </a:br>
            <a:r>
              <a:rPr lang="en-US" sz="1900" dirty="0">
                <a:hlinkClick r:id="rId8"/>
              </a:rPr>
              <a:t>draft-</a:t>
            </a:r>
            <a:r>
              <a:rPr lang="en-US" sz="1900" dirty="0" err="1">
                <a:hlinkClick r:id="rId8"/>
              </a:rPr>
              <a:t>lincla</a:t>
            </a:r>
            <a:r>
              <a:rPr lang="en-US" sz="1900" dirty="0">
                <a:hlinkClick r:id="rId8"/>
              </a:rPr>
              <a:t>-netconf-yang-library-augmentation</a:t>
            </a: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9"/>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Tree>
    <p:extLst>
      <p:ext uri="{BB962C8B-B14F-4D97-AF65-F5344CB8AC3E}">
        <p14:creationId xmlns:p14="http://schemas.microsoft.com/office/powerpoint/2010/main" val="17994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927469"/>
            <a:ext cx="4656513"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GB" sz="3200" dirty="0"/>
            </a:br>
            <a:r>
              <a:rPr lang="en-US" sz="2400" dirty="0">
                <a:solidFill>
                  <a:schemeClr val="bg2">
                    <a:lumMod val="75000"/>
                  </a:schemeClr>
                </a:solidFill>
              </a:rPr>
              <a:t>Entire YANG-Push messages is modeled in YANG</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882885" y="1483567"/>
            <a:ext cx="7081934" cy="1909734"/>
          </a:xfrm>
        </p:spPr>
        <p:txBody>
          <a:bodyPr>
            <a:noAutofit/>
          </a:bodyPr>
          <a:lstStyle/>
          <a:p>
            <a:r>
              <a:rPr lang="en-US" sz="1700" b="1" dirty="0"/>
              <a:t>YANG model for NETCONF Event Notifications, </a:t>
            </a:r>
            <a:r>
              <a:rPr lang="en-US" sz="1700" dirty="0">
                <a:effectLst/>
                <a:ea typeface="Times New Roman" panose="02020603050405020304" pitchFamily="18" charset="0"/>
                <a:hlinkClick r:id="rId3"/>
              </a:rPr>
              <a:t>draft-</a:t>
            </a:r>
            <a:r>
              <a:rPr lang="en-US" sz="1700" dirty="0" err="1">
                <a:effectLst/>
                <a:ea typeface="Times New Roman" panose="02020603050405020304" pitchFamily="18" charset="0"/>
                <a:hlinkClick r:id="rId3"/>
              </a:rPr>
              <a:t>ahuang</a:t>
            </a:r>
            <a:r>
              <a:rPr lang="en-US" sz="1700" dirty="0">
                <a:effectLst/>
                <a:ea typeface="Times New Roman" panose="02020603050405020304" pitchFamily="18" charset="0"/>
                <a:hlinkClick r:id="rId3"/>
              </a:rPr>
              <a:t>-netconf-</a:t>
            </a:r>
            <a:r>
              <a:rPr lang="en-US" sz="1700" dirty="0" err="1">
                <a:effectLst/>
                <a:ea typeface="Times New Roman" panose="02020603050405020304" pitchFamily="18" charset="0"/>
                <a:hlinkClick r:id="rId3"/>
              </a:rPr>
              <a:t>notif</a:t>
            </a:r>
            <a:r>
              <a:rPr lang="en-US" sz="1700" dirty="0">
                <a:effectLst/>
                <a:ea typeface="Times New Roman" panose="02020603050405020304" pitchFamily="18" charset="0"/>
                <a:hlinkClick r:id="rId3"/>
              </a:rPr>
              <a:t>-yang</a:t>
            </a:r>
            <a:r>
              <a:rPr lang="en-US" sz="1700" dirty="0">
                <a:ea typeface="Times New Roman" panose="02020603050405020304" pitchFamily="18" charset="0"/>
              </a:rPr>
              <a:t>, </a:t>
            </a:r>
            <a:r>
              <a:rPr lang="en-US" sz="1700" dirty="0">
                <a:effectLst/>
                <a:ea typeface="Times New Roman" panose="02020603050405020304" pitchFamily="18" charset="0"/>
              </a:rPr>
              <a:t>updates </a:t>
            </a:r>
            <a:r>
              <a:rPr lang="en-US" sz="1700" dirty="0">
                <a:effectLst/>
                <a:ea typeface="Times New Roman" panose="02020603050405020304" pitchFamily="18" charset="0"/>
                <a:hlinkClick r:id="rId4"/>
              </a:rPr>
              <a:t>RFC 5277</a:t>
            </a:r>
            <a:r>
              <a:rPr lang="en-US" sz="1700" dirty="0">
                <a:effectLst/>
                <a:ea typeface="Times New Roman" panose="02020603050405020304" pitchFamily="18" charset="0"/>
              </a:rPr>
              <a:t> by defining the schema as a YANG module. </a:t>
            </a:r>
          </a:p>
          <a:p>
            <a:r>
              <a:rPr lang="en-US" sz="1700" dirty="0">
                <a:ea typeface="Times New Roman" panose="02020603050405020304" pitchFamily="18" charset="0"/>
              </a:rPr>
              <a:t>E</a:t>
            </a:r>
            <a:r>
              <a:rPr lang="en-US" sz="1700" dirty="0">
                <a:effectLst/>
                <a:ea typeface="Times New Roman" panose="02020603050405020304" pitchFamily="18" charset="0"/>
              </a:rPr>
              <a:t>nables YANG-push </a:t>
            </a:r>
            <a:r>
              <a:rPr lang="en-US" sz="1700" dirty="0"/>
              <a:t>to define YANG semantics for the entire YANG-push message to support </a:t>
            </a:r>
            <a:r>
              <a:rPr lang="en-US" sz="1700" dirty="0">
                <a:effectLst/>
                <a:ea typeface="Times New Roman" panose="02020603050405020304" pitchFamily="18" charset="0"/>
              </a:rPr>
              <a:t>other encodings than XML such as YANG-JSON </a:t>
            </a:r>
            <a:r>
              <a:rPr lang="en-US" sz="1700" dirty="0">
                <a:effectLst/>
                <a:ea typeface="Times New Roman" panose="02020603050405020304" pitchFamily="18" charset="0"/>
                <a:hlinkClick r:id="rId5"/>
              </a:rPr>
              <a:t>RFC 7951 </a:t>
            </a:r>
            <a:r>
              <a:rPr lang="en-US" sz="1700" dirty="0">
                <a:effectLst/>
                <a:ea typeface="Times New Roman" panose="02020603050405020304" pitchFamily="18" charset="0"/>
              </a:rPr>
              <a:t>or YANG-CBOR </a:t>
            </a:r>
            <a:r>
              <a:rPr lang="en-US" sz="1700" dirty="0">
                <a:effectLst/>
                <a:ea typeface="Times New Roman" panose="02020603050405020304" pitchFamily="18" charset="0"/>
                <a:hlinkClick r:id="rId6"/>
              </a:rPr>
              <a:t>RFC 9264</a:t>
            </a:r>
            <a:r>
              <a:rPr lang="en-US" sz="1700" dirty="0">
                <a:effectLst/>
                <a:ea typeface="Times New Roman" panose="02020603050405020304" pitchFamily="18" charset="0"/>
              </a:rPr>
              <a:t>.</a:t>
            </a: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pPr marL="0" indent="0">
              <a:buNone/>
            </a:pPr>
            <a:endParaRPr lang="en-US" sz="1800" b="1" dirty="0">
              <a:solidFill>
                <a:srgbClr val="FF0000"/>
              </a:solidFill>
            </a:endParaRPr>
          </a:p>
          <a:p>
            <a:pPr>
              <a:buFont typeface="Wingdings" panose="05000000000000000000" pitchFamily="2" charset="2"/>
              <a:buChar char="Ø"/>
            </a:pPr>
            <a:r>
              <a:rPr lang="en-US" sz="1700" b="1" dirty="0">
                <a:solidFill>
                  <a:srgbClr val="FF0000"/>
                </a:solidFill>
              </a:rPr>
              <a:t>Changes in -05: </a:t>
            </a:r>
            <a:r>
              <a:rPr lang="en-US" sz="1700" dirty="0"/>
              <a:t>Updates and describes relationship to </a:t>
            </a:r>
            <a:r>
              <a:rPr lang="en-US" sz="1700" dirty="0">
                <a:hlinkClick r:id="rId4"/>
              </a:rPr>
              <a:t>RFC 5277</a:t>
            </a:r>
            <a:r>
              <a:rPr lang="en-US" sz="1700" dirty="0"/>
              <a:t>, </a:t>
            </a:r>
            <a:r>
              <a:rPr lang="en-US" sz="1700" dirty="0">
                <a:hlinkClick r:id="rId7"/>
              </a:rPr>
              <a:t>RFC 8639</a:t>
            </a:r>
            <a:r>
              <a:rPr lang="en-US" sz="1700" dirty="0"/>
              <a:t>, </a:t>
            </a:r>
            <a:r>
              <a:rPr lang="en-US" sz="1700" dirty="0">
                <a:hlinkClick r:id="rId5"/>
              </a:rPr>
              <a:t>RFC 7951 </a:t>
            </a:r>
            <a:r>
              <a:rPr lang="en-US" sz="1700" dirty="0"/>
              <a:t>and </a:t>
            </a:r>
            <a:r>
              <a:rPr lang="en-US" sz="1700" dirty="0">
                <a:hlinkClick r:id="rId8"/>
              </a:rPr>
              <a:t>RFC 9254 </a:t>
            </a:r>
            <a:r>
              <a:rPr lang="en-US" sz="1700" dirty="0"/>
              <a:t>in terms of notification structure.</a:t>
            </a: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62555"/>
            <a:ext cx="3920413" cy="2757230"/>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"2023-02-10T08:00:11.22Z",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4" name="TextBox 3">
            <a:extLst>
              <a:ext uri="{FF2B5EF4-FFF2-40B4-BE49-F238E27FC236}">
                <a16:creationId xmlns:a16="http://schemas.microsoft.com/office/drawing/2014/main" id="{B097DAA3-8BB1-6C1E-2BE5-024CD150ABBC}"/>
              </a:ext>
            </a:extLst>
          </p:cNvPr>
          <p:cNvSpPr txBox="1"/>
          <p:nvPr/>
        </p:nvSpPr>
        <p:spPr>
          <a:xfrm>
            <a:off x="5110066" y="2912532"/>
            <a:ext cx="7081934" cy="2921569"/>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notification</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push-update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notification contains a push update that in turn contains data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subscribed to via a subscription.  In the case of a periodic subscription,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this notification is sent for periodic updates. It can also be used for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synchronization updates of an on-change subscription.  This notification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shall only be sent to receivers of a subscription.  It does not constitute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 general-purpose notification that would be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subscribable</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as part of the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NETCONF event stream by any receiver.";</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leaf id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type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sn:subscription-id</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references the subscription that drove the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notification to be sent.";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endParaRPr lang="en-US" sz="1100" dirty="0">
              <a:effectLst/>
              <a:latin typeface="Courier New" panose="020703090202050204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latin typeface="Courier New" panose="02070309020205020404" pitchFamily="49" charset="0"/>
                <a:ea typeface="Yu Gothic" panose="020B0400000000000000" pitchFamily="34" charset="-128"/>
                <a:cs typeface="Courier New" panose="02070309020205020404" pitchFamily="49" charset="0"/>
              </a:rPr>
              <a:t>N</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otification groupings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deafined</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in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ietf</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-yang-</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push.yang</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of </a:t>
            </a:r>
            <a:r>
              <a:rPr lang="en-US" sz="1100" dirty="0">
                <a:effectLst/>
                <a:latin typeface="Courier New" panose="02070309020205020404" pitchFamily="49" charset="0"/>
                <a:ea typeface="Yu Gothic" panose="020B0400000000000000" pitchFamily="34" charset="-128"/>
                <a:cs typeface="Courier New" panose="02070309020205020404" pitchFamily="49" charset="0"/>
                <a:hlinkClick r:id="rId9"/>
              </a:rPr>
              <a:t>RFC 8641</a:t>
            </a:r>
            <a:endParaRPr lang="de-CH" sz="1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1841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909457" cy="1077603"/>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inotifseq:sysName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inotifseq:sequenceNumber</a:t>
            </a:r>
            <a:r>
              <a:rPr lang="en-US" sz="10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dirty="0"/>
              <a:t>When </a:t>
            </a:r>
            <a:r>
              <a:rPr lang="en-US" sz="1700" b="1" dirty="0"/>
              <a:t>NETCONF event notification messages are forwarded from a YANG push receiver to another system</a:t>
            </a:r>
            <a:r>
              <a:rPr lang="en-US" sz="1700" dirty="0"/>
              <a:t>, a message broker or a time series database where the messages are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dirty="0">
                <a:hlinkClick r:id="rId3"/>
              </a:rPr>
              <a:t>draft-</a:t>
            </a:r>
            <a:r>
              <a:rPr lang="en-US" sz="1700" dirty="0" err="1">
                <a:hlinkClick r:id="rId3"/>
              </a:rPr>
              <a:t>tgraf</a:t>
            </a:r>
            <a:r>
              <a:rPr lang="en-US" sz="1700" dirty="0">
                <a:hlinkClick r:id="rId3"/>
              </a:rPr>
              <a:t>-netconf-</a:t>
            </a:r>
            <a:r>
              <a:rPr lang="en-US" sz="1700" dirty="0" err="1">
                <a:hlinkClick r:id="rId3"/>
              </a:rPr>
              <a:t>notif</a:t>
            </a:r>
            <a:r>
              <a:rPr lang="en-US" sz="1700" dirty="0">
                <a:hlinkClick r:id="rId3"/>
              </a:rPr>
              <a:t>-sequencing</a:t>
            </a:r>
            <a:r>
              <a:rPr lang="en-US" sz="1700" dirty="0">
                <a:solidFill>
                  <a:srgbClr val="272B30"/>
                </a:solidFill>
              </a:rPr>
              <a:t> extends the NETCONF </a:t>
            </a:r>
            <a:r>
              <a:rPr lang="en-US" sz="1700" dirty="0"/>
              <a:t>notification defined in </a:t>
            </a:r>
            <a:r>
              <a:rPr lang="de-CH" sz="1700" dirty="0">
                <a:hlinkClick r:id="rId4"/>
              </a:rPr>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a:t>
            </a:r>
            <a:r>
              <a:rPr lang="en-US" sz="1700" dirty="0">
                <a:hlinkClick r:id="rId5"/>
              </a:rPr>
              <a:t>RFC 1213 </a:t>
            </a:r>
            <a:r>
              <a:rPr lang="en-US" sz="1700" dirty="0"/>
              <a:t>from where the message was published from.</a:t>
            </a:r>
          </a:p>
          <a:p>
            <a:pPr lvl="1"/>
            <a:r>
              <a:rPr lang="en-US" sz="1700" b="1" dirty="0" err="1"/>
              <a:t>sequenceNumber</a:t>
            </a:r>
            <a:r>
              <a:rPr lang="en-US" sz="1700" b="1" dirty="0"/>
              <a:t>:  </a:t>
            </a:r>
            <a:r>
              <a:rPr lang="en-US" sz="1700" dirty="0"/>
              <a:t>Generates a unique sequence number as described in </a:t>
            </a:r>
            <a:r>
              <a:rPr lang="en-US" sz="1700" dirty="0">
                <a:hlinkClick r:id="rId6"/>
              </a:rPr>
              <a:t>RFC 9187</a:t>
            </a:r>
            <a:r>
              <a:rPr lang="en-US" sz="1700" dirty="0"/>
              <a:t> for each published message.</a:t>
            </a:r>
          </a:p>
          <a:p>
            <a:r>
              <a:rPr lang="en-US" sz="1700" b="1" dirty="0">
                <a:solidFill>
                  <a:srgbClr val="FF0000"/>
                </a:solidFill>
              </a:rPr>
              <a:t>Changes in -05: </a:t>
            </a:r>
            <a:r>
              <a:rPr lang="en-US" sz="1700" dirty="0"/>
              <a:t>Defined new NETCONF and YANG-Push notification capabilities and described how a systems discovers them.</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2846556"/>
            <a:ext cx="5512840" cy="3646319"/>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"type":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90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90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198073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76978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a:t>
            </a:r>
            <a:r>
              <a:rPr lang="en-US" sz="850" dirty="0">
                <a:effectLst/>
                <a:latin typeface="Courier New" panose="02070309020205020404" pitchFamily="49" charset="0"/>
                <a:ea typeface="Calibri" panose="020F0502020204030204" pitchFamily="34" charset="0"/>
                <a:cs typeface="Courier New" panose="02070309020205020404" pitchFamily="49" charset="0"/>
              </a:rPr>
              <a:t>-observation-time</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yang-push-observation-supported?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inotifseq:notification-support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{yang-push-observation-timestamp}?</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To correlate network data </a:t>
            </a:r>
            <a:r>
              <a:rPr lang="en-US" sz="1700" dirty="0"/>
              <a:t>among different Network Telemetry planes as described in Section 3.1 of </a:t>
            </a:r>
            <a:r>
              <a:rPr lang="en-US" sz="1700" dirty="0">
                <a:hlinkClick r:id="rId2"/>
              </a:rPr>
              <a:t>RFC 9232</a:t>
            </a:r>
            <a:r>
              <a:rPr lang="en-US" sz="1700" dirty="0"/>
              <a:t> or among different YANG push subscription types defined in Section 3.1 of </a:t>
            </a:r>
            <a:r>
              <a:rPr lang="en-US" sz="1700" dirty="0">
                <a:hlinkClick r:id="rId3"/>
              </a:rPr>
              <a:t>RFC 8641</a:t>
            </a:r>
            <a:r>
              <a:rPr lang="en-US" sz="1700" dirty="0"/>
              <a:t>, </a:t>
            </a:r>
            <a:r>
              <a:rPr lang="en-US" sz="1700" b="1" dirty="0"/>
              <a:t>network observation timestamping is needed to understand the timely relationship among these different planes and YANG push subscription types.</a:t>
            </a:r>
          </a:p>
          <a:p>
            <a:r>
              <a:rPr lang="en-US" sz="1700" dirty="0">
                <a:hlinkClick r:id="rId4"/>
              </a:rPr>
              <a:t>draft-</a:t>
            </a:r>
            <a:r>
              <a:rPr lang="en-US" sz="1700" dirty="0" err="1">
                <a:hlinkClick r:id="rId4"/>
              </a:rPr>
              <a:t>tgraf</a:t>
            </a:r>
            <a:r>
              <a:rPr lang="en-US" sz="1700" dirty="0">
                <a:hlinkClick r:id="rId4"/>
              </a:rPr>
              <a:t>-netconf-yang-push-observation-time</a:t>
            </a:r>
            <a:r>
              <a:rPr lang="en-US" sz="1700" dirty="0">
                <a:solidFill>
                  <a:srgbClr val="272B30"/>
                </a:solidFill>
              </a:rPr>
              <a:t> extends </a:t>
            </a:r>
            <a:r>
              <a:rPr lang="en-US" sz="1700" dirty="0"/>
              <a:t>the YANG push streaming update notification defined in </a:t>
            </a:r>
            <a:r>
              <a:rPr lang="en-US" sz="1700" dirty="0">
                <a:hlinkClick r:id="rId3"/>
              </a:rPr>
              <a:t>RFC 8641 </a:t>
            </a:r>
            <a:r>
              <a:rPr lang="en-US" sz="1700" dirty="0"/>
              <a:t>with:</a:t>
            </a:r>
          </a:p>
          <a:p>
            <a:pPr lvl="1"/>
            <a:r>
              <a:rPr lang="en-US" sz="1700" b="1" dirty="0"/>
              <a:t>observation-time: </a:t>
            </a:r>
            <a:r>
              <a:rPr lang="en-US" sz="1700" dirty="0"/>
              <a:t>Describes the measurement observation time for the "push-update" notification in a "periodical" and for the "push-change-update" notification in a "on-change" subscription. </a:t>
            </a:r>
          </a:p>
          <a:p>
            <a:pPr lvl="1"/>
            <a:r>
              <a:rPr lang="en-US" sz="1700" b="1" dirty="0"/>
              <a:t>point-in-time: </a:t>
            </a:r>
            <a:r>
              <a:rPr lang="en-US" sz="1700" dirty="0"/>
              <a:t>Describes at which point in time the value of observation-time was observed.</a:t>
            </a:r>
          </a:p>
          <a:p>
            <a:pPr>
              <a:buFont typeface="Wingdings" panose="05000000000000000000" pitchFamily="2" charset="2"/>
              <a:buChar char="Ø"/>
            </a:pPr>
            <a:r>
              <a:rPr lang="en-US" sz="1700" b="1" dirty="0">
                <a:solidFill>
                  <a:srgbClr val="FF0000"/>
                </a:solidFill>
              </a:rPr>
              <a:t>Changes in -02:</a:t>
            </a:r>
            <a:r>
              <a:rPr lang="en-US" sz="1700" dirty="0"/>
              <a:t> Changed semantics;  observation-time describes when and point-in-time at which point in time. Added new YANG-Push notification capabilities.</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254170"/>
            <a:ext cx="5257800" cy="344947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85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85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85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85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85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3678903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3422</Words>
  <Application>Microsoft Office PowerPoint</Application>
  <PresentationFormat>Widescreen</PresentationFormat>
  <Paragraphs>412</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Office Theme</vt:lpstr>
      <vt:lpstr>PowerPoint Presentation</vt:lpstr>
      <vt:lpstr>Handling Operational YANG Modelled Data State of the Union</vt:lpstr>
      <vt:lpstr>From YANG-Push to Network Analytics Aiming for an automated data processing pipeline</vt:lpstr>
      <vt:lpstr>Elements of the Architecture Workflow Diagram</vt:lpstr>
      <vt:lpstr>An Architecture for YANG-Push to Apache Kafka Integration Status, Summary and Next steps</vt:lpstr>
      <vt:lpstr>Address YANG Specification and Integration Gaps Aiming for an automated data processing pipeline</vt:lpstr>
      <vt:lpstr>YANG model for NETCONF Event Notifications Entire YANG-Push messages is modeled in YANG</vt:lpstr>
      <vt:lpstr>Extend Netconf Notifications with Hostname and Sequence Number For push-update and push-change-update</vt:lpstr>
      <vt:lpstr>Extend YANG-Push Notifications with Observation Timestamping For push-update and push-change-update</vt:lpstr>
      <vt:lpstr>Support of Versioning in YANG Notifications Subscription For subscription state change notification messages</vt:lpstr>
      <vt:lpstr>Augmented-by Addition YANG Library Extension</vt:lpstr>
      <vt:lpstr>Validate anydata schema subtree with YANG Library RFC 7950 Extension</vt:lpstr>
      <vt:lpstr>Open Points from IETF 119 Addressed at IETF 120</vt:lpstr>
      <vt:lpstr>Milestones IETF 115 - 120</vt:lpstr>
      <vt:lpstr>YANG-Push Implementation Status IETF 120</vt:lpstr>
      <vt:lpstr>Industry Colaboration On YANG Push to Apache Kafka integration</vt:lpstr>
      <vt:lpstr>PowerPoint Presentation</vt:lpstr>
      <vt:lpstr>YANG model for NETCONF Event Notifications draft-ahuang-netconf-notif-yang-05  - Status and Next Steps</vt:lpstr>
      <vt:lpstr>Extend Netconf Notifications with Hostname and Sequence Number draft-tgraf-netconf-notif-sequencing-05  - Status and Next Steps</vt:lpstr>
      <vt:lpstr>Extend YANG-Push Notifications with Observation Timestamping draft-tgraf-netconf-yang-push-observation-time-02  - Status and Next Steps</vt:lpstr>
      <vt:lpstr>Support of Versioning in YANG Notifications Subscription draft-ietf-netconf-yang-notifications-versioning-04  - Status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261</cp:revision>
  <dcterms:created xsi:type="dcterms:W3CDTF">2019-11-29T14:22:02Z</dcterms:created>
  <dcterms:modified xsi:type="dcterms:W3CDTF">2024-07-03T08:08:26Z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