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041" r:id="rId2"/>
    <p:sldId id="2145706225" r:id="rId3"/>
    <p:sldId id="2145706259" r:id="rId4"/>
    <p:sldId id="2145706275" r:id="rId5"/>
    <p:sldId id="2145706287" r:id="rId6"/>
    <p:sldId id="2145706274" r:id="rId7"/>
    <p:sldId id="2145706297" r:id="rId8"/>
    <p:sldId id="2145706246" r:id="rId9"/>
    <p:sldId id="2145706247" r:id="rId10"/>
    <p:sldId id="2145706248" r:id="rId11"/>
    <p:sldId id="2145706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469F3-056E-45B1-B32A-67A5647136F7}" v="11" dt="2024-11-02T08:15:02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23" autoAdjust="0"/>
  </p:normalViewPr>
  <p:slideViewPr>
    <p:cSldViewPr snapToGrid="0">
      <p:cViewPr>
        <p:scale>
          <a:sx n="100" d="100"/>
          <a:sy n="100" d="100"/>
        </p:scale>
        <p:origin x="1002" y="2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EF469F3-056E-45B1-B32A-67A5647136F7}"/>
    <pc:docChg chg="undo redo custSel addSld delSld modSld sldOrd">
      <pc:chgData name="Graf Thomas, INI-NET-VNC-HCS" userId="487bc3e3-9ce7-4cdd-b7b4-8899ea88d289" providerId="ADAL" clId="{6EF469F3-056E-45B1-B32A-67A5647136F7}" dt="2024-11-02T08:16:15.953" v="1030" actId="14100"/>
      <pc:docMkLst>
        <pc:docMk/>
      </pc:docMkLst>
      <pc:sldChg chg="modSp mod">
        <pc:chgData name="Graf Thomas, INI-NET-VNC-HCS" userId="487bc3e3-9ce7-4cdd-b7b4-8899ea88d289" providerId="ADAL" clId="{6EF469F3-056E-45B1-B32A-67A5647136F7}" dt="2024-11-02T07:39:18.301" v="1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6EF469F3-056E-45B1-B32A-67A5647136F7}" dt="2024-11-02T07:39:07.049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6EF469F3-056E-45B1-B32A-67A5647136F7}" dt="2024-11-02T07:39:18.301" v="1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add mod">
        <pc:chgData name="Graf Thomas, INI-NET-VNC-HCS" userId="487bc3e3-9ce7-4cdd-b7b4-8899ea88d289" providerId="ADAL" clId="{6EF469F3-056E-45B1-B32A-67A5647136F7}" dt="2024-11-02T07:43:58.879" v="82" actId="20577"/>
        <pc:sldMkLst>
          <pc:docMk/>
          <pc:sldMk cId="2330400467" sldId="2145706246"/>
        </pc:sldMkLst>
        <pc:spChg chg="mod">
          <ac:chgData name="Graf Thomas, INI-NET-VNC-HCS" userId="487bc3e3-9ce7-4cdd-b7b4-8899ea88d289" providerId="ADAL" clId="{6EF469F3-056E-45B1-B32A-67A5647136F7}" dt="2024-11-02T07:43:58.879" v="82" actId="20577"/>
          <ac:spMkLst>
            <pc:docMk/>
            <pc:sldMk cId="2330400467" sldId="2145706246"/>
            <ac:spMk id="48" creationId="{A48B1DB7-BCDC-5D18-F56D-8A1447F1B8BA}"/>
          </ac:spMkLst>
        </pc:spChg>
      </pc:sldChg>
      <pc:sldChg chg="modSp add mod">
        <pc:chgData name="Graf Thomas, INI-NET-VNC-HCS" userId="487bc3e3-9ce7-4cdd-b7b4-8899ea88d289" providerId="ADAL" clId="{6EF469F3-056E-45B1-B32A-67A5647136F7}" dt="2024-11-02T07:57:09.066" v="467" actId="20577"/>
        <pc:sldMkLst>
          <pc:docMk/>
          <pc:sldMk cId="710622215" sldId="2145706247"/>
        </pc:sldMkLst>
        <pc:spChg chg="mod">
          <ac:chgData name="Graf Thomas, INI-NET-VNC-HCS" userId="487bc3e3-9ce7-4cdd-b7b4-8899ea88d289" providerId="ADAL" clId="{6EF469F3-056E-45B1-B32A-67A5647136F7}" dt="2024-11-02T07:57:09.066" v="467" actId="20577"/>
          <ac:spMkLst>
            <pc:docMk/>
            <pc:sldMk cId="710622215" sldId="2145706247"/>
            <ac:spMk id="3" creationId="{3C8F3124-91DA-E963-D267-A0B5C35FE58E}"/>
          </ac:spMkLst>
        </pc:spChg>
        <pc:spChg chg="mod">
          <ac:chgData name="Graf Thomas, INI-NET-VNC-HCS" userId="487bc3e3-9ce7-4cdd-b7b4-8899ea88d289" providerId="ADAL" clId="{6EF469F3-056E-45B1-B32A-67A5647136F7}" dt="2024-11-02T07:44:35.386" v="132" actId="20577"/>
          <ac:spMkLst>
            <pc:docMk/>
            <pc:sldMk cId="710622215" sldId="2145706247"/>
            <ac:spMk id="48" creationId="{A48B1DB7-BCDC-5D18-F56D-8A1447F1B8BA}"/>
          </ac:spMkLst>
        </pc:sp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7" creationId="{AD3975DB-4FBB-D7DA-7A90-56FDFF69B361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1" creationId="{79FFF6E1-635B-C793-3280-913CE5283BB5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3" creationId="{B713EA16-A802-5C95-C0DF-9E4D6664FBE0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5" creationId="{7D22CB75-8C5B-467F-E2AA-BEEE36A5FBFA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6" creationId="{404B3394-2B34-51E0-0ABA-DA01768C229E}"/>
          </ac:picMkLst>
        </pc:picChg>
      </pc:sldChg>
      <pc:sldChg chg="addSp delSp modSp add mod">
        <pc:chgData name="Graf Thomas, INI-NET-VNC-HCS" userId="487bc3e3-9ce7-4cdd-b7b4-8899ea88d289" providerId="ADAL" clId="{6EF469F3-056E-45B1-B32A-67A5647136F7}" dt="2024-11-02T08:03:41.928" v="575" actId="20577"/>
        <pc:sldMkLst>
          <pc:docMk/>
          <pc:sldMk cId="203592915" sldId="2145706248"/>
        </pc:sldMkLst>
        <pc:spChg chg="mod">
          <ac:chgData name="Graf Thomas, INI-NET-VNC-HCS" userId="487bc3e3-9ce7-4cdd-b7b4-8899ea88d289" providerId="ADAL" clId="{6EF469F3-056E-45B1-B32A-67A5647136F7}" dt="2024-11-02T08:03:41.928" v="575" actId="20577"/>
          <ac:spMkLst>
            <pc:docMk/>
            <pc:sldMk cId="203592915" sldId="2145706248"/>
            <ac:spMk id="17" creationId="{97844B26-F6D4-1F99-A525-6E56DCFFBB1E}"/>
          </ac:spMkLst>
        </pc:spChg>
        <pc:spChg chg="mod">
          <ac:chgData name="Graf Thomas, INI-NET-VNC-HCS" userId="487bc3e3-9ce7-4cdd-b7b4-8899ea88d289" providerId="ADAL" clId="{6EF469F3-056E-45B1-B32A-67A5647136F7}" dt="2024-11-02T07:57:12.910" v="469" actId="20577"/>
          <ac:spMkLst>
            <pc:docMk/>
            <pc:sldMk cId="203592915" sldId="2145706248"/>
            <ac:spMk id="21" creationId="{45E3698B-AA42-27BC-B206-D124A1AE89DE}"/>
          </ac:spMkLst>
        </pc:spChg>
        <pc:picChg chg="add del">
          <ac:chgData name="Graf Thomas, INI-NET-VNC-HCS" userId="487bc3e3-9ce7-4cdd-b7b4-8899ea88d289" providerId="ADAL" clId="{6EF469F3-056E-45B1-B32A-67A5647136F7}" dt="2024-11-02T07:57:11.771" v="468" actId="478"/>
          <ac:picMkLst>
            <pc:docMk/>
            <pc:sldMk cId="203592915" sldId="2145706248"/>
            <ac:picMk id="23" creationId="{3848A27D-A070-BB4D-D56F-40F3C20D2AA7}"/>
          </ac:picMkLst>
        </pc:picChg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690469041" sldId="2145706256"/>
        </pc:sldMkLst>
      </pc:sldChg>
      <pc:sldChg chg="add">
        <pc:chgData name="Graf Thomas, INI-NET-VNC-HCS" userId="487bc3e3-9ce7-4cdd-b7b4-8899ea88d289" providerId="ADAL" clId="{6EF469F3-056E-45B1-B32A-67A5647136F7}" dt="2024-11-02T07:40:44.318" v="19"/>
        <pc:sldMkLst>
          <pc:docMk/>
          <pc:sldMk cId="85069519" sldId="2145706259"/>
        </pc:sldMkLst>
      </pc:sldChg>
      <pc:sldChg chg="addSp delSp modSp add mod">
        <pc:chgData name="Graf Thomas, INI-NET-VNC-HCS" userId="487bc3e3-9ce7-4cdd-b7b4-8899ea88d289" providerId="ADAL" clId="{6EF469F3-056E-45B1-B32A-67A5647136F7}" dt="2024-11-02T08:16:15.953" v="1030" actId="14100"/>
        <pc:sldMkLst>
          <pc:docMk/>
          <pc:sldMk cId="1336863920" sldId="2145706266"/>
        </pc:sldMkLst>
        <pc:spChg chg="del">
          <ac:chgData name="Graf Thomas, INI-NET-VNC-HCS" userId="487bc3e3-9ce7-4cdd-b7b4-8899ea88d289" providerId="ADAL" clId="{6EF469F3-056E-45B1-B32A-67A5647136F7}" dt="2024-11-02T08:05:15.160" v="580" actId="478"/>
          <ac:spMkLst>
            <pc:docMk/>
            <pc:sldMk cId="1336863920" sldId="2145706266"/>
            <ac:spMk id="2" creationId="{FF20F271-6F0D-4AC0-BB1D-F5C338165C13}"/>
          </ac:spMkLst>
        </pc:spChg>
        <pc:spChg chg="del">
          <ac:chgData name="Graf Thomas, INI-NET-VNC-HCS" userId="487bc3e3-9ce7-4cdd-b7b4-8899ea88d289" providerId="ADAL" clId="{6EF469F3-056E-45B1-B32A-67A5647136F7}" dt="2024-11-02T08:05:01.956" v="577" actId="478"/>
          <ac:spMkLst>
            <pc:docMk/>
            <pc:sldMk cId="1336863920" sldId="2145706266"/>
            <ac:spMk id="3" creationId="{29C0DFD4-432D-4B0C-93DF-790441DCF5B9}"/>
          </ac:spMkLst>
        </pc:spChg>
        <pc:spChg chg="add del mod">
          <ac:chgData name="Graf Thomas, INI-NET-VNC-HCS" userId="487bc3e3-9ce7-4cdd-b7b4-8899ea88d289" providerId="ADAL" clId="{6EF469F3-056E-45B1-B32A-67A5647136F7}" dt="2024-11-02T08:05:05.239" v="578" actId="478"/>
          <ac:spMkLst>
            <pc:docMk/>
            <pc:sldMk cId="1336863920" sldId="2145706266"/>
            <ac:spMk id="5" creationId="{AB2A771D-DEE7-3B30-8AB3-95152A7669A9}"/>
          </ac:spMkLst>
        </pc:spChg>
        <pc:spChg chg="add del mod">
          <ac:chgData name="Graf Thomas, INI-NET-VNC-HCS" userId="487bc3e3-9ce7-4cdd-b7b4-8899ea88d289" providerId="ADAL" clId="{6EF469F3-056E-45B1-B32A-67A5647136F7}" dt="2024-11-02T08:05:17.448" v="581" actId="478"/>
          <ac:spMkLst>
            <pc:docMk/>
            <pc:sldMk cId="1336863920" sldId="2145706266"/>
            <ac:spMk id="11" creationId="{55AFBFB9-46BD-E815-E2F6-BAB7C7F14519}"/>
          </ac:spMkLst>
        </pc:spChg>
        <pc:spChg chg="add del mod">
          <ac:chgData name="Graf Thomas, INI-NET-VNC-HCS" userId="487bc3e3-9ce7-4cdd-b7b4-8899ea88d289" providerId="ADAL" clId="{6EF469F3-056E-45B1-B32A-67A5647136F7}" dt="2024-11-02T08:14:20.529" v="991" actId="478"/>
          <ac:spMkLst>
            <pc:docMk/>
            <pc:sldMk cId="1336863920" sldId="2145706266"/>
            <ac:spMk id="14" creationId="{1B40BF15-76F0-5799-2949-842FA92CBC02}"/>
          </ac:spMkLst>
        </pc:spChg>
        <pc:spChg chg="mod">
          <ac:chgData name="Graf Thomas, INI-NET-VNC-HCS" userId="487bc3e3-9ce7-4cdd-b7b4-8899ea88d289" providerId="ADAL" clId="{6EF469F3-056E-45B1-B32A-67A5647136F7}" dt="2024-11-02T08:16:15.953" v="1030" actId="14100"/>
          <ac:spMkLst>
            <pc:docMk/>
            <pc:sldMk cId="1336863920" sldId="2145706266"/>
            <ac:spMk id="15" creationId="{81CF2E6B-29BB-3B8F-A4FD-C8E8A73C2282}"/>
          </ac:spMkLst>
        </pc:spChg>
        <pc:spChg chg="add mod">
          <ac:chgData name="Graf Thomas, INI-NET-VNC-HCS" userId="487bc3e3-9ce7-4cdd-b7b4-8899ea88d289" providerId="ADAL" clId="{6EF469F3-056E-45B1-B32A-67A5647136F7}" dt="2024-11-02T08:15:07.890" v="1013" actId="20577"/>
          <ac:spMkLst>
            <pc:docMk/>
            <pc:sldMk cId="1336863920" sldId="2145706266"/>
            <ac:spMk id="16" creationId="{E6E3A315-BCD9-BB09-8F68-06EBAC35400B}"/>
          </ac:spMkLst>
        </pc:sp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7" creationId="{83D1F104-0557-6EDA-760C-077B5A18DE98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8" creationId="{A9F78903-BA21-F9F1-17B7-8DE3FB96072C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10" creationId="{012D5E84-A66D-A11B-4F94-5E8AB181E3F5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12" creationId="{203D64F1-8CC7-7EF0-8739-0387E0C463A0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13" creationId="{A55AE0AF-510C-910F-E4AC-8ADE75D1ED34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21" creationId="{DCC108B7-3175-A51B-346A-B1C4613E8455}"/>
          </ac:cxnSpMkLst>
        </pc:cxnChg>
      </pc:sldChg>
      <pc:sldChg chg="delSp modSp add del mod">
        <pc:chgData name="Graf Thomas, INI-NET-VNC-HCS" userId="487bc3e3-9ce7-4cdd-b7b4-8899ea88d289" providerId="ADAL" clId="{6EF469F3-056E-45B1-B32A-67A5647136F7}" dt="2024-11-02T07:51:46.703" v="385" actId="14100"/>
        <pc:sldMkLst>
          <pc:docMk/>
          <pc:sldMk cId="3987322997" sldId="2145706274"/>
        </pc:sldMkLst>
        <pc:spChg chg="mod">
          <ac:chgData name="Graf Thomas, INI-NET-VNC-HCS" userId="487bc3e3-9ce7-4cdd-b7b4-8899ea88d289" providerId="ADAL" clId="{6EF469F3-056E-45B1-B32A-67A5647136F7}" dt="2024-11-02T07:44:52.891" v="136" actId="108"/>
          <ac:spMkLst>
            <pc:docMk/>
            <pc:sldMk cId="3987322997" sldId="2145706274"/>
            <ac:spMk id="14" creationId="{FF67F172-3EF0-7C5D-5253-E6FEBA531BDF}"/>
          </ac:spMkLst>
        </pc:spChg>
        <pc:spChg chg="mod">
          <ac:chgData name="Graf Thomas, INI-NET-VNC-HCS" userId="487bc3e3-9ce7-4cdd-b7b4-8899ea88d289" providerId="ADAL" clId="{6EF469F3-056E-45B1-B32A-67A5647136F7}" dt="2024-11-02T07:45:21.493" v="148" actId="6549"/>
          <ac:spMkLst>
            <pc:docMk/>
            <pc:sldMk cId="3987322997" sldId="2145706274"/>
            <ac:spMk id="15" creationId="{B5CDDA56-B5D8-4C49-8CCA-DCA4A19F195F}"/>
          </ac:spMkLst>
        </pc:spChg>
        <pc:spChg chg="mod">
          <ac:chgData name="Graf Thomas, INI-NET-VNC-HCS" userId="487bc3e3-9ce7-4cdd-b7b4-8899ea88d289" providerId="ADAL" clId="{6EF469F3-056E-45B1-B32A-67A5647136F7}" dt="2024-11-02T07:43:44.807" v="49" actId="20577"/>
          <ac:spMkLst>
            <pc:docMk/>
            <pc:sldMk cId="3987322997" sldId="2145706274"/>
            <ac:spMk id="16" creationId="{CA476D01-0005-4613-B102-CAFEFC5177B0}"/>
          </ac:spMkLst>
        </pc:spChg>
        <pc:spChg chg="mod">
          <ac:chgData name="Graf Thomas, INI-NET-VNC-HCS" userId="487bc3e3-9ce7-4cdd-b7b4-8899ea88d289" providerId="ADAL" clId="{6EF469F3-056E-45B1-B32A-67A5647136F7}" dt="2024-11-02T07:51:20.293" v="363" actId="113"/>
          <ac:spMkLst>
            <pc:docMk/>
            <pc:sldMk cId="3987322997" sldId="2145706274"/>
            <ac:spMk id="23" creationId="{200CBF14-04EF-4232-9E86-69C8CB496988}"/>
          </ac:spMkLst>
        </pc:spChg>
        <pc:spChg chg="mod">
          <ac:chgData name="Graf Thomas, INI-NET-VNC-HCS" userId="487bc3e3-9ce7-4cdd-b7b4-8899ea88d289" providerId="ADAL" clId="{6EF469F3-056E-45B1-B32A-67A5647136F7}" dt="2024-11-02T07:51:38.213" v="367" actId="1076"/>
          <ac:spMkLst>
            <pc:docMk/>
            <pc:sldMk cId="3987322997" sldId="2145706274"/>
            <ac:spMk id="24" creationId="{7F0854E4-A574-BB47-B958-0EBEDADE71C3}"/>
          </ac:spMkLst>
        </pc:spChg>
        <pc:spChg chg="mod">
          <ac:chgData name="Graf Thomas, INI-NET-VNC-HCS" userId="487bc3e3-9ce7-4cdd-b7b4-8899ea88d289" providerId="ADAL" clId="{6EF469F3-056E-45B1-B32A-67A5647136F7}" dt="2024-11-02T07:44:47.232" v="133" actId="108"/>
          <ac:spMkLst>
            <pc:docMk/>
            <pc:sldMk cId="3987322997" sldId="2145706274"/>
            <ac:spMk id="27" creationId="{097D8EEC-69D0-2AF6-1163-98B092D19750}"/>
          </ac:spMkLst>
        </pc:spChg>
        <pc:spChg chg="mod">
          <ac:chgData name="Graf Thomas, INI-NET-VNC-HCS" userId="487bc3e3-9ce7-4cdd-b7b4-8899ea88d289" providerId="ADAL" clId="{6EF469F3-056E-45B1-B32A-67A5647136F7}" dt="2024-11-02T07:44:49.162" v="134" actId="108"/>
          <ac:spMkLst>
            <pc:docMk/>
            <pc:sldMk cId="3987322997" sldId="2145706274"/>
            <ac:spMk id="31" creationId="{F671C4C0-1503-4125-916B-727519AB27B8}"/>
          </ac:spMkLst>
        </pc:spChg>
        <pc:spChg chg="mod">
          <ac:chgData name="Graf Thomas, INI-NET-VNC-HCS" userId="487bc3e3-9ce7-4cdd-b7b4-8899ea88d289" providerId="ADAL" clId="{6EF469F3-056E-45B1-B32A-67A5647136F7}" dt="2024-11-02T07:44:51.099" v="135" actId="108"/>
          <ac:spMkLst>
            <pc:docMk/>
            <pc:sldMk cId="3987322997" sldId="2145706274"/>
            <ac:spMk id="38" creationId="{CF93ED37-7866-4891-9700-22D335E0B9D6}"/>
          </ac:spMkLst>
        </pc:spChg>
        <pc:picChg chg="del">
          <ac:chgData name="Graf Thomas, INI-NET-VNC-HCS" userId="487bc3e3-9ce7-4cdd-b7b4-8899ea88d289" providerId="ADAL" clId="{6EF469F3-056E-45B1-B32A-67A5647136F7}" dt="2024-11-02T07:51:25.385" v="364" actId="478"/>
          <ac:picMkLst>
            <pc:docMk/>
            <pc:sldMk cId="3987322997" sldId="2145706274"/>
            <ac:picMk id="12" creationId="{F1900DBA-033B-0A09-E013-70837B164880}"/>
          </ac:picMkLst>
        </pc:picChg>
        <pc:picChg chg="mod">
          <ac:chgData name="Graf Thomas, INI-NET-VNC-HCS" userId="487bc3e3-9ce7-4cdd-b7b4-8899ea88d289" providerId="ADAL" clId="{6EF469F3-056E-45B1-B32A-67A5647136F7}" dt="2024-11-02T07:51:42.466" v="384" actId="1035"/>
          <ac:picMkLst>
            <pc:docMk/>
            <pc:sldMk cId="3987322997" sldId="2145706274"/>
            <ac:picMk id="18" creationId="{9D552F14-A683-401A-9DE9-943DE927D441}"/>
          </ac:picMkLst>
        </pc:picChg>
        <pc:cxnChg chg="del">
          <ac:chgData name="Graf Thomas, INI-NET-VNC-HCS" userId="487bc3e3-9ce7-4cdd-b7b4-8899ea88d289" providerId="ADAL" clId="{6EF469F3-056E-45B1-B32A-67A5647136F7}" dt="2024-11-02T07:51:28.992" v="365" actId="478"/>
          <ac:cxnSpMkLst>
            <pc:docMk/>
            <pc:sldMk cId="3987322997" sldId="2145706274"/>
            <ac:cxnSpMk id="17" creationId="{3EA88414-AE6E-39A4-41C9-8AFDD522E0F5}"/>
          </ac:cxnSpMkLst>
        </pc:cxnChg>
        <pc:cxnChg chg="mod">
          <ac:chgData name="Graf Thomas, INI-NET-VNC-HCS" userId="487bc3e3-9ce7-4cdd-b7b4-8899ea88d289" providerId="ADAL" clId="{6EF469F3-056E-45B1-B32A-67A5647136F7}" dt="2024-11-02T07:51:46.703" v="385" actId="14100"/>
          <ac:cxnSpMkLst>
            <pc:docMk/>
            <pc:sldMk cId="3987322997" sldId="2145706274"/>
            <ac:cxnSpMk id="21" creationId="{6874B842-25EE-3658-AD59-7F6DB8D247B9}"/>
          </ac:cxnSpMkLst>
        </pc:cxnChg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3254418192" sldId="2145706290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2567247265" sldId="2145706295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4185817341" sldId="2145706296"/>
        </pc:sldMkLst>
      </pc:sldChg>
      <pc:sldChg chg="modSp mod ord">
        <pc:chgData name="Graf Thomas, INI-NET-VNC-HCS" userId="487bc3e3-9ce7-4cdd-b7b4-8899ea88d289" providerId="ADAL" clId="{6EF469F3-056E-45B1-B32A-67A5647136F7}" dt="2024-11-02T07:56:01.585" v="448"/>
        <pc:sldMkLst>
          <pc:docMk/>
          <pc:sldMk cId="3326317404" sldId="2145706297"/>
        </pc:sldMkLst>
        <pc:spChg chg="mod">
          <ac:chgData name="Graf Thomas, INI-NET-VNC-HCS" userId="487bc3e3-9ce7-4cdd-b7b4-8899ea88d289" providerId="ADAL" clId="{6EF469F3-056E-45B1-B32A-67A5647136F7}" dt="2024-11-02T07:56:01.585" v="448"/>
          <ac:spMkLst>
            <pc:docMk/>
            <pc:sldMk cId="3326317404" sldId="2145706297"/>
            <ac:spMk id="2" creationId="{5939124C-67BA-49D8-5E9E-97A906154C57}"/>
          </ac:spMkLst>
        </pc:spChg>
        <pc:spChg chg="mod">
          <ac:chgData name="Graf Thomas, INI-NET-VNC-HCS" userId="487bc3e3-9ce7-4cdd-b7b4-8899ea88d289" providerId="ADAL" clId="{6EF469F3-056E-45B1-B32A-67A5647136F7}" dt="2024-11-02T07:55:17.420" v="447" actId="20577"/>
          <ac:spMkLst>
            <pc:docMk/>
            <pc:sldMk cId="3326317404" sldId="2145706297"/>
            <ac:spMk id="5" creationId="{5C2956D9-21C7-308D-6DC1-343EDF11047B}"/>
          </ac:spMkLst>
        </pc:spChg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4022267391" sldId="2145706304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2242071639" sldId="2145706305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761850042" sldId="2145706308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4182975672" sldId="2145706309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513516827" sldId="2145706311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612286370" sldId="2145706313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693942334" sldId="2145706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946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040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github.com/NetGauze/NetGauze/tree/main/crates/bgp-pkt#supported-message-types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www.iana.org/assignments/bgp-parameters/bgp-parameters.xhtml#bgp-parameters-8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datatracker.ietf.org/doc/html/draft-ietf-grow-bmp-bgp-rib-stats-03#section-2.1" TargetMode="External"/><Relationship Id="rId10" Type="http://schemas.openxmlformats.org/officeDocument/2006/relationships/hyperlink" Target="https://como-grafana.scapp-corp.swisscom.com/d/1Iu91Qjiz/daisy-monitoring?orgId=1099&amp;from=1702990800000&amp;to=1703005200000" TargetMode="External"/><Relationship Id="rId4" Type="http://schemas.openxmlformats.org/officeDocument/2006/relationships/hyperlink" Target="https://datatracker.ietf.org/doc/html/draft-ietf-grow-bmp-rel-02#section-3.3.1" TargetMode="External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archit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mop-yang-message-broker-integrat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mop-network-anomaly-semantics-03" TargetMode="External"/><Relationship Id="rId2" Type="http://schemas.openxmlformats.org/officeDocument/2006/relationships/hyperlink" Target="https://datatracker.ietf.org/doc/html/draft-ietf-nmop-network-anomaly-architecture-0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datatracker.ietf.org/doc/html/draft-netana-nmop-network-anomaly-lifecycle-0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sv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0" Type="http://schemas.openxmlformats.org/officeDocument/2006/relationships/image" Target="../media/image16.sv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02. November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383" y="5985911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244AEEBB-8E64-9D80-4802-15AB23D03E53}"/>
              </a:ext>
            </a:extLst>
          </p:cNvPr>
          <p:cNvSpPr txBox="1">
            <a:spLocks/>
          </p:cNvSpPr>
          <p:nvPr/>
        </p:nvSpPr>
        <p:spPr bwMode="black">
          <a:xfrm>
            <a:off x="5873082" y="502366"/>
            <a:ext cx="5835010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went well?</a:t>
            </a:r>
          </a:p>
          <a:p>
            <a:r>
              <a:rPr lang="en-US" sz="1400" b="1" dirty="0"/>
              <a:t>Anomaly Detection rules detected outage </a:t>
            </a:r>
            <a:r>
              <a:rPr lang="en-US" sz="1400" dirty="0"/>
              <a:t>based on BMP update/withdrawal and </a:t>
            </a:r>
            <a:r>
              <a:rPr lang="en-US" sz="1400" dirty="0" err="1"/>
              <a:t>peer_down</a:t>
            </a:r>
            <a:r>
              <a:rPr lang="en-US" sz="1400" dirty="0"/>
              <a:t>, IPFIX flow count drop, traffic drop  and missing traffic. Works as designed.</a:t>
            </a: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97844B26-F6D4-1F99-A525-6E56DCFFBB1E}"/>
              </a:ext>
            </a:extLst>
          </p:cNvPr>
          <p:cNvSpPr txBox="1">
            <a:spLocks/>
          </p:cNvSpPr>
          <p:nvPr/>
        </p:nvSpPr>
        <p:spPr bwMode="black">
          <a:xfrm>
            <a:off x="5841572" y="2096430"/>
            <a:ext cx="5866519" cy="209715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could be improved?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Consider to implement capacity management and trend detection analytical use case for BGP max prefix configured peers, BGP Local RIB path count and BGP process memory.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</a:t>
            </a:r>
            <a:r>
              <a:rPr lang="en-US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-grow-bmp-</a:t>
            </a:r>
            <a:r>
              <a:rPr lang="en-US" sz="1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</a:t>
            </a:r>
            <a:r>
              <a:rPr lang="en-US" sz="1400" dirty="0"/>
              <a:t> authors added in -02 revision the support of two reason code TLV's for prefixes crossing the warning and the maximum threshold.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400" dirty="0" err="1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msri</a:t>
            </a:r>
            <a:r>
              <a:rPr lang="en-US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-grow-bmp-</a:t>
            </a:r>
            <a:r>
              <a:rPr lang="en-US" sz="1400" dirty="0" err="1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bgp</a:t>
            </a:r>
            <a:r>
              <a:rPr lang="en-US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-rib-stats</a:t>
            </a:r>
            <a:r>
              <a:rPr lang="en-US" sz="1400" dirty="0"/>
              <a:t> authors added in revision -03 BMP statistics definitions describing how many routes until maximum prefix count has been reached.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BMP </a:t>
            </a:r>
            <a:r>
              <a:rPr lang="en-US" sz="1400" dirty="0" err="1"/>
              <a:t>peer_down</a:t>
            </a:r>
            <a:r>
              <a:rPr lang="en-US" sz="1400" dirty="0"/>
              <a:t> reason code is 4 instead of 1 on Cisco IOS XR. Addressed and confirmed in SR 696692110. CSCwi61922 bugfix verified.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BGP notification sub-code </a:t>
            </a:r>
            <a:r>
              <a:rPr lang="en-US" sz="1400" dirty="0"/>
              <a:t>support in </a:t>
            </a:r>
            <a:r>
              <a:rPr lang="en-US" sz="1400" dirty="0" err="1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NetGauze</a:t>
            </a:r>
            <a:r>
              <a:rPr lang="en-US" sz="1400" dirty="0"/>
              <a:t> data collection verified.</a:t>
            </a:r>
          </a:p>
        </p:txBody>
      </p:sp>
      <p:sp>
        <p:nvSpPr>
          <p:cNvPr id="18" name="Freeform 81">
            <a:extLst>
              <a:ext uri="{FF2B5EF4-FFF2-40B4-BE49-F238E27FC236}">
                <a16:creationId xmlns:a16="http://schemas.microsoft.com/office/drawing/2014/main" id="{2B722B1A-8711-66FB-747B-037B20B19E85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5294705" y="502366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0EAB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sp>
        <p:nvSpPr>
          <p:cNvPr id="19" name="Freeform 86">
            <a:extLst>
              <a:ext uri="{FF2B5EF4-FFF2-40B4-BE49-F238E27FC236}">
                <a16:creationId xmlns:a16="http://schemas.microsoft.com/office/drawing/2014/main" id="{29070658-29D7-C93F-6BB1-152A712B373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black">
          <a:xfrm>
            <a:off x="5263196" y="2096430"/>
            <a:ext cx="331787" cy="363220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40 w 88"/>
              <a:gd name="T5" fmla="*/ 40 h 88"/>
              <a:gd name="T6" fmla="*/ 36 w 88"/>
              <a:gd name="T7" fmla="*/ 36 h 88"/>
              <a:gd name="T8" fmla="*/ 40 w 88"/>
              <a:gd name="T9" fmla="*/ 32 h 88"/>
              <a:gd name="T10" fmla="*/ 64 w 88"/>
              <a:gd name="T11" fmla="*/ 32 h 88"/>
              <a:gd name="T12" fmla="*/ 68 w 88"/>
              <a:gd name="T13" fmla="*/ 36 h 88"/>
              <a:gd name="T14" fmla="*/ 88 w 88"/>
              <a:gd name="T15" fmla="*/ 36 h 88"/>
              <a:gd name="T16" fmla="*/ 52 w 88"/>
              <a:gd name="T17" fmla="*/ 72 h 88"/>
              <a:gd name="T18" fmla="*/ 30 w 88"/>
              <a:gd name="T19" fmla="*/ 64 h 88"/>
              <a:gd name="T20" fmla="*/ 7 w 88"/>
              <a:gd name="T21" fmla="*/ 87 h 88"/>
              <a:gd name="T22" fmla="*/ 1 w 88"/>
              <a:gd name="T23" fmla="*/ 87 h 88"/>
              <a:gd name="T24" fmla="*/ 1 w 88"/>
              <a:gd name="T25" fmla="*/ 81 h 88"/>
              <a:gd name="T26" fmla="*/ 24 w 88"/>
              <a:gd name="T27" fmla="*/ 58 h 88"/>
              <a:gd name="T28" fmla="*/ 16 w 88"/>
              <a:gd name="T29" fmla="*/ 36 h 88"/>
              <a:gd name="T30" fmla="*/ 52 w 88"/>
              <a:gd name="T31" fmla="*/ 0 h 88"/>
              <a:gd name="T32" fmla="*/ 88 w 88"/>
              <a:gd name="T33" fmla="*/ 36 h 88"/>
              <a:gd name="T34" fmla="*/ 80 w 88"/>
              <a:gd name="T35" fmla="*/ 36 h 88"/>
              <a:gd name="T36" fmla="*/ 52 w 88"/>
              <a:gd name="T37" fmla="*/ 8 h 88"/>
              <a:gd name="T38" fmla="*/ 24 w 88"/>
              <a:gd name="T39" fmla="*/ 36 h 88"/>
              <a:gd name="T40" fmla="*/ 52 w 88"/>
              <a:gd name="T41" fmla="*/ 64 h 88"/>
              <a:gd name="T42" fmla="*/ 80 w 88"/>
              <a:gd name="T4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E61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B4FD1B-0BFE-ADCC-3401-28B9A3660A18}"/>
              </a:ext>
            </a:extLst>
          </p:cNvPr>
          <p:cNvSpPr txBox="1">
            <a:spLocks/>
          </p:cNvSpPr>
          <p:nvPr/>
        </p:nvSpPr>
        <p:spPr bwMode="black">
          <a:xfrm>
            <a:off x="984250" y="1197204"/>
            <a:ext cx="5111750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pc="-50" dirty="0"/>
              <a:t>Postmortem</a:t>
            </a:r>
          </a:p>
          <a:p>
            <a:r>
              <a:rPr lang="en-US" spc="-50" dirty="0"/>
              <a:t>What to do next?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45E3698B-AA42-27BC-B206-D124A1AE89DE}"/>
              </a:ext>
            </a:extLst>
          </p:cNvPr>
          <p:cNvSpPr txBox="1">
            <a:spLocks/>
          </p:cNvSpPr>
          <p:nvPr/>
        </p:nvSpPr>
        <p:spPr bwMode="black">
          <a:xfrm>
            <a:off x="984249" y="2096430"/>
            <a:ext cx="4060692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b="1" dirty="0">
                <a:solidFill>
                  <a:srgbClr val="FF0000"/>
                </a:solidFill>
              </a:rPr>
              <a:t>Record incident in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Cosmos Bright Lights lab.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-&gt; Done!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b="1" dirty="0">
                <a:solidFill>
                  <a:srgbClr val="FF0000"/>
                </a:solidFill>
              </a:rPr>
              <a:t>Analyze why (TSDB ingestion delay?) not all BMP </a:t>
            </a:r>
            <a:r>
              <a:rPr lang="en-US" b="1" dirty="0" err="1">
                <a:solidFill>
                  <a:srgbClr val="FF0000"/>
                </a:solidFill>
              </a:rPr>
              <a:t>peer_down</a:t>
            </a:r>
            <a:r>
              <a:rPr lang="en-US" b="1" dirty="0">
                <a:solidFill>
                  <a:srgbClr val="FF0000"/>
                </a:solidFill>
              </a:rPr>
              <a:t> where being recognized by BMP </a:t>
            </a:r>
            <a:r>
              <a:rPr lang="en-US" b="1" dirty="0" err="1">
                <a:solidFill>
                  <a:srgbClr val="FF0000"/>
                </a:solidFill>
              </a:rPr>
              <a:t>peer_down</a:t>
            </a:r>
            <a:r>
              <a:rPr lang="en-US" b="1" dirty="0">
                <a:solidFill>
                  <a:srgbClr val="FF0000"/>
                </a:solidFill>
              </a:rPr>
              <a:t> check. </a:t>
            </a:r>
          </a:p>
        </p:txBody>
      </p:sp>
      <p:pic>
        <p:nvPicPr>
          <p:cNvPr id="22" name="Grafik 8">
            <a:extLst>
              <a:ext uri="{FF2B5EF4-FFF2-40B4-BE49-F238E27FC236}">
                <a16:creationId xmlns:a16="http://schemas.microsoft.com/office/drawing/2014/main" id="{404B5059-813C-59D9-35B0-EF18928D1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3196" y="1144738"/>
            <a:ext cx="409069" cy="409069"/>
          </a:xfrm>
          <a:prstGeom prst="rect">
            <a:avLst/>
          </a:prstGeom>
        </p:spPr>
      </p:pic>
      <p:pic>
        <p:nvPicPr>
          <p:cNvPr id="23" name="Picture 22">
            <a:hlinkClick r:id="rId10"/>
            <a:extLst>
              <a:ext uri="{FF2B5EF4-FFF2-40B4-BE49-F238E27FC236}">
                <a16:creationId xmlns:a16="http://schemas.microsoft.com/office/drawing/2014/main" id="{3848A27D-A070-BB4D-D56F-40F3C20D2A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249" y="4825613"/>
            <a:ext cx="3762457" cy="16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962025" y="1928830"/>
            <a:ext cx="105156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You are interested to see another Network Analytics Network Incident Postmortems?</a:t>
            </a:r>
            <a:r>
              <a:rPr lang="en-US" sz="2500" dirty="0">
                <a:latin typeface="+mj-lt"/>
              </a:rPr>
              <a:t> </a:t>
            </a:r>
            <a:r>
              <a:rPr lang="en-US" sz="2500" b="1" dirty="0">
                <a:latin typeface="+mj-lt"/>
              </a:rPr>
              <a:t>Please consider to attend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SRv6OPS working group session on Tuesday 16:30 – 17:30.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You want to contribute to the Network Anomaly Detection </a:t>
            </a:r>
            <a:r>
              <a:rPr lang="en-US" sz="2500" b="1" dirty="0">
                <a:latin typeface="+mj-lt"/>
                <a:hlinkClick r:id="rId3"/>
              </a:rPr>
              <a:t>draft-</a:t>
            </a:r>
            <a:r>
              <a:rPr lang="en-US" sz="2500" b="1" dirty="0" err="1">
                <a:latin typeface="+mj-lt"/>
                <a:hlinkClick r:id="rId3"/>
              </a:rPr>
              <a:t>ietf</a:t>
            </a:r>
            <a:r>
              <a:rPr lang="en-US" sz="2500" b="1" dirty="0">
                <a:latin typeface="+mj-lt"/>
                <a:hlinkClick r:id="rId3"/>
              </a:rPr>
              <a:t>-</a:t>
            </a:r>
            <a:r>
              <a:rPr lang="en-US" sz="2500" b="1" dirty="0" err="1">
                <a:latin typeface="+mj-lt"/>
                <a:hlinkClick r:id="rId3"/>
              </a:rPr>
              <a:t>nmop</a:t>
            </a:r>
            <a:r>
              <a:rPr lang="en-US" sz="2500" b="1" dirty="0">
                <a:latin typeface="+mj-lt"/>
                <a:hlinkClick r:id="rId3"/>
              </a:rPr>
              <a:t>-network-anomaly-architecture</a:t>
            </a:r>
            <a:r>
              <a:rPr lang="en-US" sz="2500" b="1" dirty="0">
                <a:latin typeface="+mj-lt"/>
              </a:rPr>
              <a:t> and YANG to Message Broker Integration </a:t>
            </a:r>
            <a:r>
              <a:rPr lang="en-US" sz="2500" b="1" dirty="0">
                <a:latin typeface="+mj-lt"/>
                <a:hlinkClick r:id="rId4"/>
              </a:rPr>
              <a:t>draft-</a:t>
            </a:r>
            <a:r>
              <a:rPr lang="en-US" sz="2500" b="1" dirty="0" err="1">
                <a:latin typeface="+mj-lt"/>
                <a:hlinkClick r:id="rId4"/>
              </a:rPr>
              <a:t>ietf</a:t>
            </a:r>
            <a:r>
              <a:rPr lang="en-US" sz="2500" b="1" dirty="0">
                <a:latin typeface="+mj-lt"/>
                <a:hlinkClick r:id="rId4"/>
              </a:rPr>
              <a:t>-</a:t>
            </a:r>
            <a:r>
              <a:rPr lang="en-US" sz="2500" b="1" dirty="0" err="1">
                <a:latin typeface="+mj-lt"/>
                <a:hlinkClick r:id="rId4"/>
              </a:rPr>
              <a:t>nmop</a:t>
            </a:r>
            <a:r>
              <a:rPr lang="en-US" sz="2500" b="1" dirty="0">
                <a:latin typeface="+mj-lt"/>
                <a:hlinkClick r:id="rId4"/>
              </a:rPr>
              <a:t>-yang-message-broker-integration </a:t>
            </a:r>
            <a:r>
              <a:rPr lang="en-US" sz="2500" b="1" dirty="0">
                <a:latin typeface="+mj-lt"/>
              </a:rPr>
              <a:t>and learn more? Please attend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NMOP working group session on Tuesday 09:30 – 11:30, 18:00 – 19:00 </a:t>
            </a:r>
            <a:r>
              <a:rPr lang="en-US" sz="2500" b="1" dirty="0">
                <a:latin typeface="+mj-lt"/>
              </a:rPr>
              <a:t>for the hackathon related experiments or go onto the mailing list and contribute to the discussion.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E6E3A315-BCD9-BB09-8F68-06EBAC35400B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Maximum Prefix BGP Peer State Change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Want more?</a:t>
            </a:r>
          </a:p>
        </p:txBody>
      </p: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Mesh organizes Data in Organizations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1370214" y="1690688"/>
            <a:ext cx="3717175" cy="134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« Network operators </a:t>
            </a:r>
            <a:r>
              <a:rPr lang="en-US" sz="2400" b="1" dirty="0">
                <a:solidFill>
                  <a:srgbClr val="FF0000"/>
                </a:solidFill>
              </a:rPr>
              <a:t>connect customers in </a:t>
            </a:r>
            <a:r>
              <a:rPr lang="en-US" sz="2400" b="1" dirty="0"/>
              <a:t>routing tables called </a:t>
            </a:r>
            <a:r>
              <a:rPr lang="en-US" sz="2400" b="1" dirty="0">
                <a:solidFill>
                  <a:srgbClr val="FF0000"/>
                </a:solidFill>
              </a:rPr>
              <a:t>Connectivity Services</a:t>
            </a:r>
            <a:r>
              <a:rPr lang="en-US" sz="2400" b="1" dirty="0"/>
              <a:t> </a:t>
            </a:r>
            <a:r>
              <a:rPr lang="de-CH" sz="2400" b="1" dirty="0"/>
              <a:t>»</a:t>
            </a:r>
            <a:endParaRPr lang="en-US" sz="2400" b="1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EFBDA-754E-5E90-E343-A2FC2B10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4" y="3252403"/>
            <a:ext cx="2981196" cy="309076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to monitor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Which metrics are collected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6AC53-5398-E0CF-0807-B7B55276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97" y="3125586"/>
            <a:ext cx="4297468" cy="3090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281388-E93D-AC26-49A1-DA5D5EEB0D3B}"/>
              </a:ext>
            </a:extLst>
          </p:cNvPr>
          <p:cNvSpPr txBox="1"/>
          <p:nvPr/>
        </p:nvSpPr>
        <p:spPr>
          <a:xfrm>
            <a:off x="5378334" y="1690688"/>
            <a:ext cx="550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« Network Telemetry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RFC 9232</a:t>
            </a:r>
            <a:r>
              <a:rPr lang="en-US" sz="2400" b="1" dirty="0">
                <a:latin typeface="+mj-lt"/>
              </a:rPr>
              <a:t>) describes how to collect data from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all 3 network planes </a:t>
            </a:r>
            <a:r>
              <a:rPr lang="en-US" sz="2400" b="1" dirty="0">
                <a:latin typeface="+mj-lt"/>
              </a:rPr>
              <a:t>efficiently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de-CH" sz="2400" b="1" dirty="0">
                <a:latin typeface="+mj-lt"/>
              </a:rPr>
              <a:t>»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6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Monitoring L3 VPN's with IPFIX, BMP and YANG Push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5412"/>
            <a:ext cx="6045757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When operational or configurational changes in connectivity services are happening, the objective is to detect interruption at network operation faster than the users using those connectivity services</a:t>
            </a:r>
          </a:p>
          <a:p>
            <a:r>
              <a:rPr lang="en-US" sz="1700" dirty="0"/>
              <a:t>In order to achieve this objective, automation in network monitoring is required. This automation needs to monitor network changes holistically by monitoring all 3 network planes simultaneously and detect whether that change is service disruptive.</a:t>
            </a:r>
          </a:p>
          <a:p>
            <a:r>
              <a:rPr lang="en-US" sz="1700" dirty="0"/>
              <a:t>Through network incidents postmortems we network operators learn and improve so does network anomaly detection and supervised and semi-supervised machine learning. With more and more incidents the postmortem process demands automation and with the standardization of labeled network incident collaboration among network operators, vendors and academia is facilitated.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 and Motivation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it is being addressed in which document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0698F20-E35A-7859-BBD7-0DF9260329A7}"/>
              </a:ext>
            </a:extLst>
          </p:cNvPr>
          <p:cNvSpPr txBox="1">
            <a:spLocks/>
          </p:cNvSpPr>
          <p:nvPr/>
        </p:nvSpPr>
        <p:spPr bwMode="black">
          <a:xfrm>
            <a:off x="7268547" y="2015412"/>
            <a:ext cx="4646645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</a:t>
            </a:r>
            <a:r>
              <a:rPr lang="en-US" sz="1700" dirty="0" err="1">
                <a:hlinkClick r:id="rId2"/>
              </a:rPr>
              <a:t>nmop</a:t>
            </a:r>
            <a:r>
              <a:rPr lang="en-US" sz="1700" dirty="0">
                <a:hlinkClick r:id="rId2"/>
              </a:rPr>
              <a:t>-network-anomaly-architecture</a:t>
            </a:r>
            <a:r>
              <a:rPr lang="en-US" sz="1700" dirty="0"/>
              <a:t> describes the motivation and architecture and the relationship to other two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-network-anomaly-semantics</a:t>
            </a:r>
            <a:r>
              <a:rPr lang="en-US" sz="1700" dirty="0"/>
              <a:t> defines Symptom semantics to enable standardized data exchange to validate results with network engineers and improve supervised and semi-supervised machine learning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netana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-network-anomaly-lifecycle</a:t>
            </a:r>
            <a:r>
              <a:rPr lang="en-US" sz="1700" dirty="0"/>
              <a:t> describes on managing the lifecycle process, in order to facilitate network engineers to interact with the network anomaly detection system to refine the detection abilities over time.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C32D27E-E01A-131C-C4B7-9A918341F560}"/>
              </a:ext>
            </a:extLst>
          </p:cNvPr>
          <p:cNvSpPr txBox="1">
            <a:spLocks/>
          </p:cNvSpPr>
          <p:nvPr/>
        </p:nvSpPr>
        <p:spPr bwMode="black">
          <a:xfrm>
            <a:off x="7268547" y="462556"/>
            <a:ext cx="2649894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DB6D2-AE41-F640-9B4A-96205F1A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092" y="365125"/>
            <a:ext cx="1685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DF7EC-9E1C-FBA7-0538-07A0636E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1" y="1332771"/>
            <a:ext cx="7636262" cy="41924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7F0854E4-A574-BB47-B958-0EBEDADE71C3}"/>
              </a:ext>
            </a:extLst>
          </p:cNvPr>
          <p:cNvSpPr txBox="1">
            <a:spLocks/>
          </p:cNvSpPr>
          <p:nvPr/>
        </p:nvSpPr>
        <p:spPr bwMode="gray">
          <a:xfrm>
            <a:off x="8399464" y="0"/>
            <a:ext cx="3792536" cy="6858000"/>
          </a:xfrm>
          <a:prstGeom prst="rect">
            <a:avLst/>
          </a:prstGeom>
          <a:solidFill>
            <a:srgbClr val="DDE3E7"/>
          </a:solidFill>
        </p:spPr>
        <p:txBody>
          <a:bodyPr lIns="144000" tIns="0" rIns="0" bIns="0"/>
          <a:lstStyle>
            <a:defPPr>
              <a:defRPr lang="de-DE"/>
            </a:defPPr>
            <a:lvl1pPr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/>
            </a:lvl1pPr>
            <a:lvl2pPr marL="18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/>
            </a:lvl2pPr>
            <a:lvl3pPr marL="36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3pPr>
            <a:lvl4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4pPr>
            <a:lvl5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5pPr>
            <a:lvl6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6pPr>
            <a:lvl7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7pPr>
            <a:lvl8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8pPr>
            <a:lvl9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9pPr>
          </a:lstStyle>
          <a:p>
            <a:endParaRPr lang="en-US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9240096" y="103517"/>
            <a:ext cx="2856553" cy="39271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Long time ago, both a set of Inter-AS Option A ASBR routers started to log and notify through SNMP traps warning messages that 20% of the configured BGP maximum-prefix limit has been crossed. </a:t>
            </a:r>
            <a:r>
              <a:rPr lang="en-US" sz="1350" dirty="0"/>
              <a:t>This has been visualized in an NMS with severity yellow and not being observed.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15:40 the configured limit has been reached and both redundant peers were shutdown 4 times for 10 minutes each at the same time.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15:41 Network Anomaly Detection observed on L3 VPN 64497:6 a potential issue </a:t>
            </a:r>
            <a:r>
              <a:rPr lang="en-US" sz="1350" dirty="0"/>
              <a:t>with a concern score of 0.26 and at 16:02 reached the alert level of 0.30 and was not observed by 7x24 NOC.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15:41-45 </a:t>
            </a:r>
            <a:r>
              <a:rPr lang="en-US" sz="1350" dirty="0"/>
              <a:t>network operation center noticed Swiss wide connectivity interruption on application level. </a:t>
            </a:r>
            <a:r>
              <a:rPr lang="en-US" sz="1350" b="1" dirty="0"/>
              <a:t>Unable to identify based on network metrics, suspecting due to scope a specific set of ASBR's and notified responsible platform team.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16:10 </a:t>
            </a:r>
            <a:r>
              <a:rPr lang="en-US" sz="1350" dirty="0"/>
              <a:t>ASBR team reached out to MPLS core team. </a:t>
            </a:r>
            <a:r>
              <a:rPr lang="en-US" sz="1350" b="1" dirty="0"/>
              <a:t>At 16:20 BGP </a:t>
            </a:r>
            <a:r>
              <a:rPr lang="en-US" sz="1350" dirty="0"/>
              <a:t>maximum prefix limit of peering was increased and peering state resolved.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534838" y="5708764"/>
            <a:ext cx="72987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500" b="1" dirty="0"/>
              <a:t>BMP route-monitoring update/</a:t>
            </a:r>
            <a:r>
              <a:rPr lang="de-CH" sz="1500" b="1" dirty="0" err="1"/>
              <a:t>withdrawals</a:t>
            </a:r>
            <a:r>
              <a:rPr lang="de-CH" sz="1500" b="1" dirty="0"/>
              <a:t> on 64497:6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9DD9EC-DA5C-4F48-AEFC-D8EB5598119C}"/>
              </a:ext>
            </a:extLst>
          </p:cNvPr>
          <p:cNvCxnSpPr>
            <a:cxnSpLocks/>
          </p:cNvCxnSpPr>
          <p:nvPr/>
        </p:nvCxnSpPr>
        <p:spPr bwMode="gray">
          <a:xfrm>
            <a:off x="8847433" y="3318530"/>
            <a:ext cx="0" cy="65514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671C4C0-1503-4125-916B-727519AB27B8}"/>
              </a:ext>
            </a:extLst>
          </p:cNvPr>
          <p:cNvSpPr/>
          <p:nvPr/>
        </p:nvSpPr>
        <p:spPr bwMode="gray">
          <a:xfrm>
            <a:off x="2449377" y="482515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93ED37-7866-4891-9700-22D335E0B9D6}"/>
              </a:ext>
            </a:extLst>
          </p:cNvPr>
          <p:cNvSpPr/>
          <p:nvPr/>
        </p:nvSpPr>
        <p:spPr bwMode="gray">
          <a:xfrm>
            <a:off x="3196016" y="482515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CA476D01-0005-4613-B102-CAFEFC5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077769" cy="720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Maximum Prefix BGP Peer State Change</a:t>
            </a:r>
            <a:br>
              <a:rPr lang="en-US" sz="2300" dirty="0"/>
            </a:br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What have happened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D552F14-A683-401A-9DE9-943DE927D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470" y="5876282"/>
            <a:ext cx="410400" cy="4104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BEB4CD9-B4E3-80F9-0F1A-A9490E0BC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1568" y="4064528"/>
            <a:ext cx="410400" cy="410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1A0CED-A1D4-E506-6728-32AA08F49C2E}"/>
              </a:ext>
            </a:extLst>
          </p:cNvPr>
          <p:cNvCxnSpPr>
            <a:cxnSpLocks/>
          </p:cNvCxnSpPr>
          <p:nvPr/>
        </p:nvCxnSpPr>
        <p:spPr bwMode="gray">
          <a:xfrm>
            <a:off x="8854645" y="731647"/>
            <a:ext cx="0" cy="1084235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67F172-3EF0-7C5D-5253-E6FEBA531BDF}"/>
              </a:ext>
            </a:extLst>
          </p:cNvPr>
          <p:cNvSpPr/>
          <p:nvPr/>
        </p:nvSpPr>
        <p:spPr bwMode="gray">
          <a:xfrm>
            <a:off x="3557247" y="482515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99C782-B559-7D0C-180A-88BFD250F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4079" y="1884754"/>
            <a:ext cx="525183" cy="525183"/>
          </a:xfrm>
          <a:prstGeom prst="rect">
            <a:avLst/>
          </a:prstGeom>
        </p:spPr>
      </p:pic>
      <p:pic>
        <p:nvPicPr>
          <p:cNvPr id="7" name="Grafik 8">
            <a:extLst>
              <a:ext uri="{FF2B5EF4-FFF2-40B4-BE49-F238E27FC236}">
                <a16:creationId xmlns:a16="http://schemas.microsoft.com/office/drawing/2014/main" id="{13285B34-86C0-5AEB-3586-6227D8E0E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899" y="2909461"/>
            <a:ext cx="409069" cy="4090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FA6749-BAEA-854C-0085-A20AD4F157AA}"/>
              </a:ext>
            </a:extLst>
          </p:cNvPr>
          <p:cNvCxnSpPr>
            <a:cxnSpLocks/>
          </p:cNvCxnSpPr>
          <p:nvPr/>
        </p:nvCxnSpPr>
        <p:spPr bwMode="gray">
          <a:xfrm flipH="1">
            <a:off x="8847433" y="2449391"/>
            <a:ext cx="1" cy="39119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74B842-25EE-3658-AD59-7F6DB8D247B9}"/>
              </a:ext>
            </a:extLst>
          </p:cNvPr>
          <p:cNvCxnSpPr>
            <a:cxnSpLocks/>
          </p:cNvCxnSpPr>
          <p:nvPr/>
        </p:nvCxnSpPr>
        <p:spPr bwMode="gray">
          <a:xfrm>
            <a:off x="8869620" y="4627452"/>
            <a:ext cx="0" cy="1112305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7C7B51A5-AF79-98B5-A6D0-74F4B8FD5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898" y="97696"/>
            <a:ext cx="525183" cy="52518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97D8EEC-69D0-2AF6-1163-98B092D19750}"/>
              </a:ext>
            </a:extLst>
          </p:cNvPr>
          <p:cNvSpPr/>
          <p:nvPr/>
        </p:nvSpPr>
        <p:spPr bwMode="gray">
          <a:xfrm>
            <a:off x="6199790" y="218680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2956D9-21C7-308D-6DC1-343EDF11047B}"/>
              </a:ext>
            </a:extLst>
          </p:cNvPr>
          <p:cNvSpPr txBox="1">
            <a:spLocks/>
          </p:cNvSpPr>
          <p:nvPr/>
        </p:nvSpPr>
        <p:spPr bwMode="black">
          <a:xfrm>
            <a:off x="1785199" y="1925618"/>
            <a:ext cx="6825401" cy="31539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 and PE MPLS-SR nodes on MPLS and IPv4/6 VRF unicast enabled interfaces. Capturing L3 </a:t>
            </a:r>
            <a:r>
              <a:rPr lang="en-US" sz="1350" b="1" dirty="0">
                <a:solidFill>
                  <a:srgbClr val="FF0000"/>
                </a:solidFill>
              </a:rPr>
              <a:t>IPv4/6 and L2 Ethernet overlay customer data plane </a:t>
            </a:r>
            <a:r>
              <a:rPr lang="en-US" sz="1350" dirty="0"/>
              <a:t>and underlay MPLS provider data plane metrics on MPLS enabled interfaces, and IPv4/6 and L2 Ethernet overlay customer data plane metrics on IPv4/6 VRF unicast enabled interfaces.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</a:t>
            </a:r>
            <a:r>
              <a:rPr lang="en-US" sz="1350" b="1" dirty="0">
                <a:solidFill>
                  <a:srgbClr val="FF0000"/>
                </a:solidFill>
              </a:rPr>
              <a:t>IPv4/6 unicast customer data plane visibility is in vital, </a:t>
            </a:r>
            <a:r>
              <a:rPr lang="en-US" sz="1350" b="1" dirty="0"/>
              <a:t>MPLS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</a:t>
            </a:r>
            <a:r>
              <a:rPr lang="en-US" sz="1350" b="1" dirty="0"/>
              <a:t> On-Path delay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</a:t>
            </a:r>
            <a:r>
              <a:rPr lang="en-US" sz="1350" b="1" dirty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post-policy on BGP VPNv4 /6 and IPv4/6 VRF unicast peers and Local-RIB on all RIB's configured on MPLS PE's. BMP Adj-RIB In post-policy on BGP VPNv4 /6 peers on Route Reflectors configured.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BMP Local RIB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 </a:t>
            </a:r>
            <a:r>
              <a:rPr lang="en-US" sz="1350" b="1" dirty="0"/>
              <a:t>BMP</a:t>
            </a:r>
            <a:r>
              <a:rPr lang="en-US" sz="1350" b="1" dirty="0">
                <a:solidFill>
                  <a:srgbClr val="FF0000"/>
                </a:solidFill>
              </a:rPr>
              <a:t> </a:t>
            </a:r>
            <a:r>
              <a:rPr lang="en-US" sz="1350" b="1" dirty="0"/>
              <a:t>Path Marking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YANG Push Legacy on most nodes enabled but not relevant for this use case.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Take, </a:t>
            </a:r>
            <a:r>
              <a:rPr lang="en-US" sz="1350" b="1" dirty="0"/>
              <a:t>means that current YANG-Push legacy implementation is used without any vendor code change and is in </a:t>
            </a:r>
            <a:r>
              <a:rPr lang="en-US" sz="1350" b="1" dirty="0">
                <a:solidFill>
                  <a:srgbClr val="00B050"/>
                </a:solidFill>
              </a:rPr>
              <a:t>accepted</a:t>
            </a:r>
            <a:r>
              <a:rPr lang="en-US" sz="1350" b="1" dirty="0"/>
              <a:t> stage. However, IETF YANG-Push is</a:t>
            </a:r>
            <a:r>
              <a:rPr lang="en-US" sz="1350" b="1" dirty="0">
                <a:solidFill>
                  <a:srgbClr val="00B050"/>
                </a:solidFill>
              </a:rPr>
              <a:t> shape </a:t>
            </a:r>
            <a:r>
              <a:rPr lang="en-US" sz="1350" b="1" dirty="0"/>
              <a:t>and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state.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774544A5-3C16-9493-9022-8907FDEF2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2" y="3850616"/>
            <a:ext cx="409069" cy="4090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8DA5853-80EC-31B0-ADA5-CF683E212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121" y="5336605"/>
            <a:ext cx="410400" cy="410400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C515F773-D637-C025-5CC8-46F0B273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3" y="1925041"/>
            <a:ext cx="409069" cy="409069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5939124C-67BA-49D8-5E9E-97A906154C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Maximum Prefix BGP Peer State Change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Network Telemetry Coverage</a:t>
            </a:r>
          </a:p>
        </p:txBody>
      </p:sp>
      <p:pic>
        <p:nvPicPr>
          <p:cNvPr id="4" name="Picture 3" descr="A diagram of a pyramid&#10;&#10;Description automatically generated with medium confidence">
            <a:extLst>
              <a:ext uri="{FF2B5EF4-FFF2-40B4-BE49-F238E27FC236}">
                <a16:creationId xmlns:a16="http://schemas.microsoft.com/office/drawing/2014/main" id="{9957FF2A-1726-269B-FEF0-38B8C18BC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77" y="1922075"/>
            <a:ext cx="3001541" cy="42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Maximum Prefix BGP Peer State Change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Which operational metrics covered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27FBF8-9F9C-61DE-9B1B-80BC953FE3FD}"/>
              </a:ext>
            </a:extLst>
          </p:cNvPr>
          <p:cNvSpPr txBox="1">
            <a:spLocks/>
          </p:cNvSpPr>
          <p:nvPr/>
        </p:nvSpPr>
        <p:spPr bwMode="black">
          <a:xfrm>
            <a:off x="9495838" y="1333203"/>
            <a:ext cx="2280599" cy="206844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PE and Inter-AS Option A ASBR nodes.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Traffic Drop with Reason Code Adjacency at TV was unrelated.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pre-policy on BGP VPNv4 /6 and IPv4/6 VRF unicast peers configured on MPLS PE's. BMP ADJ-RIB In pre-policy on BGP VPNv4 /6 on Route Reflectors.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</a:t>
            </a:r>
            <a:r>
              <a:rPr lang="en-US" sz="1350" b="1" dirty="0" err="1"/>
              <a:t>peer_down</a:t>
            </a:r>
            <a:r>
              <a:rPr lang="en-US" sz="1350" b="1" dirty="0"/>
              <a:t> reports that it is type 4 (Remote system closed, no data) instead of type 1 (Local system closed, NOTIFICATION PDU follows) due to CSCwi61922.</a:t>
            </a:r>
          </a:p>
        </p:txBody>
      </p:sp>
      <p:pic>
        <p:nvPicPr>
          <p:cNvPr id="43" name="Grafik 8">
            <a:extLst>
              <a:ext uri="{FF2B5EF4-FFF2-40B4-BE49-F238E27FC236}">
                <a16:creationId xmlns:a16="http://schemas.microsoft.com/office/drawing/2014/main" id="{A884059B-71A3-A98E-1404-DB2B1730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585" y="1325433"/>
            <a:ext cx="409069" cy="40906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CD4C55-C198-D765-7F4F-A0AFD8A7DA0C}"/>
              </a:ext>
            </a:extLst>
          </p:cNvPr>
          <p:cNvSpPr/>
          <p:nvPr/>
        </p:nvSpPr>
        <p:spPr>
          <a:xfrm>
            <a:off x="802104" y="3763790"/>
            <a:ext cx="33444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 err="1"/>
              <a:t>Missing</a:t>
            </a:r>
            <a:r>
              <a:rPr lang="de-CH" sz="900" b="1" dirty="0"/>
              <a:t> Traffic </a:t>
            </a:r>
            <a:r>
              <a:rPr lang="en-US" sz="900" b="1" dirty="0"/>
              <a:t>64497:6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89785-D969-62C7-6309-6DF76E73CC4E}"/>
              </a:ext>
            </a:extLst>
          </p:cNvPr>
          <p:cNvSpPr/>
          <p:nvPr/>
        </p:nvSpPr>
        <p:spPr>
          <a:xfrm>
            <a:off x="4752831" y="3754100"/>
            <a:ext cx="33444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/>
              <a:t>Flow Count Drop </a:t>
            </a:r>
            <a:r>
              <a:rPr lang="en-US" sz="900" b="1" dirty="0"/>
              <a:t>64497:6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B6D27F-95E4-A477-DAD2-725CA83EC9ED}"/>
              </a:ext>
            </a:extLst>
          </p:cNvPr>
          <p:cNvSpPr/>
          <p:nvPr/>
        </p:nvSpPr>
        <p:spPr>
          <a:xfrm>
            <a:off x="1052928" y="6488255"/>
            <a:ext cx="29728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/>
              <a:t>BMP Peer State Change </a:t>
            </a:r>
            <a:r>
              <a:rPr lang="en-US" sz="900" b="1" dirty="0"/>
              <a:t>64497:6</a:t>
            </a:r>
            <a:endParaRPr lang="en-US" sz="9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646E87-9D16-8668-4D04-73BBFD743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30" y="1640628"/>
            <a:ext cx="2923718" cy="211347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D3FD3-DCD7-8025-E8C8-9704DF4F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40" y="1640628"/>
            <a:ext cx="2906388" cy="21057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30914E-EC74-A7FF-00BE-70494A248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04" y="4410121"/>
            <a:ext cx="3776224" cy="206844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011D8AD-2EA6-5288-3ECE-31DACDB8DC5F}"/>
              </a:ext>
            </a:extLst>
          </p:cNvPr>
          <p:cNvSpPr/>
          <p:nvPr/>
        </p:nvSpPr>
        <p:spPr>
          <a:xfrm>
            <a:off x="4752831" y="6495930"/>
            <a:ext cx="33444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/>
              <a:t>Traffic Drop </a:t>
            </a:r>
            <a:r>
              <a:rPr lang="en-US" sz="900" b="1" dirty="0"/>
              <a:t>64497:6</a:t>
            </a:r>
            <a:endParaRPr lang="en-US" sz="9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9672A8-4A6D-6FEF-60F2-822C102E478B}"/>
              </a:ext>
            </a:extLst>
          </p:cNvPr>
          <p:cNvSpPr/>
          <p:nvPr/>
        </p:nvSpPr>
        <p:spPr bwMode="gray">
          <a:xfrm>
            <a:off x="2446415" y="2505025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C2771A-F88B-3E1C-A157-8CB4E5ABE455}"/>
              </a:ext>
            </a:extLst>
          </p:cNvPr>
          <p:cNvSpPr/>
          <p:nvPr/>
        </p:nvSpPr>
        <p:spPr bwMode="gray">
          <a:xfrm>
            <a:off x="5859010" y="2017717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52C6FF-C6A3-5120-838F-323561FB2EFB}"/>
              </a:ext>
            </a:extLst>
          </p:cNvPr>
          <p:cNvSpPr/>
          <p:nvPr/>
        </p:nvSpPr>
        <p:spPr bwMode="gray">
          <a:xfrm>
            <a:off x="6384809" y="2025392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C15C90-850E-FA97-261E-510648771F94}"/>
              </a:ext>
            </a:extLst>
          </p:cNvPr>
          <p:cNvSpPr/>
          <p:nvPr/>
        </p:nvSpPr>
        <p:spPr bwMode="gray">
          <a:xfrm>
            <a:off x="2013716" y="2514715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EF1CA1-6853-CBC2-05BA-14338FD724D0}"/>
              </a:ext>
            </a:extLst>
          </p:cNvPr>
          <p:cNvSpPr/>
          <p:nvPr/>
        </p:nvSpPr>
        <p:spPr bwMode="gray">
          <a:xfrm>
            <a:off x="3504098" y="4991787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0" name="Grafik 8">
            <a:extLst>
              <a:ext uri="{FF2B5EF4-FFF2-40B4-BE49-F238E27FC236}">
                <a16:creationId xmlns:a16="http://schemas.microsoft.com/office/drawing/2014/main" id="{30386612-1AE1-2415-F759-F3613151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680" y="2911563"/>
            <a:ext cx="409069" cy="40906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78CB6B7-608F-80FD-730C-57924466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7604" y="4497693"/>
            <a:ext cx="525183" cy="52518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F99A51F-71E7-C64F-BCA0-4392E1867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7585" y="2019032"/>
            <a:ext cx="410400" cy="410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B9060F7-AFCB-2F13-6317-5839F46807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389" y="4404757"/>
            <a:ext cx="3806559" cy="2090587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25AD0F57-18F4-C4DC-579C-78B3A14ACADB}"/>
              </a:ext>
            </a:extLst>
          </p:cNvPr>
          <p:cNvSpPr/>
          <p:nvPr/>
        </p:nvSpPr>
        <p:spPr bwMode="gray">
          <a:xfrm>
            <a:off x="5596012" y="5842927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4404A2-8F3A-F107-C43C-367A64F2271A}"/>
              </a:ext>
            </a:extLst>
          </p:cNvPr>
          <p:cNvSpPr/>
          <p:nvPr/>
        </p:nvSpPr>
        <p:spPr bwMode="gray">
          <a:xfrm>
            <a:off x="5971705" y="5842926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0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Maximum Prefix BGP Peer State Change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Network Anomaly Detection observed, </a:t>
            </a:r>
            <a:r>
              <a:rPr lang="en-US" sz="2700" dirty="0">
                <a:solidFill>
                  <a:srgbClr val="FF0000"/>
                </a:solidFill>
              </a:rPr>
              <a:t>Live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5C094-E88A-4BA1-279E-1CA72BC2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1" y="1736861"/>
            <a:ext cx="8103079" cy="447475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F3124-91DA-E963-D267-A0B5C35FE58E}"/>
              </a:ext>
            </a:extLst>
          </p:cNvPr>
          <p:cNvSpPr txBox="1">
            <a:spLocks/>
          </p:cNvSpPr>
          <p:nvPr/>
        </p:nvSpPr>
        <p:spPr bwMode="black">
          <a:xfrm>
            <a:off x="9822091" y="1511331"/>
            <a:ext cx="2180052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dirty="0"/>
              <a:t>BMP route-monitoring Update/Withdraw recognized topology change.</a:t>
            </a:r>
          </a:p>
          <a:p>
            <a:r>
              <a:rPr lang="en-US" sz="1350" b="1" dirty="0"/>
              <a:t>BMP peer Down recognized peering state change </a:t>
            </a:r>
            <a:r>
              <a:rPr lang="en-US" sz="1350" b="1" dirty="0">
                <a:solidFill>
                  <a:srgbClr val="FF0000"/>
                </a:solidFill>
              </a:rPr>
              <a:t>delayed</a:t>
            </a:r>
            <a:r>
              <a:rPr lang="en-US" sz="1350" b="1" dirty="0"/>
              <a:t> due to potential data processing lag.</a:t>
            </a:r>
          </a:p>
          <a:p>
            <a:r>
              <a:rPr lang="en-US" sz="1350" dirty="0"/>
              <a:t>Interface Down/Up check did not apply. </a:t>
            </a:r>
          </a:p>
          <a:p>
            <a:r>
              <a:rPr lang="en-US" sz="1350" b="1" dirty="0"/>
              <a:t>Traffic Drop check recognized forwarding drop.</a:t>
            </a:r>
          </a:p>
          <a:p>
            <a:r>
              <a:rPr lang="en-US" sz="1350" b="1" dirty="0"/>
              <a:t>Missing Traffic recognized that connectivity is impaired. </a:t>
            </a:r>
          </a:p>
          <a:p>
            <a:r>
              <a:rPr lang="en-US" sz="1350" dirty="0"/>
              <a:t>Flow Count Spike did not apply.</a:t>
            </a:r>
          </a:p>
          <a:p>
            <a:r>
              <a:rPr lang="en-US" sz="1350" b="1" dirty="0"/>
              <a:t>Overall: 4 out of 6 checks have detected a customer impact inside of monitoring domain. Works as designed.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F8C966-6C01-753F-643A-2477BDD8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31" y="1541501"/>
            <a:ext cx="410400" cy="410400"/>
          </a:xfrm>
          <a:prstGeom prst="rect">
            <a:avLst/>
          </a:prstGeom>
        </p:spPr>
      </p:pic>
      <p:pic>
        <p:nvPicPr>
          <p:cNvPr id="7" name="Grafik 8">
            <a:extLst>
              <a:ext uri="{FF2B5EF4-FFF2-40B4-BE49-F238E27FC236}">
                <a16:creationId xmlns:a16="http://schemas.microsoft.com/office/drawing/2014/main" id="{AD3975DB-4FBB-D7DA-7A90-56FDFF69B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4164" y="5618523"/>
            <a:ext cx="409069" cy="4090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3E2DBB-1A1B-01BA-4800-C20DF81677B7}"/>
              </a:ext>
            </a:extLst>
          </p:cNvPr>
          <p:cNvSpPr/>
          <p:nvPr/>
        </p:nvSpPr>
        <p:spPr>
          <a:xfrm>
            <a:off x="1150688" y="6204758"/>
            <a:ext cx="75002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Cosmos Bright Lights Anomaly Detection – 64497:6 </a:t>
            </a:r>
            <a:r>
              <a:rPr lang="de-CH" sz="1500" b="1" dirty="0"/>
              <a:t>SC-DCI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2218F3-4104-7B4F-3E0B-47B7CE1992D4}"/>
              </a:ext>
            </a:extLst>
          </p:cNvPr>
          <p:cNvCxnSpPr>
            <a:cxnSpLocks/>
          </p:cNvCxnSpPr>
          <p:nvPr/>
        </p:nvCxnSpPr>
        <p:spPr bwMode="gray">
          <a:xfrm>
            <a:off x="3965215" y="2230167"/>
            <a:ext cx="0" cy="375322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5139BB-CAF0-5312-53A2-4FE7C209F50A}"/>
              </a:ext>
            </a:extLst>
          </p:cNvPr>
          <p:cNvCxnSpPr>
            <a:cxnSpLocks/>
          </p:cNvCxnSpPr>
          <p:nvPr/>
        </p:nvCxnSpPr>
        <p:spPr bwMode="gray">
          <a:xfrm>
            <a:off x="5908450" y="2230167"/>
            <a:ext cx="0" cy="375322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FFF6E1-635B-C793-3280-913CE528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934" y="3974240"/>
            <a:ext cx="410400" cy="41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697D27-282C-35E0-230C-860A02F74A75}"/>
              </a:ext>
            </a:extLst>
          </p:cNvPr>
          <p:cNvSpPr txBox="1"/>
          <p:nvPr/>
        </p:nvSpPr>
        <p:spPr bwMode="gray">
          <a:xfrm>
            <a:off x="9154164" y="307827"/>
            <a:ext cx="3037836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Max Concern Score: </a:t>
            </a:r>
            <a:r>
              <a:rPr lang="en-US" sz="1350" b="1" dirty="0">
                <a:solidFill>
                  <a:srgbClr val="FF0000"/>
                </a:solidFill>
              </a:rPr>
              <a:t>0.36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</a:t>
            </a:r>
            <a:br>
              <a:rPr lang="en-US" sz="1350" b="1" dirty="0">
                <a:solidFill>
                  <a:srgbClr val="FF0000"/>
                </a:solidFill>
              </a:rPr>
            </a:br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0.13</a:t>
            </a:r>
          </a:p>
          <a:p>
            <a:r>
              <a:rPr lang="en-US" sz="1350" dirty="0"/>
              <a:t>BMP Update/Withdraw: </a:t>
            </a:r>
            <a:r>
              <a:rPr lang="en-US" sz="1350" b="1" dirty="0">
                <a:solidFill>
                  <a:srgbClr val="FF0000"/>
                </a:solidFill>
              </a:rPr>
              <a:t>1.0</a:t>
            </a:r>
          </a:p>
          <a:p>
            <a:r>
              <a:rPr lang="en-US" sz="1350" dirty="0"/>
              <a:t>BMP Peer Down: </a:t>
            </a:r>
            <a:r>
              <a:rPr lang="en-US" sz="1350" b="1" dirty="0">
                <a:solidFill>
                  <a:srgbClr val="FF0000"/>
                </a:solidFill>
              </a:rPr>
              <a:t>0.76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13EA16-A802-5C95-C0DF-9E4D6664F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7431" y="3282038"/>
            <a:ext cx="410400" cy="410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3B354C4-7243-6AA2-B8FA-CD57A828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31" y="2310609"/>
            <a:ext cx="410400" cy="410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D22CB75-8C5B-467F-E2AA-BEEE36A5F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31" y="4563536"/>
            <a:ext cx="410400" cy="410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4B3394-2B34-51E0-0ABA-DA01768C2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8758" y="5127140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2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1570</Words>
  <Application>Microsoft Office PowerPoint</Application>
  <PresentationFormat>Widescreen</PresentationFormat>
  <Paragraphs>109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TheSans Swisscom</vt:lpstr>
      <vt:lpstr>TheSans Swisscom Light</vt:lpstr>
      <vt:lpstr>Wingdings</vt:lpstr>
      <vt:lpstr>Office Theme</vt:lpstr>
      <vt:lpstr>PowerPoint Presentation</vt:lpstr>
      <vt:lpstr>Data Mesh organizes Data in Organizations Enables Network Analytics use cases</vt:lpstr>
      <vt:lpstr>What to monitor Which metrics are collected</vt:lpstr>
      <vt:lpstr>Monitoring L3 VPN's with IPFIX, BMP and YANG Push From Connectivity Service to Realtime Network Analytics</vt:lpstr>
      <vt:lpstr>Problem Statement and Motivation How it is being addressed in which document</vt:lpstr>
      <vt:lpstr>Maximum Prefix BGP Peer State Change What have happened</vt:lpstr>
      <vt:lpstr>PowerPoint Presentation</vt:lpstr>
      <vt:lpstr>Postmortem, Maximum Prefix BGP Peer State Change Which operational metrics covered</vt:lpstr>
      <vt:lpstr>Postmortem, Maximum Prefix BGP Peer State Change What Network Anomaly Detection observed, Live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285</cp:revision>
  <dcterms:created xsi:type="dcterms:W3CDTF">2019-11-29T14:22:02Z</dcterms:created>
  <dcterms:modified xsi:type="dcterms:W3CDTF">2024-11-02T08:16:20Z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