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041" r:id="rId2"/>
    <p:sldId id="2145706278" r:id="rId3"/>
    <p:sldId id="2145706280" r:id="rId4"/>
    <p:sldId id="2145706236" r:id="rId5"/>
    <p:sldId id="2145706275" r:id="rId6"/>
    <p:sldId id="2145706277" r:id="rId7"/>
    <p:sldId id="2145706279" r:id="rId8"/>
    <p:sldId id="2145706281" r:id="rId9"/>
    <p:sldId id="2145706272" r:id="rId10"/>
    <p:sldId id="2145706282"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74B02-ABBA-4EEC-B56D-658988DD2B14}" v="3" dt="2024-11-29T10:42:32.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43074B02-ABBA-4EEC-B56D-658988DD2B14}"/>
    <pc:docChg chg="undo custSel addSld delSld modSld sldOrd">
      <pc:chgData name="Graf Thomas, INI-NET-VNC-HCS" userId="487bc3e3-9ce7-4cdd-b7b4-8899ea88d289" providerId="ADAL" clId="{43074B02-ABBA-4EEC-B56D-658988DD2B14}" dt="2024-12-02T08:38:37.598" v="1269" actId="47"/>
      <pc:docMkLst>
        <pc:docMk/>
      </pc:docMkLst>
      <pc:sldChg chg="delSp modSp add mod">
        <pc:chgData name="Graf Thomas, INI-NET-VNC-HCS" userId="487bc3e3-9ce7-4cdd-b7b4-8899ea88d289" providerId="ADAL" clId="{43074B02-ABBA-4EEC-B56D-658988DD2B14}" dt="2024-11-29T10:45:46.366" v="435" actId="207"/>
        <pc:sldMkLst>
          <pc:docMk/>
          <pc:sldMk cId="3578665336" sldId="1041"/>
        </pc:sldMkLst>
        <pc:spChg chg="mod">
          <ac:chgData name="Graf Thomas, INI-NET-VNC-HCS" userId="487bc3e3-9ce7-4cdd-b7b4-8899ea88d289" providerId="ADAL" clId="{43074B02-ABBA-4EEC-B56D-658988DD2B14}" dt="2024-11-29T10:45:46.366" v="435" actId="207"/>
          <ac:spMkLst>
            <pc:docMk/>
            <pc:sldMk cId="3578665336" sldId="1041"/>
            <ac:spMk id="5" creationId="{C26208B2-0D10-4C23-B2DE-372A62E98644}"/>
          </ac:spMkLst>
        </pc:spChg>
        <pc:spChg chg="del">
          <ac:chgData name="Graf Thomas, INI-NET-VNC-HCS" userId="487bc3e3-9ce7-4cdd-b7b4-8899ea88d289" providerId="ADAL" clId="{43074B02-ABBA-4EEC-B56D-658988DD2B14}" dt="2024-11-29T10:42:39.372" v="406" actId="478"/>
          <ac:spMkLst>
            <pc:docMk/>
            <pc:sldMk cId="3578665336" sldId="1041"/>
            <ac:spMk id="6" creationId="{6CAA0765-1318-4A03-8F91-D3ECC43D8FA7}"/>
          </ac:spMkLst>
        </pc:spChg>
      </pc:sldChg>
      <pc:sldChg chg="del ord">
        <pc:chgData name="Graf Thomas, INI-NET-VNC-HCS" userId="487bc3e3-9ce7-4cdd-b7b4-8899ea88d289" providerId="ADAL" clId="{43074B02-ABBA-4EEC-B56D-658988DD2B14}" dt="2024-12-02T08:38:37.598" v="1269" actId="47"/>
        <pc:sldMkLst>
          <pc:docMk/>
          <pc:sldMk cId="1088069469" sldId="26422"/>
        </pc:sldMkLst>
      </pc:sldChg>
      <pc:sldChg chg="modSp mod">
        <pc:chgData name="Graf Thomas, INI-NET-VNC-HCS" userId="487bc3e3-9ce7-4cdd-b7b4-8899ea88d289" providerId="ADAL" clId="{43074B02-ABBA-4EEC-B56D-658988DD2B14}" dt="2024-12-01T07:54:26.654" v="1138" actId="20577"/>
        <pc:sldMkLst>
          <pc:docMk/>
          <pc:sldMk cId="3864283889" sldId="2145706236"/>
        </pc:sldMkLst>
        <pc:spChg chg="mod">
          <ac:chgData name="Graf Thomas, INI-NET-VNC-HCS" userId="487bc3e3-9ce7-4cdd-b7b4-8899ea88d289" providerId="ADAL" clId="{43074B02-ABBA-4EEC-B56D-658988DD2B14}" dt="2024-12-01T07:54:26.654" v="1138" actId="20577"/>
          <ac:spMkLst>
            <pc:docMk/>
            <pc:sldMk cId="3864283889" sldId="2145706236"/>
            <ac:spMk id="5" creationId="{0194B37B-813A-99FE-7B78-4D87D8C30D44}"/>
          </ac:spMkLst>
        </pc:spChg>
      </pc:sldChg>
      <pc:sldChg chg="ord">
        <pc:chgData name="Graf Thomas, INI-NET-VNC-HCS" userId="487bc3e3-9ce7-4cdd-b7b4-8899ea88d289" providerId="ADAL" clId="{43074B02-ABBA-4EEC-B56D-658988DD2B14}" dt="2024-11-29T16:32:08.174" v="768"/>
        <pc:sldMkLst>
          <pc:docMk/>
          <pc:sldMk cId="3325836654" sldId="2145706272"/>
        </pc:sldMkLst>
      </pc:sldChg>
      <pc:sldChg chg="modSp mod">
        <pc:chgData name="Graf Thomas, INI-NET-VNC-HCS" userId="487bc3e3-9ce7-4cdd-b7b4-8899ea88d289" providerId="ADAL" clId="{43074B02-ABBA-4EEC-B56D-658988DD2B14}" dt="2024-12-02T08:35:18.644" v="1261" actId="20577"/>
        <pc:sldMkLst>
          <pc:docMk/>
          <pc:sldMk cId="3524404663" sldId="2145706275"/>
        </pc:sldMkLst>
        <pc:spChg chg="mod">
          <ac:chgData name="Graf Thomas, INI-NET-VNC-HCS" userId="487bc3e3-9ce7-4cdd-b7b4-8899ea88d289" providerId="ADAL" clId="{43074B02-ABBA-4EEC-B56D-658988DD2B14}" dt="2024-12-02T08:35:18.644" v="1261" actId="20577"/>
          <ac:spMkLst>
            <pc:docMk/>
            <pc:sldMk cId="3524404663" sldId="2145706275"/>
            <ac:spMk id="5" creationId="{0194B37B-813A-99FE-7B78-4D87D8C30D44}"/>
          </ac:spMkLst>
        </pc:spChg>
      </pc:sldChg>
      <pc:sldChg chg="modSp mod">
        <pc:chgData name="Graf Thomas, INI-NET-VNC-HCS" userId="487bc3e3-9ce7-4cdd-b7b4-8899ea88d289" providerId="ADAL" clId="{43074B02-ABBA-4EEC-B56D-658988DD2B14}" dt="2024-11-29T10:14:57.779" v="38" actId="207"/>
        <pc:sldMkLst>
          <pc:docMk/>
          <pc:sldMk cId="1875627337" sldId="2145706277"/>
        </pc:sldMkLst>
        <pc:spChg chg="mod">
          <ac:chgData name="Graf Thomas, INI-NET-VNC-HCS" userId="487bc3e3-9ce7-4cdd-b7b4-8899ea88d289" providerId="ADAL" clId="{43074B02-ABBA-4EEC-B56D-658988DD2B14}" dt="2024-11-29T10:14:57.779" v="38" actId="207"/>
          <ac:spMkLst>
            <pc:docMk/>
            <pc:sldMk cId="1875627337" sldId="2145706277"/>
            <ac:spMk id="3" creationId="{6D8BC07C-4C4B-FF48-3006-FA62102047A3}"/>
          </ac:spMkLst>
        </pc:spChg>
        <pc:spChg chg="mod">
          <ac:chgData name="Graf Thomas, INI-NET-VNC-HCS" userId="487bc3e3-9ce7-4cdd-b7b4-8899ea88d289" providerId="ADAL" clId="{43074B02-ABBA-4EEC-B56D-658988DD2B14}" dt="2024-11-27T05:36:21.327" v="21" actId="20577"/>
          <ac:spMkLst>
            <pc:docMk/>
            <pc:sldMk cId="1875627337" sldId="2145706277"/>
            <ac:spMk id="7" creationId="{28204345-4180-95D2-FA2A-FAA5B1341B84}"/>
          </ac:spMkLst>
        </pc:spChg>
      </pc:sldChg>
      <pc:sldChg chg="addSp modSp mod ord">
        <pc:chgData name="Graf Thomas, INI-NET-VNC-HCS" userId="487bc3e3-9ce7-4cdd-b7b4-8899ea88d289" providerId="ADAL" clId="{43074B02-ABBA-4EEC-B56D-658988DD2B14}" dt="2024-12-02T08:34:37.080" v="1253" actId="20577"/>
        <pc:sldMkLst>
          <pc:docMk/>
          <pc:sldMk cId="2764131050" sldId="2145706278"/>
        </pc:sldMkLst>
        <pc:spChg chg="add mod ord">
          <ac:chgData name="Graf Thomas, INI-NET-VNC-HCS" userId="487bc3e3-9ce7-4cdd-b7b4-8899ea88d289" providerId="ADAL" clId="{43074B02-ABBA-4EEC-B56D-658988DD2B14}" dt="2024-12-02T08:34:32.021" v="1244" actId="167"/>
          <ac:spMkLst>
            <pc:docMk/>
            <pc:sldMk cId="2764131050" sldId="2145706278"/>
            <ac:spMk id="3" creationId="{8E40D10A-D742-715C-213F-05E30B0AA6FE}"/>
          </ac:spMkLst>
        </pc:spChg>
        <pc:spChg chg="mod">
          <ac:chgData name="Graf Thomas, INI-NET-VNC-HCS" userId="487bc3e3-9ce7-4cdd-b7b4-8899ea88d289" providerId="ADAL" clId="{43074B02-ABBA-4EEC-B56D-658988DD2B14}" dt="2024-11-27T05:37:32.782" v="28" actId="790"/>
          <ac:spMkLst>
            <pc:docMk/>
            <pc:sldMk cId="2764131050" sldId="2145706278"/>
            <ac:spMk id="6" creationId="{024DC3B6-499C-4E15-9336-2F15A0DFB843}"/>
          </ac:spMkLst>
        </pc:spChg>
        <pc:spChg chg="mod">
          <ac:chgData name="Graf Thomas, INI-NET-VNC-HCS" userId="487bc3e3-9ce7-4cdd-b7b4-8899ea88d289" providerId="ADAL" clId="{43074B02-ABBA-4EEC-B56D-658988DD2B14}" dt="2024-11-27T05:37:32.782" v="28" actId="790"/>
          <ac:spMkLst>
            <pc:docMk/>
            <pc:sldMk cId="2764131050" sldId="2145706278"/>
            <ac:spMk id="11" creationId="{B2A37731-AEFD-15D3-A665-8F4E658F53E2}"/>
          </ac:spMkLst>
        </pc:spChg>
        <pc:spChg chg="mod">
          <ac:chgData name="Graf Thomas, INI-NET-VNC-HCS" userId="487bc3e3-9ce7-4cdd-b7b4-8899ea88d289" providerId="ADAL" clId="{43074B02-ABBA-4EEC-B56D-658988DD2B14}" dt="2024-11-29T10:40:23.190" v="364" actId="255"/>
          <ac:spMkLst>
            <pc:docMk/>
            <pc:sldMk cId="2764131050" sldId="2145706278"/>
            <ac:spMk id="12" creationId="{B81BDC52-9F54-8464-CFBE-52869B51022D}"/>
          </ac:spMkLst>
        </pc:spChg>
        <pc:spChg chg="mod">
          <ac:chgData name="Graf Thomas, INI-NET-VNC-HCS" userId="487bc3e3-9ce7-4cdd-b7b4-8899ea88d289" providerId="ADAL" clId="{43074B02-ABBA-4EEC-B56D-658988DD2B14}" dt="2024-11-27T05:37:32.782" v="28" actId="790"/>
          <ac:spMkLst>
            <pc:docMk/>
            <pc:sldMk cId="2764131050" sldId="2145706278"/>
            <ac:spMk id="17" creationId="{E758DD90-C648-A2CB-CC61-19D59AC79BEF}"/>
          </ac:spMkLst>
        </pc:spChg>
        <pc:spChg chg="mod">
          <ac:chgData name="Graf Thomas, INI-NET-VNC-HCS" userId="487bc3e3-9ce7-4cdd-b7b4-8899ea88d289" providerId="ADAL" clId="{43074B02-ABBA-4EEC-B56D-658988DD2B14}" dt="2024-12-02T08:34:37.080" v="1253" actId="20577"/>
          <ac:spMkLst>
            <pc:docMk/>
            <pc:sldMk cId="2764131050" sldId="2145706278"/>
            <ac:spMk id="18" creationId="{B724AEB6-5BAC-47DA-8B69-2AD187CE7405}"/>
          </ac:spMkLst>
        </pc:spChg>
        <pc:spChg chg="mod">
          <ac:chgData name="Graf Thomas, INI-NET-VNC-HCS" userId="487bc3e3-9ce7-4cdd-b7b4-8899ea88d289" providerId="ADAL" clId="{43074B02-ABBA-4EEC-B56D-658988DD2B14}" dt="2024-11-27T05:37:32.782" v="28" actId="790"/>
          <ac:spMkLst>
            <pc:docMk/>
            <pc:sldMk cId="2764131050" sldId="2145706278"/>
            <ac:spMk id="19" creationId="{56D79134-17A9-8BC8-B7D0-97BCFFB9A6B2}"/>
          </ac:spMkLst>
        </pc:spChg>
        <pc:spChg chg="mod">
          <ac:chgData name="Graf Thomas, INI-NET-VNC-HCS" userId="487bc3e3-9ce7-4cdd-b7b4-8899ea88d289" providerId="ADAL" clId="{43074B02-ABBA-4EEC-B56D-658988DD2B14}" dt="2024-11-27T05:37:32.782" v="28" actId="790"/>
          <ac:spMkLst>
            <pc:docMk/>
            <pc:sldMk cId="2764131050" sldId="2145706278"/>
            <ac:spMk id="24" creationId="{B4BB3FE3-45A4-FB4D-7261-232D61BD7118}"/>
          </ac:spMkLst>
        </pc:spChg>
        <pc:spChg chg="mod">
          <ac:chgData name="Graf Thomas, INI-NET-VNC-HCS" userId="487bc3e3-9ce7-4cdd-b7b4-8899ea88d289" providerId="ADAL" clId="{43074B02-ABBA-4EEC-B56D-658988DD2B14}" dt="2024-11-29T10:40:41.085" v="367" actId="255"/>
          <ac:spMkLst>
            <pc:docMk/>
            <pc:sldMk cId="2764131050" sldId="2145706278"/>
            <ac:spMk id="25" creationId="{1B4551CE-E748-DB88-B412-3D69C73A1AF7}"/>
          </ac:spMkLst>
        </pc:spChg>
        <pc:spChg chg="mod">
          <ac:chgData name="Graf Thomas, INI-NET-VNC-HCS" userId="487bc3e3-9ce7-4cdd-b7b4-8899ea88d289" providerId="ADAL" clId="{43074B02-ABBA-4EEC-B56D-658988DD2B14}" dt="2024-11-27T05:37:32.782" v="28" actId="790"/>
          <ac:spMkLst>
            <pc:docMk/>
            <pc:sldMk cId="2764131050" sldId="2145706278"/>
            <ac:spMk id="30" creationId="{8B991C74-AAFD-C1DD-459B-083084BA12D6}"/>
          </ac:spMkLst>
        </pc:spChg>
        <pc:spChg chg="mod">
          <ac:chgData name="Graf Thomas, INI-NET-VNC-HCS" userId="487bc3e3-9ce7-4cdd-b7b4-8899ea88d289" providerId="ADAL" clId="{43074B02-ABBA-4EEC-B56D-658988DD2B14}" dt="2024-11-29T10:40:47.632" v="368" actId="255"/>
          <ac:spMkLst>
            <pc:docMk/>
            <pc:sldMk cId="2764131050" sldId="2145706278"/>
            <ac:spMk id="31" creationId="{A80F2D56-09A4-2302-3CBD-EBEA1B3EF180}"/>
          </ac:spMkLst>
        </pc:spChg>
        <pc:spChg chg="mod">
          <ac:chgData name="Graf Thomas, INI-NET-VNC-HCS" userId="487bc3e3-9ce7-4cdd-b7b4-8899ea88d289" providerId="ADAL" clId="{43074B02-ABBA-4EEC-B56D-658988DD2B14}" dt="2024-11-27T05:37:32.782" v="28" actId="790"/>
          <ac:spMkLst>
            <pc:docMk/>
            <pc:sldMk cId="2764131050" sldId="2145706278"/>
            <ac:spMk id="36" creationId="{7D27550F-D392-5C9D-6454-65067CA2FC55}"/>
          </ac:spMkLst>
        </pc:spChg>
        <pc:spChg chg="mod">
          <ac:chgData name="Graf Thomas, INI-NET-VNC-HCS" userId="487bc3e3-9ce7-4cdd-b7b4-8899ea88d289" providerId="ADAL" clId="{43074B02-ABBA-4EEC-B56D-658988DD2B14}" dt="2024-11-29T10:40:53.959" v="369" actId="255"/>
          <ac:spMkLst>
            <pc:docMk/>
            <pc:sldMk cId="2764131050" sldId="2145706278"/>
            <ac:spMk id="37" creationId="{0BD3578E-9C91-1D0B-2ECF-4ABE58148B6A}"/>
          </ac:spMkLst>
        </pc:spChg>
        <pc:spChg chg="mod">
          <ac:chgData name="Graf Thomas, INI-NET-VNC-HCS" userId="487bc3e3-9ce7-4cdd-b7b4-8899ea88d289" providerId="ADAL" clId="{43074B02-ABBA-4EEC-B56D-658988DD2B14}" dt="2024-11-27T05:37:32.782" v="28" actId="790"/>
          <ac:spMkLst>
            <pc:docMk/>
            <pc:sldMk cId="2764131050" sldId="2145706278"/>
            <ac:spMk id="43" creationId="{9982A62D-0E10-2FD3-5ACE-87B7E6992067}"/>
          </ac:spMkLst>
        </pc:spChg>
        <pc:spChg chg="mod">
          <ac:chgData name="Graf Thomas, INI-NET-VNC-HCS" userId="487bc3e3-9ce7-4cdd-b7b4-8899ea88d289" providerId="ADAL" clId="{43074B02-ABBA-4EEC-B56D-658988DD2B14}" dt="2024-11-29T10:40:58.557" v="370" actId="255"/>
          <ac:spMkLst>
            <pc:docMk/>
            <pc:sldMk cId="2764131050" sldId="2145706278"/>
            <ac:spMk id="44" creationId="{E4D5B3A8-1F95-93B6-B40F-4E4453028DBF}"/>
          </ac:spMkLst>
        </pc:spChg>
        <pc:spChg chg="mod">
          <ac:chgData name="Graf Thomas, INI-NET-VNC-HCS" userId="487bc3e3-9ce7-4cdd-b7b4-8899ea88d289" providerId="ADAL" clId="{43074B02-ABBA-4EEC-B56D-658988DD2B14}" dt="2024-11-27T05:37:32.782" v="28" actId="790"/>
          <ac:spMkLst>
            <pc:docMk/>
            <pc:sldMk cId="2764131050" sldId="2145706278"/>
            <ac:spMk id="61" creationId="{A45CA48C-52BC-6F61-40B7-B80536A0878C}"/>
          </ac:spMkLst>
        </pc:spChg>
        <pc:spChg chg="mod">
          <ac:chgData name="Graf Thomas, INI-NET-VNC-HCS" userId="487bc3e3-9ce7-4cdd-b7b4-8899ea88d289" providerId="ADAL" clId="{43074B02-ABBA-4EEC-B56D-658988DD2B14}" dt="2024-11-29T10:40:29.655" v="365" actId="255"/>
          <ac:spMkLst>
            <pc:docMk/>
            <pc:sldMk cId="2764131050" sldId="2145706278"/>
            <ac:spMk id="62" creationId="{9D3C1E24-9BDF-AF99-075F-4F734EBA2636}"/>
          </ac:spMkLst>
        </pc:spChg>
        <pc:grpChg chg="mod">
          <ac:chgData name="Graf Thomas, INI-NET-VNC-HCS" userId="487bc3e3-9ce7-4cdd-b7b4-8899ea88d289" providerId="ADAL" clId="{43074B02-ABBA-4EEC-B56D-658988DD2B14}" dt="2024-11-29T10:41:16.856" v="388" actId="1038"/>
          <ac:grpSpMkLst>
            <pc:docMk/>
            <pc:sldMk cId="2764131050" sldId="2145706278"/>
            <ac:grpSpMk id="8" creationId="{0A1791C6-7957-841E-21E6-B4013FF8AB08}"/>
          </ac:grpSpMkLst>
        </pc:grpChg>
        <pc:grpChg chg="mod">
          <ac:chgData name="Graf Thomas, INI-NET-VNC-HCS" userId="487bc3e3-9ce7-4cdd-b7b4-8899ea88d289" providerId="ADAL" clId="{43074B02-ABBA-4EEC-B56D-658988DD2B14}" dt="2024-11-29T10:41:16.856" v="388" actId="1038"/>
          <ac:grpSpMkLst>
            <pc:docMk/>
            <pc:sldMk cId="2764131050" sldId="2145706278"/>
            <ac:grpSpMk id="15" creationId="{3871D3D0-1587-CF69-BABE-481B8DE9F670}"/>
          </ac:grpSpMkLst>
        </pc:grpChg>
        <pc:grpChg chg="mod">
          <ac:chgData name="Graf Thomas, INI-NET-VNC-HCS" userId="487bc3e3-9ce7-4cdd-b7b4-8899ea88d289" providerId="ADAL" clId="{43074B02-ABBA-4EEC-B56D-658988DD2B14}" dt="2024-11-29T10:41:16.856" v="388" actId="1038"/>
          <ac:grpSpMkLst>
            <pc:docMk/>
            <pc:sldMk cId="2764131050" sldId="2145706278"/>
            <ac:grpSpMk id="59" creationId="{A4F54A95-D7DF-C891-C7FF-8E228A7013F2}"/>
          </ac:grpSpMkLst>
        </pc:grpChg>
        <pc:cxnChg chg="mod">
          <ac:chgData name="Graf Thomas, INI-NET-VNC-HCS" userId="487bc3e3-9ce7-4cdd-b7b4-8899ea88d289" providerId="ADAL" clId="{43074B02-ABBA-4EEC-B56D-658988DD2B14}" dt="2024-11-29T10:41:39.125" v="402" actId="1076"/>
          <ac:cxnSpMkLst>
            <pc:docMk/>
            <pc:sldMk cId="2764131050" sldId="2145706278"/>
            <ac:cxnSpMk id="4" creationId="{2D8F38AE-2D5D-F761-56B3-E72F6B8DFBFB}"/>
          </ac:cxnSpMkLst>
        </pc:cxnChg>
        <pc:cxnChg chg="mod">
          <ac:chgData name="Graf Thomas, INI-NET-VNC-HCS" userId="487bc3e3-9ce7-4cdd-b7b4-8899ea88d289" providerId="ADAL" clId="{43074B02-ABBA-4EEC-B56D-658988DD2B14}" dt="2024-11-29T10:41:40.487" v="403" actId="1076"/>
          <ac:cxnSpMkLst>
            <pc:docMk/>
            <pc:sldMk cId="2764131050" sldId="2145706278"/>
            <ac:cxnSpMk id="65" creationId="{AFC53858-1E5E-6FE9-2830-0E378FEAA6B1}"/>
          </ac:cxnSpMkLst>
        </pc:cxnChg>
        <pc:cxnChg chg="mod">
          <ac:chgData name="Graf Thomas, INI-NET-VNC-HCS" userId="487bc3e3-9ce7-4cdd-b7b4-8899ea88d289" providerId="ADAL" clId="{43074B02-ABBA-4EEC-B56D-658988DD2B14}" dt="2024-11-29T10:41:42.038" v="404" actId="1076"/>
          <ac:cxnSpMkLst>
            <pc:docMk/>
            <pc:sldMk cId="2764131050" sldId="2145706278"/>
            <ac:cxnSpMk id="66" creationId="{DE08A87A-9C74-E2F3-3559-E49D4439C20B}"/>
          </ac:cxnSpMkLst>
        </pc:cxnChg>
      </pc:sldChg>
      <pc:sldChg chg="modSp mod">
        <pc:chgData name="Graf Thomas, INI-NET-VNC-HCS" userId="487bc3e3-9ce7-4cdd-b7b4-8899ea88d289" providerId="ADAL" clId="{43074B02-ABBA-4EEC-B56D-658988DD2B14}" dt="2024-12-02T08:37:13.661" v="1266" actId="20577"/>
        <pc:sldMkLst>
          <pc:docMk/>
          <pc:sldMk cId="1492607074" sldId="2145706279"/>
        </pc:sldMkLst>
        <pc:spChg chg="mod">
          <ac:chgData name="Graf Thomas, INI-NET-VNC-HCS" userId="487bc3e3-9ce7-4cdd-b7b4-8899ea88d289" providerId="ADAL" clId="{43074B02-ABBA-4EEC-B56D-658988DD2B14}" dt="2024-12-02T08:37:13.661" v="1266" actId="20577"/>
          <ac:spMkLst>
            <pc:docMk/>
            <pc:sldMk cId="1492607074" sldId="2145706279"/>
            <ac:spMk id="5" creationId="{0194B37B-813A-99FE-7B78-4D87D8C30D44}"/>
          </ac:spMkLst>
        </pc:spChg>
      </pc:sldChg>
      <pc:sldChg chg="modSp mod">
        <pc:chgData name="Graf Thomas, INI-NET-VNC-HCS" userId="487bc3e3-9ce7-4cdd-b7b4-8899ea88d289" providerId="ADAL" clId="{43074B02-ABBA-4EEC-B56D-658988DD2B14}" dt="2024-11-27T05:35:59.935" v="19" actId="20577"/>
        <pc:sldMkLst>
          <pc:docMk/>
          <pc:sldMk cId="1315775908" sldId="2145706280"/>
        </pc:sldMkLst>
        <pc:spChg chg="mod">
          <ac:chgData name="Graf Thomas, INI-NET-VNC-HCS" userId="487bc3e3-9ce7-4cdd-b7b4-8899ea88d289" providerId="ADAL" clId="{43074B02-ABBA-4EEC-B56D-658988DD2B14}" dt="2024-11-27T05:35:30.159" v="0" actId="20577"/>
          <ac:spMkLst>
            <pc:docMk/>
            <pc:sldMk cId="1315775908" sldId="2145706280"/>
            <ac:spMk id="5" creationId="{0194B37B-813A-99FE-7B78-4D87D8C30D44}"/>
          </ac:spMkLst>
        </pc:spChg>
        <pc:spChg chg="mod">
          <ac:chgData name="Graf Thomas, INI-NET-VNC-HCS" userId="487bc3e3-9ce7-4cdd-b7b4-8899ea88d289" providerId="ADAL" clId="{43074B02-ABBA-4EEC-B56D-658988DD2B14}" dt="2024-11-27T05:35:59.935" v="19" actId="20577"/>
          <ac:spMkLst>
            <pc:docMk/>
            <pc:sldMk cId="1315775908" sldId="2145706280"/>
            <ac:spMk id="18" creationId="{B283EDB4-CFDF-D6B9-8AF9-9CFA563360E3}"/>
          </ac:spMkLst>
        </pc:spChg>
      </pc:sldChg>
      <pc:sldChg chg="modSp add mod">
        <pc:chgData name="Graf Thomas, INI-NET-VNC-HCS" userId="487bc3e3-9ce7-4cdd-b7b4-8899ea88d289" providerId="ADAL" clId="{43074B02-ABBA-4EEC-B56D-658988DD2B14}" dt="2024-12-01T07:53:40.409" v="1099" actId="20577"/>
        <pc:sldMkLst>
          <pc:docMk/>
          <pc:sldMk cId="904770719" sldId="2145706281"/>
        </pc:sldMkLst>
        <pc:spChg chg="mod">
          <ac:chgData name="Graf Thomas, INI-NET-VNC-HCS" userId="487bc3e3-9ce7-4cdd-b7b4-8899ea88d289" providerId="ADAL" clId="{43074B02-ABBA-4EEC-B56D-658988DD2B14}" dt="2024-12-01T07:53:40.409" v="1099" actId="20577"/>
          <ac:spMkLst>
            <pc:docMk/>
            <pc:sldMk cId="904770719" sldId="2145706281"/>
            <ac:spMk id="5" creationId="{0194B37B-813A-99FE-7B78-4D87D8C30D44}"/>
          </ac:spMkLst>
        </pc:spChg>
        <pc:spChg chg="mod">
          <ac:chgData name="Graf Thomas, INI-NET-VNC-HCS" userId="487bc3e3-9ce7-4cdd-b7b4-8899ea88d289" providerId="ADAL" clId="{43074B02-ABBA-4EEC-B56D-658988DD2B14}" dt="2024-11-29T10:35:09.050" v="51"/>
          <ac:spMkLst>
            <pc:docMk/>
            <pc:sldMk cId="904770719" sldId="2145706281"/>
            <ac:spMk id="19" creationId="{56D79134-17A9-8BC8-B7D0-97BCFFB9A6B2}"/>
          </ac:spMkLst>
        </pc:spChg>
      </pc:sldChg>
      <pc:sldChg chg="modSp add mod ord">
        <pc:chgData name="Graf Thomas, INI-NET-VNC-HCS" userId="487bc3e3-9ce7-4cdd-b7b4-8899ea88d289" providerId="ADAL" clId="{43074B02-ABBA-4EEC-B56D-658988DD2B14}" dt="2024-12-01T07:58:31.236" v="1229" actId="1076"/>
        <pc:sldMkLst>
          <pc:docMk/>
          <pc:sldMk cId="3327455940" sldId="2145706282"/>
        </pc:sldMkLst>
        <pc:spChg chg="mod">
          <ac:chgData name="Graf Thomas, INI-NET-VNC-HCS" userId="487bc3e3-9ce7-4cdd-b7b4-8899ea88d289" providerId="ADAL" clId="{43074B02-ABBA-4EEC-B56D-658988DD2B14}" dt="2024-11-29T16:11:11.933" v="746"/>
          <ac:spMkLst>
            <pc:docMk/>
            <pc:sldMk cId="3327455940" sldId="2145706282"/>
            <ac:spMk id="5" creationId="{0194B37B-813A-99FE-7B78-4D87D8C30D44}"/>
          </ac:spMkLst>
        </pc:spChg>
        <pc:spChg chg="mod">
          <ac:chgData name="Graf Thomas, INI-NET-VNC-HCS" userId="487bc3e3-9ce7-4cdd-b7b4-8899ea88d289" providerId="ADAL" clId="{43074B02-ABBA-4EEC-B56D-658988DD2B14}" dt="2024-12-01T07:58:31.236" v="1229" actId="1076"/>
          <ac:spMkLst>
            <pc:docMk/>
            <pc:sldMk cId="3327455940" sldId="2145706282"/>
            <ac:spMk id="18" creationId="{B283EDB4-CFDF-D6B9-8AF9-9CFA563360E3}"/>
          </ac:spMkLst>
        </pc:spChg>
        <pc:spChg chg="mod">
          <ac:chgData name="Graf Thomas, INI-NET-VNC-HCS" userId="487bc3e3-9ce7-4cdd-b7b4-8899ea88d289" providerId="ADAL" clId="{43074B02-ABBA-4EEC-B56D-658988DD2B14}" dt="2024-12-01T07:22:16.361" v="874" actId="20577"/>
          <ac:spMkLst>
            <pc:docMk/>
            <pc:sldMk cId="3327455940" sldId="2145706282"/>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02.12.2024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139362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9</a:t>
            </a:fld>
            <a:endParaRPr lang="de-CH"/>
          </a:p>
        </p:txBody>
      </p:sp>
    </p:spTree>
    <p:extLst>
      <p:ext uri="{BB962C8B-B14F-4D97-AF65-F5344CB8AC3E}">
        <p14:creationId xmlns:p14="http://schemas.microsoft.com/office/powerpoint/2010/main" val="343123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02.12.2024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02.12.2024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draft-ietf-nmop-yang-message-broker-integration-05"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datatracker.ietf.org/doc/html/rfc8641" TargetMode="External"/><Relationship Id="rId4" Type="http://schemas.openxmlformats.org/officeDocument/2006/relationships/hyperlink" Target="https://datatracker.ietf.org/doc/html/rfc8639"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hyperlink" Target="https://datatracker.ietf.org/doc/html/draft-tgraf-netconf-yang-push-observation-time" TargetMode="External"/><Relationship Id="rId13" Type="http://schemas.openxmlformats.org/officeDocument/2006/relationships/image" Target="../media/image2.png"/><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draft-aelhassany-anydata-validation" TargetMode="External"/><Relationship Id="rId12" Type="http://schemas.openxmlformats.org/officeDocument/2006/relationships/hyperlink" Target="https://datatracker.ietf.org/doc/html/draft-netana-nmop-yang-message-broker-integr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netana-netconf-yp-transport-capabilities" TargetMode="External"/><Relationship Id="rId11" Type="http://schemas.openxmlformats.org/officeDocument/2006/relationships/hyperlink" Target="https://datatracker.ietf.org/doc/html/draft-wilton-netconf-yp-observability" TargetMode="External"/><Relationship Id="rId5" Type="http://schemas.openxmlformats.org/officeDocument/2006/relationships/hyperlink" Target="https://datatracker.ietf.org/doc/html/draft-netana-netconf-notif-envelope" TargetMode="External"/><Relationship Id="rId10" Type="http://schemas.openxmlformats.org/officeDocument/2006/relationships/hyperlink" Target="https://datatracker.ietf.org/doc/html/draft-ietf-netconf-yang-library-augmentation" TargetMode="External"/><Relationship Id="rId4" Type="http://schemas.openxmlformats.org/officeDocument/2006/relationships/hyperlink" Target="https://datatracker.ietf.org/doc/html/draft-ietf-netconf-distributed-notif" TargetMode="External"/><Relationship Id="rId9" Type="http://schemas.openxmlformats.org/officeDocument/2006/relationships/hyperlink" Target="https://datatracker.ietf.org/doc/html/draft-ietf-netconf-yang-notifications-versio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1"/>
            <a:ext cx="11395314" cy="426058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IAB NEMOPS Position Paper</a:t>
            </a:r>
            <a:br>
              <a:rPr lang="en-US" sz="3400" b="1" dirty="0"/>
            </a:br>
            <a:endParaRPr lang="en-US" sz="3400" b="1" dirty="0"/>
          </a:p>
          <a:p>
            <a:r>
              <a:rPr lang="en-US" sz="3400" b="1" dirty="0">
                <a:solidFill>
                  <a:srgbClr val="FF0000"/>
                </a:solidFill>
              </a:rPr>
              <a:t>Agile Incremental Driven Development </a:t>
            </a:r>
            <a:r>
              <a:rPr lang="en-US" sz="3400" b="1" dirty="0"/>
              <a:t>for Network Management</a:t>
            </a:r>
          </a:p>
          <a:p>
            <a:endParaRPr lang="en-US" sz="2800" dirty="0"/>
          </a:p>
          <a:p>
            <a:br>
              <a:rPr lang="en-US" sz="2800" dirty="0"/>
            </a:br>
            <a:r>
              <a:rPr lang="en-US" sz="2800" dirty="0"/>
              <a:t>Thomas Graf, Swisscom</a:t>
            </a:r>
          </a:p>
          <a:p>
            <a:r>
              <a:rPr lang="en-US" sz="2800" dirty="0"/>
              <a:t>Holger Keller, DT</a:t>
            </a:r>
          </a:p>
          <a:p>
            <a:r>
              <a:rPr lang="en-US" sz="2800" dirty="0"/>
              <a:t>Dan Voyer, Bell Canada</a:t>
            </a:r>
          </a:p>
          <a:p>
            <a:r>
              <a:rPr lang="en-US" sz="2800" dirty="0"/>
              <a:t>Paolo Lucente, NTT</a:t>
            </a:r>
          </a:p>
          <a:p>
            <a:r>
              <a:rPr lang="en-US" sz="2800" dirty="0"/>
              <a:t>Benoit Claise, Huawei</a:t>
            </a:r>
          </a:p>
          <a:p>
            <a:r>
              <a:rPr lang="en-US" sz="2800" dirty="0"/>
              <a:t>Rob Wilton, Cisco</a:t>
            </a:r>
          </a:p>
          <a:p>
            <a:r>
              <a:rPr lang="en-US" sz="2800" dirty="0"/>
              <a:t>Alex Huang-Feng and Pierre Francois, INSA Lyon</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2000" dirty="0"/>
              <a:t>Thomas Graf, Swisscom</a:t>
            </a:r>
          </a:p>
          <a:p>
            <a:r>
              <a:rPr lang="en-US" sz="2000" dirty="0"/>
              <a:t>Holger Keller, DT</a:t>
            </a:r>
          </a:p>
          <a:p>
            <a:r>
              <a:rPr lang="en-US" sz="2000" dirty="0"/>
              <a:t>Dan Voyer, Bell Canada</a:t>
            </a:r>
          </a:p>
          <a:p>
            <a:r>
              <a:rPr lang="en-US" sz="2000" dirty="0"/>
              <a:t>Paolo Lucente, NTT</a:t>
            </a:r>
          </a:p>
          <a:p>
            <a:r>
              <a:rPr lang="en-US" sz="2000" dirty="0"/>
              <a:t>Benoit Claise, Huawei</a:t>
            </a:r>
          </a:p>
          <a:p>
            <a:r>
              <a:rPr lang="en-US" sz="2000" dirty="0"/>
              <a:t>Rob Wilton, Cisco</a:t>
            </a:r>
          </a:p>
          <a:p>
            <a:r>
              <a:rPr lang="en-US" sz="2000" dirty="0"/>
              <a:t>Alex Huang-Feng and Pierre Francois, INSA Lyon</a:t>
            </a:r>
          </a:p>
        </p:txBody>
      </p:sp>
      <p:sp>
        <p:nvSpPr>
          <p:cNvPr id="18" name="TextBox 17">
            <a:extLst>
              <a:ext uri="{FF2B5EF4-FFF2-40B4-BE49-F238E27FC236}">
                <a16:creationId xmlns:a16="http://schemas.microsoft.com/office/drawing/2014/main" id="{B283EDB4-CFDF-D6B9-8AF9-9CFA563360E3}"/>
              </a:ext>
            </a:extLst>
          </p:cNvPr>
          <p:cNvSpPr txBox="1"/>
          <p:nvPr/>
        </p:nvSpPr>
        <p:spPr>
          <a:xfrm>
            <a:off x="6606071" y="1922198"/>
            <a:ext cx="4747729" cy="3323987"/>
          </a:xfrm>
          <a:prstGeom prst="rect">
            <a:avLst/>
          </a:prstGeom>
          <a:noFill/>
        </p:spPr>
        <p:txBody>
          <a:bodyPr wrap="square">
            <a:spAutoFit/>
          </a:bodyPr>
          <a:lstStyle/>
          <a:p>
            <a:pPr algn="ctr"/>
            <a:r>
              <a:rPr lang="en-US" sz="3000" b="1" dirty="0">
                <a:latin typeface="+mj-lt"/>
              </a:rPr>
              <a:t>«We are </a:t>
            </a:r>
            <a:r>
              <a:rPr lang="en-US" sz="3000" b="1" dirty="0">
                <a:solidFill>
                  <a:srgbClr val="FF0000"/>
                </a:solidFill>
                <a:latin typeface="+mj-lt"/>
              </a:rPr>
              <a:t>concerned</a:t>
            </a:r>
            <a:r>
              <a:rPr lang="en-US" sz="3000" b="1" dirty="0">
                <a:latin typeface="+mj-lt"/>
              </a:rPr>
              <a:t> that 2017 is </a:t>
            </a:r>
            <a:r>
              <a:rPr lang="en-US" sz="3000" b="1" dirty="0">
                <a:solidFill>
                  <a:srgbClr val="FF0000"/>
                </a:solidFill>
                <a:latin typeface="+mj-lt"/>
              </a:rPr>
              <a:t>happening in 2025 again</a:t>
            </a:r>
            <a:r>
              <a:rPr lang="en-US" sz="3000" b="1" dirty="0">
                <a:latin typeface="+mj-lt"/>
              </a:rPr>
              <a:t>. YANG notification being specified and implemented </a:t>
            </a:r>
            <a:r>
              <a:rPr lang="en-US" sz="3000" b="1" dirty="0">
                <a:solidFill>
                  <a:srgbClr val="FF0000"/>
                </a:solidFill>
                <a:latin typeface="+mj-lt"/>
              </a:rPr>
              <a:t>outside of the IETF </a:t>
            </a:r>
            <a:r>
              <a:rPr lang="en-US" sz="3000" b="1" dirty="0">
                <a:latin typeface="+mj-lt"/>
              </a:rPr>
              <a:t>because the process is to slow. </a:t>
            </a:r>
            <a:r>
              <a:rPr lang="en-US" sz="3000" b="1" dirty="0">
                <a:solidFill>
                  <a:srgbClr val="92D050"/>
                </a:solidFill>
                <a:latin typeface="+mj-lt"/>
              </a:rPr>
              <a:t>We are here to change that</a:t>
            </a:r>
            <a:r>
              <a:rPr lang="en-US" sz="3000" b="1" dirty="0">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GB" sz="2800" b="1" dirty="0"/>
              <a:t>Agile Incremental Driven Development</a:t>
            </a:r>
            <a:br>
              <a:rPr lang="en-US" sz="3600" dirty="0"/>
            </a:br>
            <a:r>
              <a:rPr lang="en-US" sz="2700" dirty="0">
                <a:solidFill>
                  <a:schemeClr val="bg2">
                    <a:lumMod val="75000"/>
                  </a:schemeClr>
                </a:solidFill>
              </a:rPr>
              <a:t>IETF YANG-Push can't wait</a:t>
            </a:r>
          </a:p>
        </p:txBody>
      </p:sp>
    </p:spTree>
    <p:extLst>
      <p:ext uri="{BB962C8B-B14F-4D97-AF65-F5344CB8AC3E}">
        <p14:creationId xmlns:p14="http://schemas.microsoft.com/office/powerpoint/2010/main" val="332745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E40D10A-D742-715C-213F-05E30B0AA6FE}"/>
              </a:ext>
            </a:extLst>
          </p:cNvPr>
          <p:cNvSpPr/>
          <p:nvPr/>
        </p:nvSpPr>
        <p:spPr>
          <a:xfrm>
            <a:off x="3060075" y="1517286"/>
            <a:ext cx="5469861" cy="5275426"/>
          </a:xfrm>
          <a:custGeom>
            <a:avLst/>
            <a:gdLst>
              <a:gd name="connsiteX0" fmla="*/ 158986 w 5469861"/>
              <a:gd name="connsiteY0" fmla="*/ 1319220 h 5275426"/>
              <a:gd name="connsiteX1" fmla="*/ 149656 w 5469861"/>
              <a:gd name="connsiteY1" fmla="*/ 115571 h 5275426"/>
              <a:gd name="connsiteX2" fmla="*/ 2202390 w 5469861"/>
              <a:gd name="connsiteY2" fmla="*/ 59587 h 5275426"/>
              <a:gd name="connsiteX3" fmla="*/ 3853909 w 5469861"/>
              <a:gd name="connsiteY3" fmla="*/ 218208 h 5275426"/>
              <a:gd name="connsiteX4" fmla="*/ 4152488 w 5469861"/>
              <a:gd name="connsiteY4" fmla="*/ 1524494 h 5275426"/>
              <a:gd name="connsiteX5" fmla="*/ 4712325 w 5469861"/>
              <a:gd name="connsiteY5" fmla="*/ 2494877 h 5275426"/>
              <a:gd name="connsiteX6" fmla="*/ 5430782 w 5469861"/>
              <a:gd name="connsiteY6" fmla="*/ 4081081 h 5275426"/>
              <a:gd name="connsiteX7" fmla="*/ 5094880 w 5469861"/>
              <a:gd name="connsiteY7" fmla="*/ 5191424 h 5275426"/>
              <a:gd name="connsiteX8" fmla="*/ 2790219 w 5469861"/>
              <a:gd name="connsiteY8" fmla="*/ 5191424 h 5275426"/>
              <a:gd name="connsiteX9" fmla="*/ 532211 w 5469861"/>
              <a:gd name="connsiteY9" fmla="*/ 5144771 h 5275426"/>
              <a:gd name="connsiteX10" fmla="*/ 56349 w 5469861"/>
              <a:gd name="connsiteY10" fmla="*/ 4472967 h 5275426"/>
              <a:gd name="connsiteX11" fmla="*/ 168317 w 5469861"/>
              <a:gd name="connsiteY11" fmla="*/ 2149645 h 5275426"/>
              <a:gd name="connsiteX12" fmla="*/ 158986 w 5469861"/>
              <a:gd name="connsiteY12" fmla="*/ 1319220 h 527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69861" h="5275426">
                <a:moveTo>
                  <a:pt x="158986" y="1319220"/>
                </a:moveTo>
                <a:cubicBezTo>
                  <a:pt x="155876" y="980208"/>
                  <a:pt x="-190911" y="325510"/>
                  <a:pt x="149656" y="115571"/>
                </a:cubicBezTo>
                <a:cubicBezTo>
                  <a:pt x="490223" y="-94368"/>
                  <a:pt x="1585015" y="42481"/>
                  <a:pt x="2202390" y="59587"/>
                </a:cubicBezTo>
                <a:cubicBezTo>
                  <a:pt x="2819765" y="76693"/>
                  <a:pt x="3528893" y="-25943"/>
                  <a:pt x="3853909" y="218208"/>
                </a:cubicBezTo>
                <a:cubicBezTo>
                  <a:pt x="4178925" y="462359"/>
                  <a:pt x="4009419" y="1145049"/>
                  <a:pt x="4152488" y="1524494"/>
                </a:cubicBezTo>
                <a:cubicBezTo>
                  <a:pt x="4295557" y="1903939"/>
                  <a:pt x="4499276" y="2068779"/>
                  <a:pt x="4712325" y="2494877"/>
                </a:cubicBezTo>
                <a:cubicBezTo>
                  <a:pt x="4925374" y="2920975"/>
                  <a:pt x="5367023" y="3631657"/>
                  <a:pt x="5430782" y="4081081"/>
                </a:cubicBezTo>
                <a:cubicBezTo>
                  <a:pt x="5494541" y="4530506"/>
                  <a:pt x="5534974" y="5006367"/>
                  <a:pt x="5094880" y="5191424"/>
                </a:cubicBezTo>
                <a:cubicBezTo>
                  <a:pt x="4654786" y="5376481"/>
                  <a:pt x="3550664" y="5199199"/>
                  <a:pt x="2790219" y="5191424"/>
                </a:cubicBezTo>
                <a:cubicBezTo>
                  <a:pt x="2029774" y="5183649"/>
                  <a:pt x="987856" y="5264514"/>
                  <a:pt x="532211" y="5144771"/>
                </a:cubicBezTo>
                <a:cubicBezTo>
                  <a:pt x="76566" y="5025028"/>
                  <a:pt x="116998" y="4972155"/>
                  <a:pt x="56349" y="4472967"/>
                </a:cubicBezTo>
                <a:cubicBezTo>
                  <a:pt x="-4300" y="3973779"/>
                  <a:pt x="149656" y="2672159"/>
                  <a:pt x="168317" y="2149645"/>
                </a:cubicBezTo>
                <a:cubicBezTo>
                  <a:pt x="186978" y="1627131"/>
                  <a:pt x="162096" y="1658232"/>
                  <a:pt x="158986" y="1319220"/>
                </a:cubicBezTo>
                <a:close/>
              </a:path>
            </a:pathLst>
          </a:custGeom>
          <a:solidFill>
            <a:srgbClr val="FF0000">
              <a:alpha val="5000"/>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a:t>
            </a:fld>
            <a:endParaRPr lang="en-US"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a:t>
            </a:r>
            <a:br>
              <a:rPr lang="en-US" sz="3600" dirty="0"/>
            </a:br>
            <a:r>
              <a:rPr lang="en-US" sz="2700" dirty="0">
                <a:solidFill>
                  <a:schemeClr val="bg2">
                    <a:lumMod val="75000"/>
                  </a:schemeClr>
                </a:solidFill>
              </a:rPr>
              <a:t>A 22 years journey without at finish line</a:t>
            </a:r>
          </a:p>
        </p:txBody>
      </p:sp>
      <p:cxnSp>
        <p:nvCxnSpPr>
          <p:cNvPr id="2" name="Gerade Verbindung 7">
            <a:extLst>
              <a:ext uri="{FF2B5EF4-FFF2-40B4-BE49-F238E27FC236}">
                <a16:creationId xmlns:a16="http://schemas.microsoft.com/office/drawing/2014/main" id="{C1721C3D-DB90-6F7E-E36F-6A21328FD83C}"/>
              </a:ext>
            </a:extLst>
          </p:cNvPr>
          <p:cNvCxnSpPr>
            <a:cxnSpLocks/>
          </p:cNvCxnSpPr>
          <p:nvPr/>
        </p:nvCxnSpPr>
        <p:spPr bwMode="gray">
          <a:xfrm>
            <a:off x="550200" y="4066688"/>
            <a:ext cx="10992000" cy="0"/>
          </a:xfrm>
          <a:prstGeom prst="line">
            <a:avLst/>
          </a:prstGeom>
          <a:noFill/>
          <a:ln w="57150" cap="rnd">
            <a:solidFill>
              <a:srgbClr val="DDE3E7"/>
            </a:solidFill>
            <a:prstDash val="solid"/>
            <a:round/>
            <a:headEnd/>
            <a:tailEnd/>
          </a:ln>
          <a:effectLst/>
        </p:spPr>
      </p:cxnSp>
      <p:cxnSp>
        <p:nvCxnSpPr>
          <p:cNvPr id="4" name="Straight Connector 3">
            <a:extLst>
              <a:ext uri="{FF2B5EF4-FFF2-40B4-BE49-F238E27FC236}">
                <a16:creationId xmlns:a16="http://schemas.microsoft.com/office/drawing/2014/main" id="{2D8F38AE-2D5D-F761-56B3-E72F6B8DFBFB}"/>
              </a:ext>
            </a:extLst>
          </p:cNvPr>
          <p:cNvCxnSpPr>
            <a:cxnSpLocks/>
          </p:cNvCxnSpPr>
          <p:nvPr/>
        </p:nvCxnSpPr>
        <p:spPr bwMode="gray">
          <a:xfrm>
            <a:off x="3457387" y="4066688"/>
            <a:ext cx="2130515" cy="0"/>
          </a:xfrm>
          <a:prstGeom prst="line">
            <a:avLst/>
          </a:prstGeom>
          <a:ln w="57150" cap="rnd">
            <a:gradFill flip="none" rotWithShape="1">
              <a:gsLst>
                <a:gs pos="20000">
                  <a:srgbClr val="DDE3E7"/>
                </a:gs>
                <a:gs pos="50000">
                  <a:srgbClr val="92D05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 name="Gruppieren 7">
            <a:extLst>
              <a:ext uri="{FF2B5EF4-FFF2-40B4-BE49-F238E27FC236}">
                <a16:creationId xmlns:a16="http://schemas.microsoft.com/office/drawing/2014/main" id="{0A1791C6-7957-841E-21E6-B4013FF8AB08}"/>
              </a:ext>
            </a:extLst>
          </p:cNvPr>
          <p:cNvGrpSpPr/>
          <p:nvPr/>
        </p:nvGrpSpPr>
        <p:grpSpPr bwMode="black">
          <a:xfrm>
            <a:off x="576263" y="1690688"/>
            <a:ext cx="2736000" cy="2232000"/>
            <a:chOff x="1632000" y="1341000"/>
            <a:chExt cx="2232000" cy="2232000"/>
          </a:xfrm>
        </p:grpSpPr>
        <p:grpSp>
          <p:nvGrpSpPr>
            <p:cNvPr id="10" name="Gruppieren 4">
              <a:extLst>
                <a:ext uri="{FF2B5EF4-FFF2-40B4-BE49-F238E27FC236}">
                  <a16:creationId xmlns:a16="http://schemas.microsoft.com/office/drawing/2014/main" id="{C780AC79-CE70-CE16-285B-FAFD90791A4F}"/>
                </a:ext>
              </a:extLst>
            </p:cNvPr>
            <p:cNvGrpSpPr/>
            <p:nvPr/>
          </p:nvGrpSpPr>
          <p:grpSpPr bwMode="black">
            <a:xfrm>
              <a:off x="1632000" y="2997000"/>
              <a:ext cx="2232000" cy="144000"/>
              <a:chOff x="1613352" y="2094098"/>
              <a:chExt cx="2234925" cy="144000"/>
            </a:xfrm>
          </p:grpSpPr>
          <p:cxnSp>
            <p:nvCxnSpPr>
              <p:cNvPr id="13" name="Gerade Verbindung 19">
                <a:extLst>
                  <a:ext uri="{FF2B5EF4-FFF2-40B4-BE49-F238E27FC236}">
                    <a16:creationId xmlns:a16="http://schemas.microsoft.com/office/drawing/2014/main" id="{47DBB9D7-4D98-00EF-730F-1CADF6F41193}"/>
                  </a:ext>
                </a:extLst>
              </p:cNvPr>
              <p:cNvCxnSpPr/>
              <p:nvPr/>
            </p:nvCxnSpPr>
            <p:spPr bwMode="black">
              <a:xfrm>
                <a:off x="1613352" y="2094098"/>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30">
                <a:extLst>
                  <a:ext uri="{FF2B5EF4-FFF2-40B4-BE49-F238E27FC236}">
                    <a16:creationId xmlns:a16="http://schemas.microsoft.com/office/drawing/2014/main" id="{5FCD0C6E-BDB0-E064-C4BB-983691A05075}"/>
                  </a:ext>
                </a:extLst>
              </p:cNvPr>
              <p:cNvCxnSpPr>
                <a:cxnSpLocks/>
              </p:cNvCxnSpPr>
              <p:nvPr/>
            </p:nvCxnSpPr>
            <p:spPr bwMode="black">
              <a:xfrm>
                <a:off x="2730970" y="2094098"/>
                <a:ext cx="0" cy="14400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Inhaltsplatzhalter 1">
              <a:extLst>
                <a:ext uri="{FF2B5EF4-FFF2-40B4-BE49-F238E27FC236}">
                  <a16:creationId xmlns:a16="http://schemas.microsoft.com/office/drawing/2014/main" id="{B2A37731-AEFD-15D3-A665-8F4E658F53E2}"/>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2002</a:t>
              </a:r>
            </a:p>
          </p:txBody>
        </p:sp>
        <p:sp>
          <p:nvSpPr>
            <p:cNvPr id="12" name="Inhaltsplatzhalter 1">
              <a:extLst>
                <a:ext uri="{FF2B5EF4-FFF2-40B4-BE49-F238E27FC236}">
                  <a16:creationId xmlns:a16="http://schemas.microsoft.com/office/drawing/2014/main" id="{B81BDC52-9F54-8464-CFBE-52869B51022D}"/>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IAB Workshop</a:t>
              </a:r>
            </a:p>
            <a:p>
              <a:r>
                <a:rPr lang="en-US" sz="1400" dirty="0"/>
                <a:t>Defines operators' requirements in RFC 3535 to lifecycle CLI and SNMP. YANG, Netconf and </a:t>
              </a:r>
              <a:r>
                <a:rPr lang="en-US" sz="1400" dirty="0" err="1"/>
                <a:t>Restconf</a:t>
              </a:r>
              <a:r>
                <a:rPr lang="en-US" sz="1400" dirty="0"/>
                <a:t> development started.</a:t>
              </a:r>
            </a:p>
          </p:txBody>
        </p:sp>
      </p:grpSp>
      <p:grpSp>
        <p:nvGrpSpPr>
          <p:cNvPr id="15" name="Gruppieren 40">
            <a:extLst>
              <a:ext uri="{FF2B5EF4-FFF2-40B4-BE49-F238E27FC236}">
                <a16:creationId xmlns:a16="http://schemas.microsoft.com/office/drawing/2014/main" id="{3871D3D0-1587-CF69-BABE-481B8DE9F670}"/>
              </a:ext>
            </a:extLst>
          </p:cNvPr>
          <p:cNvGrpSpPr/>
          <p:nvPr/>
        </p:nvGrpSpPr>
        <p:grpSpPr bwMode="black">
          <a:xfrm>
            <a:off x="5001211" y="1690688"/>
            <a:ext cx="2251579" cy="2232000"/>
            <a:chOff x="1632000" y="1341000"/>
            <a:chExt cx="2232000" cy="2232000"/>
          </a:xfrm>
        </p:grpSpPr>
        <p:grpSp>
          <p:nvGrpSpPr>
            <p:cNvPr id="16" name="Gruppieren 41">
              <a:extLst>
                <a:ext uri="{FF2B5EF4-FFF2-40B4-BE49-F238E27FC236}">
                  <a16:creationId xmlns:a16="http://schemas.microsoft.com/office/drawing/2014/main" id="{9C9189D8-7AD5-06A0-1234-64C45E072CCD}"/>
                </a:ext>
              </a:extLst>
            </p:cNvPr>
            <p:cNvGrpSpPr/>
            <p:nvPr/>
          </p:nvGrpSpPr>
          <p:grpSpPr bwMode="black">
            <a:xfrm>
              <a:off x="1632000" y="2997000"/>
              <a:ext cx="2232000" cy="144000"/>
              <a:chOff x="1613352" y="3141000"/>
              <a:chExt cx="2234925" cy="215990"/>
            </a:xfrm>
          </p:grpSpPr>
          <p:cxnSp>
            <p:nvCxnSpPr>
              <p:cNvPr id="20" name="Gerade Verbindung 19">
                <a:extLst>
                  <a:ext uri="{FF2B5EF4-FFF2-40B4-BE49-F238E27FC236}">
                    <a16:creationId xmlns:a16="http://schemas.microsoft.com/office/drawing/2014/main" id="{ABD967C4-0802-5264-46BB-8472D73788EB}"/>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30">
                <a:extLst>
                  <a:ext uri="{FF2B5EF4-FFF2-40B4-BE49-F238E27FC236}">
                    <a16:creationId xmlns:a16="http://schemas.microsoft.com/office/drawing/2014/main" id="{956713F9-AC5C-FAE8-FE3E-581D1F7A80AD}"/>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Inhaltsplatzhalter 1">
              <a:extLst>
                <a:ext uri="{FF2B5EF4-FFF2-40B4-BE49-F238E27FC236}">
                  <a16:creationId xmlns:a16="http://schemas.microsoft.com/office/drawing/2014/main" id="{E758DD90-C648-A2CB-CC61-19D59AC79BEF}"/>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2017</a:t>
              </a:r>
            </a:p>
          </p:txBody>
        </p:sp>
        <p:sp>
          <p:nvSpPr>
            <p:cNvPr id="18" name="Inhaltsplatzhalter 1">
              <a:extLst>
                <a:ext uri="{FF2B5EF4-FFF2-40B4-BE49-F238E27FC236}">
                  <a16:creationId xmlns:a16="http://schemas.microsoft.com/office/drawing/2014/main" id="{B724AEB6-5BAC-47DA-8B69-2AD187CE7405}"/>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err="1"/>
                <a:t>gNMI</a:t>
              </a:r>
              <a:endParaRPr lang="en-US" b="1" dirty="0"/>
            </a:p>
            <a:p>
              <a:r>
                <a:rPr lang="en-US" sz="1400" dirty="0" err="1"/>
                <a:t>gNMI</a:t>
              </a:r>
              <a:r>
                <a:rPr lang="en-US" sz="1400" dirty="0"/>
                <a:t> was presented to IETF NETCONF and implementations started at major network vendors.</a:t>
              </a:r>
            </a:p>
          </p:txBody>
        </p:sp>
      </p:grpSp>
      <p:grpSp>
        <p:nvGrpSpPr>
          <p:cNvPr id="22" name="Gruppieren 46">
            <a:extLst>
              <a:ext uri="{FF2B5EF4-FFF2-40B4-BE49-F238E27FC236}">
                <a16:creationId xmlns:a16="http://schemas.microsoft.com/office/drawing/2014/main" id="{BE342D5B-06C0-BC80-D4DD-5FED2D93A85A}"/>
              </a:ext>
            </a:extLst>
          </p:cNvPr>
          <p:cNvGrpSpPr/>
          <p:nvPr/>
        </p:nvGrpSpPr>
        <p:grpSpPr bwMode="black">
          <a:xfrm>
            <a:off x="7408295" y="1690688"/>
            <a:ext cx="4593848" cy="2232000"/>
            <a:chOff x="1632000" y="1341000"/>
            <a:chExt cx="2232000" cy="2232000"/>
          </a:xfrm>
        </p:grpSpPr>
        <p:grpSp>
          <p:nvGrpSpPr>
            <p:cNvPr id="23" name="Gruppieren 47">
              <a:extLst>
                <a:ext uri="{FF2B5EF4-FFF2-40B4-BE49-F238E27FC236}">
                  <a16:creationId xmlns:a16="http://schemas.microsoft.com/office/drawing/2014/main" id="{35B79CFD-DDC0-E110-13C1-4AC041F47E3D}"/>
                </a:ext>
              </a:extLst>
            </p:cNvPr>
            <p:cNvGrpSpPr/>
            <p:nvPr/>
          </p:nvGrpSpPr>
          <p:grpSpPr bwMode="black">
            <a:xfrm>
              <a:off x="1632000" y="2997000"/>
              <a:ext cx="2232000" cy="144000"/>
              <a:chOff x="1613352" y="3141000"/>
              <a:chExt cx="2234925" cy="215990"/>
            </a:xfrm>
          </p:grpSpPr>
          <p:cxnSp>
            <p:nvCxnSpPr>
              <p:cNvPr id="26" name="Gerade Verbindung 19">
                <a:extLst>
                  <a:ext uri="{FF2B5EF4-FFF2-40B4-BE49-F238E27FC236}">
                    <a16:creationId xmlns:a16="http://schemas.microsoft.com/office/drawing/2014/main" id="{2270C987-12FE-3012-C05E-8965D7369BBE}"/>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 Verbindung 30">
                <a:extLst>
                  <a:ext uri="{FF2B5EF4-FFF2-40B4-BE49-F238E27FC236}">
                    <a16:creationId xmlns:a16="http://schemas.microsoft.com/office/drawing/2014/main" id="{DB32614D-738C-B4E0-9019-340192DBBEFA}"/>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Inhaltsplatzhalter 1">
              <a:extLst>
                <a:ext uri="{FF2B5EF4-FFF2-40B4-BE49-F238E27FC236}">
                  <a16:creationId xmlns:a16="http://schemas.microsoft.com/office/drawing/2014/main" id="{B4BB3FE3-45A4-FB4D-7261-232D61BD7118}"/>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2022</a:t>
              </a:r>
            </a:p>
          </p:txBody>
        </p:sp>
        <p:sp>
          <p:nvSpPr>
            <p:cNvPr id="25" name="Inhaltsplatzhalter 1">
              <a:extLst>
                <a:ext uri="{FF2B5EF4-FFF2-40B4-BE49-F238E27FC236}">
                  <a16:creationId xmlns:a16="http://schemas.microsoft.com/office/drawing/2014/main" id="{1B4551CE-E748-DB88-B412-3D69C73A1AF7}"/>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Data Mesh Integration</a:t>
              </a:r>
            </a:p>
            <a:p>
              <a:pPr marL="0" marR="0">
                <a:spcBef>
                  <a:spcPts val="0"/>
                </a:spcBef>
                <a:spcAft>
                  <a:spcPts val="0"/>
                </a:spcAft>
              </a:pPr>
              <a:r>
                <a:rPr lang="en-US" sz="1400" dirty="0"/>
                <a:t>Vendor-specific implementations and IETF YANG-Push are hard to manage. New requirements emerged for integrating with the message broker and an automated data processing chain. New specifications are proposed to resolve these challenges.</a:t>
              </a:r>
            </a:p>
          </p:txBody>
        </p:sp>
      </p:grpSp>
      <p:grpSp>
        <p:nvGrpSpPr>
          <p:cNvPr id="28" name="Gruppieren 8">
            <a:extLst>
              <a:ext uri="{FF2B5EF4-FFF2-40B4-BE49-F238E27FC236}">
                <a16:creationId xmlns:a16="http://schemas.microsoft.com/office/drawing/2014/main" id="{DE5BB9B7-8572-74B3-3418-92B8C92064EA}"/>
              </a:ext>
            </a:extLst>
          </p:cNvPr>
          <p:cNvGrpSpPr/>
          <p:nvPr/>
        </p:nvGrpSpPr>
        <p:grpSpPr bwMode="black">
          <a:xfrm>
            <a:off x="3457239" y="4207610"/>
            <a:ext cx="2130515" cy="2231999"/>
            <a:chOff x="1488000" y="4293000"/>
            <a:chExt cx="2736000" cy="2231999"/>
          </a:xfrm>
        </p:grpSpPr>
        <p:grpSp>
          <p:nvGrpSpPr>
            <p:cNvPr id="29" name="Gruppieren 59">
              <a:extLst>
                <a:ext uri="{FF2B5EF4-FFF2-40B4-BE49-F238E27FC236}">
                  <a16:creationId xmlns:a16="http://schemas.microsoft.com/office/drawing/2014/main" id="{F2AC2579-AB27-E563-72B0-21AF883D5C94}"/>
                </a:ext>
              </a:extLst>
            </p:cNvPr>
            <p:cNvGrpSpPr/>
            <p:nvPr/>
          </p:nvGrpSpPr>
          <p:grpSpPr bwMode="black">
            <a:xfrm>
              <a:off x="1488000" y="4725000"/>
              <a:ext cx="2736000" cy="144000"/>
              <a:chOff x="1613352" y="3141000"/>
              <a:chExt cx="2234925" cy="215990"/>
            </a:xfrm>
          </p:grpSpPr>
          <p:cxnSp>
            <p:nvCxnSpPr>
              <p:cNvPr id="32" name="Gerade Verbindung 19">
                <a:extLst>
                  <a:ext uri="{FF2B5EF4-FFF2-40B4-BE49-F238E27FC236}">
                    <a16:creationId xmlns:a16="http://schemas.microsoft.com/office/drawing/2014/main" id="{C7712630-B018-597B-9584-81CEDF28F8C0}"/>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30">
                <a:extLst>
                  <a:ext uri="{FF2B5EF4-FFF2-40B4-BE49-F238E27FC236}">
                    <a16:creationId xmlns:a16="http://schemas.microsoft.com/office/drawing/2014/main" id="{12B3F5EE-E98E-BEF4-4ED2-D387A691EBB2}"/>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Inhaltsplatzhalter 1">
              <a:extLst>
                <a:ext uri="{FF2B5EF4-FFF2-40B4-BE49-F238E27FC236}">
                  <a16:creationId xmlns:a16="http://schemas.microsoft.com/office/drawing/2014/main" id="{8B991C74-AAFD-C1DD-459B-083084BA12D6}"/>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2015</a:t>
              </a:r>
            </a:p>
          </p:txBody>
        </p:sp>
        <p:sp>
          <p:nvSpPr>
            <p:cNvPr id="31" name="Inhaltsplatzhalter 1">
              <a:extLst>
                <a:ext uri="{FF2B5EF4-FFF2-40B4-BE49-F238E27FC236}">
                  <a16:creationId xmlns:a16="http://schemas.microsoft.com/office/drawing/2014/main" id="{A80F2D56-09A4-2302-3CBD-EBEA1B3EF180}"/>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Specification Started</a:t>
              </a:r>
            </a:p>
            <a:p>
              <a:r>
                <a:rPr lang="en-US" sz="1400" dirty="0"/>
                <a:t>Development of RFC 8639 and RFC 8641 started at IETF NETCONF.</a:t>
              </a:r>
            </a:p>
          </p:txBody>
        </p:sp>
      </p:grpSp>
      <p:grpSp>
        <p:nvGrpSpPr>
          <p:cNvPr id="34" name="Gruppieren 64">
            <a:extLst>
              <a:ext uri="{FF2B5EF4-FFF2-40B4-BE49-F238E27FC236}">
                <a16:creationId xmlns:a16="http://schemas.microsoft.com/office/drawing/2014/main" id="{DACC37E1-B67E-68EC-557A-97CCFBA7D080}"/>
              </a:ext>
            </a:extLst>
          </p:cNvPr>
          <p:cNvGrpSpPr/>
          <p:nvPr/>
        </p:nvGrpSpPr>
        <p:grpSpPr bwMode="black">
          <a:xfrm>
            <a:off x="5819087" y="4212764"/>
            <a:ext cx="2868476" cy="2231999"/>
            <a:chOff x="1488000" y="4293000"/>
            <a:chExt cx="2736000" cy="2231999"/>
          </a:xfrm>
        </p:grpSpPr>
        <p:grpSp>
          <p:nvGrpSpPr>
            <p:cNvPr id="35" name="Gruppieren 65">
              <a:extLst>
                <a:ext uri="{FF2B5EF4-FFF2-40B4-BE49-F238E27FC236}">
                  <a16:creationId xmlns:a16="http://schemas.microsoft.com/office/drawing/2014/main" id="{FD98BA2F-25B0-B1E4-33C3-3E0F5BECDCAA}"/>
                </a:ext>
              </a:extLst>
            </p:cNvPr>
            <p:cNvGrpSpPr/>
            <p:nvPr/>
          </p:nvGrpSpPr>
          <p:grpSpPr bwMode="black">
            <a:xfrm>
              <a:off x="1488000" y="4725000"/>
              <a:ext cx="2736000" cy="144000"/>
              <a:chOff x="1613352" y="3141000"/>
              <a:chExt cx="2234925" cy="215990"/>
            </a:xfrm>
          </p:grpSpPr>
          <p:cxnSp>
            <p:nvCxnSpPr>
              <p:cNvPr id="38" name="Gerade Verbindung 19">
                <a:extLst>
                  <a:ext uri="{FF2B5EF4-FFF2-40B4-BE49-F238E27FC236}">
                    <a16:creationId xmlns:a16="http://schemas.microsoft.com/office/drawing/2014/main" id="{28824EE9-5B31-6E24-3D17-8559F723C2CA}"/>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 Verbindung 30">
                <a:extLst>
                  <a:ext uri="{FF2B5EF4-FFF2-40B4-BE49-F238E27FC236}">
                    <a16:creationId xmlns:a16="http://schemas.microsoft.com/office/drawing/2014/main" id="{1A7858F4-C8FF-FD11-1618-89813EDCA5B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Inhaltsplatzhalter 1">
              <a:extLst>
                <a:ext uri="{FF2B5EF4-FFF2-40B4-BE49-F238E27FC236}">
                  <a16:creationId xmlns:a16="http://schemas.microsoft.com/office/drawing/2014/main" id="{7D27550F-D392-5C9D-6454-65067CA2FC55}"/>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2019</a:t>
              </a:r>
            </a:p>
          </p:txBody>
        </p:sp>
        <p:sp>
          <p:nvSpPr>
            <p:cNvPr id="37" name="Inhaltsplatzhalter 1">
              <a:extLst>
                <a:ext uri="{FF2B5EF4-FFF2-40B4-BE49-F238E27FC236}">
                  <a16:creationId xmlns:a16="http://schemas.microsoft.com/office/drawing/2014/main" id="{0BD3578E-9C91-1D0B-2ECF-4ABE58148B6A}"/>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a:t>
              </a:r>
              <a:br>
                <a:rPr lang="en-US" b="1" dirty="0"/>
              </a:br>
              <a:r>
                <a:rPr lang="en-US" b="1" dirty="0"/>
                <a:t>Specification Finished</a:t>
              </a:r>
            </a:p>
            <a:p>
              <a:r>
                <a:rPr lang="en-US" sz="1400" dirty="0"/>
                <a:t>Development of RFC 8639 and RFC 8641 concluded at IETF NETCONF without any major network vendor implementations.</a:t>
              </a:r>
            </a:p>
          </p:txBody>
        </p:sp>
      </p:grpSp>
      <p:grpSp>
        <p:nvGrpSpPr>
          <p:cNvPr id="41" name="Gruppieren 64">
            <a:extLst>
              <a:ext uri="{FF2B5EF4-FFF2-40B4-BE49-F238E27FC236}">
                <a16:creationId xmlns:a16="http://schemas.microsoft.com/office/drawing/2014/main" id="{D3FED4A7-82DC-CB2D-9D61-14D8A28E48B5}"/>
              </a:ext>
            </a:extLst>
          </p:cNvPr>
          <p:cNvGrpSpPr/>
          <p:nvPr/>
        </p:nvGrpSpPr>
        <p:grpSpPr bwMode="black">
          <a:xfrm>
            <a:off x="8994711" y="4210690"/>
            <a:ext cx="2690323" cy="2231999"/>
            <a:chOff x="1488000" y="4293000"/>
            <a:chExt cx="2736000" cy="2231999"/>
          </a:xfrm>
        </p:grpSpPr>
        <p:grpSp>
          <p:nvGrpSpPr>
            <p:cNvPr id="42" name="Gruppieren 65">
              <a:extLst>
                <a:ext uri="{FF2B5EF4-FFF2-40B4-BE49-F238E27FC236}">
                  <a16:creationId xmlns:a16="http://schemas.microsoft.com/office/drawing/2014/main" id="{3B344F67-2010-7161-4789-9759BC710566}"/>
                </a:ext>
              </a:extLst>
            </p:cNvPr>
            <p:cNvGrpSpPr/>
            <p:nvPr/>
          </p:nvGrpSpPr>
          <p:grpSpPr bwMode="black">
            <a:xfrm>
              <a:off x="1488000" y="4725000"/>
              <a:ext cx="2736000" cy="144000"/>
              <a:chOff x="1613352" y="3141000"/>
              <a:chExt cx="2234925" cy="215990"/>
            </a:xfrm>
          </p:grpSpPr>
          <p:cxnSp>
            <p:nvCxnSpPr>
              <p:cNvPr id="45" name="Gerade Verbindung 19">
                <a:extLst>
                  <a:ext uri="{FF2B5EF4-FFF2-40B4-BE49-F238E27FC236}">
                    <a16:creationId xmlns:a16="http://schemas.microsoft.com/office/drawing/2014/main" id="{2BC9765E-2839-3725-D5AA-9C03730BDE05}"/>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30">
                <a:extLst>
                  <a:ext uri="{FF2B5EF4-FFF2-40B4-BE49-F238E27FC236}">
                    <a16:creationId xmlns:a16="http://schemas.microsoft.com/office/drawing/2014/main" id="{BD1D0E07-6E0E-4A3A-57A2-E985A2E6E5E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Inhaltsplatzhalter 1">
              <a:extLst>
                <a:ext uri="{FF2B5EF4-FFF2-40B4-BE49-F238E27FC236}">
                  <a16:creationId xmlns:a16="http://schemas.microsoft.com/office/drawing/2014/main" id="{9982A62D-0E10-2FD3-5ACE-87B7E6992067}"/>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2024</a:t>
              </a:r>
            </a:p>
          </p:txBody>
        </p:sp>
        <p:sp>
          <p:nvSpPr>
            <p:cNvPr id="44" name="Inhaltsplatzhalter 1">
              <a:extLst>
                <a:ext uri="{FF2B5EF4-FFF2-40B4-BE49-F238E27FC236}">
                  <a16:creationId xmlns:a16="http://schemas.microsoft.com/office/drawing/2014/main" id="{E4D5B3A8-1F95-93B6-B40F-4E4453028DBF}"/>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Major</a:t>
              </a:r>
              <a:br>
                <a:rPr lang="en-US" b="1" dirty="0"/>
              </a:br>
              <a:r>
                <a:rPr lang="en-US" b="1" dirty="0"/>
                <a:t>Implementations Started</a:t>
              </a:r>
            </a:p>
            <a:p>
              <a:r>
                <a:rPr lang="en-US" sz="1400" dirty="0"/>
                <a:t>Questions arise. Proposing a simplified IETF YANG-Push and an Agile Incremental Driven Development.</a:t>
              </a:r>
            </a:p>
          </p:txBody>
        </p:sp>
      </p:grpSp>
      <p:grpSp>
        <p:nvGrpSpPr>
          <p:cNvPr id="59" name="Gruppieren 40">
            <a:extLst>
              <a:ext uri="{FF2B5EF4-FFF2-40B4-BE49-F238E27FC236}">
                <a16:creationId xmlns:a16="http://schemas.microsoft.com/office/drawing/2014/main" id="{A4F54A95-D7DF-C891-C7FF-8E228A7013F2}"/>
              </a:ext>
            </a:extLst>
          </p:cNvPr>
          <p:cNvGrpSpPr/>
          <p:nvPr/>
        </p:nvGrpSpPr>
        <p:grpSpPr bwMode="black">
          <a:xfrm>
            <a:off x="3406857" y="1690687"/>
            <a:ext cx="1273596" cy="2232000"/>
            <a:chOff x="1632000" y="1341000"/>
            <a:chExt cx="2232000" cy="2232000"/>
          </a:xfrm>
        </p:grpSpPr>
        <p:grpSp>
          <p:nvGrpSpPr>
            <p:cNvPr id="60" name="Gruppieren 41">
              <a:extLst>
                <a:ext uri="{FF2B5EF4-FFF2-40B4-BE49-F238E27FC236}">
                  <a16:creationId xmlns:a16="http://schemas.microsoft.com/office/drawing/2014/main" id="{7033033C-435C-1BF4-758D-F6F49C7BE514}"/>
                </a:ext>
              </a:extLst>
            </p:cNvPr>
            <p:cNvGrpSpPr/>
            <p:nvPr/>
          </p:nvGrpSpPr>
          <p:grpSpPr bwMode="black">
            <a:xfrm>
              <a:off x="1632000" y="2997000"/>
              <a:ext cx="2232000" cy="144000"/>
              <a:chOff x="1613352" y="3141000"/>
              <a:chExt cx="2234925" cy="215990"/>
            </a:xfrm>
          </p:grpSpPr>
          <p:cxnSp>
            <p:nvCxnSpPr>
              <p:cNvPr id="63" name="Gerade Verbindung 19">
                <a:extLst>
                  <a:ext uri="{FF2B5EF4-FFF2-40B4-BE49-F238E27FC236}">
                    <a16:creationId xmlns:a16="http://schemas.microsoft.com/office/drawing/2014/main" id="{C6DFBCFE-6018-8344-46D1-B0F6FFB58CD4}"/>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30">
                <a:extLst>
                  <a:ext uri="{FF2B5EF4-FFF2-40B4-BE49-F238E27FC236}">
                    <a16:creationId xmlns:a16="http://schemas.microsoft.com/office/drawing/2014/main" id="{403AD072-2FC4-1ACC-56E2-B0F9CA68FE7F}"/>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Inhaltsplatzhalter 1">
              <a:extLst>
                <a:ext uri="{FF2B5EF4-FFF2-40B4-BE49-F238E27FC236}">
                  <a16:creationId xmlns:a16="http://schemas.microsoft.com/office/drawing/2014/main" id="{A45CA48C-52BC-6F61-40B7-B80536A0878C}"/>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2010</a:t>
              </a:r>
            </a:p>
          </p:txBody>
        </p:sp>
        <p:sp>
          <p:nvSpPr>
            <p:cNvPr id="62" name="Inhaltsplatzhalter 1">
              <a:extLst>
                <a:ext uri="{FF2B5EF4-FFF2-40B4-BE49-F238E27FC236}">
                  <a16:creationId xmlns:a16="http://schemas.microsoft.com/office/drawing/2014/main" id="{9D3C1E24-9BDF-AF99-075F-4F734EBA2636}"/>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YANG 1.0</a:t>
              </a:r>
            </a:p>
            <a:p>
              <a:r>
                <a:rPr lang="en-US" sz="1400" dirty="0"/>
                <a:t>Specified in RFC 6020. 1.1 in RFC 7950.</a:t>
              </a:r>
              <a:br>
                <a:rPr lang="en-US" sz="1400" dirty="0"/>
              </a:br>
              <a:endParaRPr lang="en-US" sz="1400" dirty="0"/>
            </a:p>
          </p:txBody>
        </p:sp>
      </p:grpSp>
      <p:cxnSp>
        <p:nvCxnSpPr>
          <p:cNvPr id="65" name="Straight Connector 64">
            <a:extLst>
              <a:ext uri="{FF2B5EF4-FFF2-40B4-BE49-F238E27FC236}">
                <a16:creationId xmlns:a16="http://schemas.microsoft.com/office/drawing/2014/main" id="{AFC53858-1E5E-6FE9-2830-0E378FEAA6B1}"/>
              </a:ext>
            </a:extLst>
          </p:cNvPr>
          <p:cNvCxnSpPr>
            <a:cxnSpLocks/>
          </p:cNvCxnSpPr>
          <p:nvPr/>
        </p:nvCxnSpPr>
        <p:spPr bwMode="gray">
          <a:xfrm>
            <a:off x="5061899" y="4046568"/>
            <a:ext cx="2130515" cy="0"/>
          </a:xfrm>
          <a:prstGeom prst="line">
            <a:avLst/>
          </a:prstGeom>
          <a:ln w="57150" cap="rnd">
            <a:gradFill flip="none" rotWithShape="1">
              <a:gsLst>
                <a:gs pos="20000">
                  <a:srgbClr val="DDE3E7"/>
                </a:gs>
                <a:gs pos="50000">
                  <a:srgbClr val="FFC00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08A87A-9C74-E2F3-3559-E49D4439C20B}"/>
              </a:ext>
            </a:extLst>
          </p:cNvPr>
          <p:cNvCxnSpPr>
            <a:cxnSpLocks/>
          </p:cNvCxnSpPr>
          <p:nvPr/>
        </p:nvCxnSpPr>
        <p:spPr bwMode="gray">
          <a:xfrm>
            <a:off x="6406786" y="4066688"/>
            <a:ext cx="2130515" cy="0"/>
          </a:xfrm>
          <a:prstGeom prst="line">
            <a:avLst/>
          </a:prstGeom>
          <a:ln w="57150" cap="rnd">
            <a:gradFill flip="none" rotWithShape="1">
              <a:gsLst>
                <a:gs pos="20000">
                  <a:srgbClr val="DDE3E7"/>
                </a:gs>
                <a:gs pos="50000">
                  <a:srgbClr val="E61E64"/>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3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organize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a:t>
            </a:r>
            <a:r>
              <a:rPr lang="en-US" sz="3000" dirty="0" err="1">
                <a:latin typeface="+mj-lt"/>
              </a:rPr>
              <a:t>intented</a:t>
            </a:r>
            <a:r>
              <a:rPr lang="en-US" sz="3000" dirty="0">
                <a:latin typeface="+mj-lt"/>
              </a:rPr>
              <a:t> to ease data management,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131577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690687"/>
            <a:ext cx="10626840" cy="206021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700" dirty="0"/>
              <a:t>Starting at IETF 115, In context of a seamless Data Mesh message broker integration described in </a:t>
            </a: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-yang-message-broker-integration</a:t>
            </a:r>
            <a:r>
              <a:rPr lang="en-US" sz="1700" dirty="0"/>
              <a:t>, </a:t>
            </a:r>
            <a:r>
              <a:rPr lang="en-US" sz="1700" b="1" dirty="0"/>
              <a:t>a group of network operators, network vendors and academia have been reviewing currently deployed non-standard YANG notification implementations</a:t>
            </a:r>
            <a:r>
              <a:rPr lang="en-US" sz="1700" dirty="0"/>
              <a:t> of major vendors and compared to IETF YANG-Push defined in </a:t>
            </a:r>
            <a:r>
              <a:rPr lang="en-US" sz="1700" dirty="0">
                <a:hlinkClick r:id="rId4"/>
              </a:rPr>
              <a:t>RFC 8639 </a:t>
            </a:r>
            <a:r>
              <a:rPr lang="en-US" sz="1700" dirty="0"/>
              <a:t>and </a:t>
            </a:r>
            <a:r>
              <a:rPr lang="en-US" sz="1700" dirty="0">
                <a:hlinkClick r:id="rId5"/>
              </a:rPr>
              <a:t>RFC 8641</a:t>
            </a:r>
            <a:r>
              <a:rPr lang="en-US" sz="1700" dirty="0"/>
              <a:t> in private side meetings.</a:t>
            </a:r>
          </a:p>
          <a:p>
            <a:pPr>
              <a:spcBef>
                <a:spcPts val="300"/>
              </a:spcBef>
              <a:spcAft>
                <a:spcPts val="300"/>
              </a:spcAft>
            </a:pPr>
            <a:r>
              <a:rPr lang="en-US" sz="1700" dirty="0"/>
              <a:t>Out of this comparison and the requirements for seamless Data Mesh message broker integration, </a:t>
            </a:r>
            <a:r>
              <a:rPr lang="en-US" sz="1700" b="1" dirty="0"/>
              <a:t>several notification, subscription and capability discovery enhancements have been proposed </a:t>
            </a:r>
            <a:r>
              <a:rPr lang="en-US" sz="1700" dirty="0"/>
              <a:t>and discussed at IETF NETCONF and NMOP working groups.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Where it started…</a:t>
            </a:r>
          </a:p>
        </p:txBody>
      </p:sp>
      <p:sp>
        <p:nvSpPr>
          <p:cNvPr id="8" name="Inhaltsplatzhalter 2">
            <a:extLst>
              <a:ext uri="{FF2B5EF4-FFF2-40B4-BE49-F238E27FC236}">
                <a16:creationId xmlns:a16="http://schemas.microsoft.com/office/drawing/2014/main" id="{CC8B7992-B703-6B18-5276-47DB7789BA6A}"/>
              </a:ext>
            </a:extLst>
          </p:cNvPr>
          <p:cNvSpPr txBox="1">
            <a:spLocks/>
          </p:cNvSpPr>
          <p:nvPr/>
        </p:nvSpPr>
        <p:spPr bwMode="black">
          <a:xfrm>
            <a:off x="961052" y="3835765"/>
            <a:ext cx="4411047"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lnSpc>
                <a:spcPct val="110000"/>
              </a:lnSpc>
              <a:spcBef>
                <a:spcPts val="300"/>
              </a:spcBef>
              <a:spcAft>
                <a:spcPts val="300"/>
              </a:spcAft>
            </a:pPr>
            <a:r>
              <a:rPr lang="en-US" sz="1700" b="1" dirty="0"/>
              <a:t>Development on first major vendor implementations started at IETF 118. </a:t>
            </a:r>
            <a:r>
              <a:rPr lang="en-US" sz="1700" dirty="0"/>
              <a:t>Throughout IETF 119 and 120, vendor implementation and network operator testing scope and </a:t>
            </a:r>
            <a:r>
              <a:rPr lang="en-US" sz="1700" b="1" dirty="0"/>
              <a:t>interest from other vendors and operators steadily grew. </a:t>
            </a:r>
            <a:r>
              <a:rPr lang="en-US" sz="1700" dirty="0"/>
              <a:t>In this process questions on various feature specifications were brought forward. To channelize these discussions, 4 workshops have been organized throughout the last 3 months. </a:t>
            </a:r>
          </a:p>
        </p:txBody>
      </p:sp>
      <p:sp>
        <p:nvSpPr>
          <p:cNvPr id="9" name="Inhaltsplatzhalter 2">
            <a:extLst>
              <a:ext uri="{FF2B5EF4-FFF2-40B4-BE49-F238E27FC236}">
                <a16:creationId xmlns:a16="http://schemas.microsoft.com/office/drawing/2014/main" id="{F0ACCDF9-F95F-FD7B-E8A5-4EEA1DF6F380}"/>
              </a:ext>
            </a:extLst>
          </p:cNvPr>
          <p:cNvSpPr txBox="1">
            <a:spLocks/>
          </p:cNvSpPr>
          <p:nvPr/>
        </p:nvSpPr>
        <p:spPr bwMode="black">
          <a:xfrm>
            <a:off x="5494952" y="3673840"/>
            <a:ext cx="6092940"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pPr>
            <a:r>
              <a:rPr lang="en-US" sz="1700" b="1" dirty="0"/>
              <a:t>In the workshops we clarified:</a:t>
            </a:r>
          </a:p>
          <a:p>
            <a:pPr marL="342900" indent="-342900">
              <a:spcBef>
                <a:spcPts val="0"/>
              </a:spcBef>
              <a:spcAft>
                <a:spcPts val="0"/>
              </a:spcAft>
              <a:buFont typeface="Arial" panose="020B0604020202020204" pitchFamily="34" charset="0"/>
              <a:buChar char="•"/>
            </a:pPr>
            <a:r>
              <a:rPr lang="en-US" sz="1600" dirty="0"/>
              <a:t>What do you like about IETF YANG-Push?</a:t>
            </a:r>
          </a:p>
          <a:p>
            <a:pPr marL="342900" indent="-342900">
              <a:spcBef>
                <a:spcPts val="0"/>
              </a:spcBef>
              <a:spcAft>
                <a:spcPts val="0"/>
              </a:spcAft>
              <a:buFont typeface="Arial" panose="020B0604020202020204" pitchFamily="34" charset="0"/>
              <a:buChar char="•"/>
            </a:pPr>
            <a:r>
              <a:rPr lang="en-US" sz="1600" dirty="0"/>
              <a:t>What in IETF YANG-Push could have been defined differently and why?</a:t>
            </a:r>
          </a:p>
          <a:p>
            <a:pPr marL="342900" indent="-342900">
              <a:spcBef>
                <a:spcPts val="0"/>
              </a:spcBef>
              <a:spcAft>
                <a:spcPts val="0"/>
              </a:spcAft>
              <a:buFont typeface="Arial" panose="020B0604020202020204" pitchFamily="34" charset="0"/>
              <a:buChar char="•"/>
            </a:pPr>
            <a:r>
              <a:rPr lang="en-US" sz="1600" dirty="0"/>
              <a:t>What prevents IETF YANG-Push for being integrated/used efficiently?</a:t>
            </a:r>
          </a:p>
          <a:p>
            <a:pPr marL="342900" indent="-342900">
              <a:spcBef>
                <a:spcPts val="0"/>
              </a:spcBef>
              <a:spcAft>
                <a:spcPts val="0"/>
              </a:spcAft>
              <a:buFont typeface="Arial" panose="020B0604020202020204" pitchFamily="34" charset="0"/>
              <a:buChar char="•"/>
            </a:pPr>
            <a:r>
              <a:rPr lang="en-US" sz="1600" dirty="0"/>
              <a:t>What in IETF YANG-Push is missing and for which purpose?</a:t>
            </a:r>
          </a:p>
          <a:p>
            <a:pPr marL="342900" indent="-342900">
              <a:spcBef>
                <a:spcPts val="0"/>
              </a:spcBef>
              <a:spcAft>
                <a:spcPts val="0"/>
              </a:spcAft>
              <a:buFont typeface="Arial" panose="020B0604020202020204" pitchFamily="34" charset="0"/>
              <a:buChar char="•"/>
            </a:pPr>
            <a:r>
              <a:rPr lang="en-US" sz="1600" dirty="0"/>
              <a:t>What </a:t>
            </a:r>
            <a:r>
              <a:rPr lang="en-US" sz="1600" dirty="0" err="1"/>
              <a:t>xpaths</a:t>
            </a:r>
            <a:r>
              <a:rPr lang="en-US" sz="1600" dirty="0"/>
              <a:t> do you subscribe to for which Network Analytics use case?</a:t>
            </a:r>
          </a:p>
          <a:p>
            <a:pPr marL="342900" indent="-342900">
              <a:spcBef>
                <a:spcPts val="0"/>
              </a:spcBef>
              <a:spcAft>
                <a:spcPts val="0"/>
              </a:spcAft>
              <a:buFont typeface="Arial" panose="020B0604020202020204" pitchFamily="34" charset="0"/>
              <a:buChar char="•"/>
            </a:pPr>
            <a:r>
              <a:rPr lang="en-US" sz="1600" dirty="0"/>
              <a:t>Which features should be available in which MVP release?</a:t>
            </a:r>
          </a:p>
          <a:p>
            <a:pPr marL="342900" indent="-342900">
              <a:spcBef>
                <a:spcPts val="0"/>
              </a:spcBef>
              <a:spcAft>
                <a:spcPts val="0"/>
              </a:spcAft>
              <a:buFont typeface="Arial" panose="020B0604020202020204" pitchFamily="34" charset="0"/>
              <a:buChar char="•"/>
            </a:pPr>
            <a:r>
              <a:rPr lang="en-US" sz="1600" dirty="0"/>
              <a:t>How to make IETF YANG-Push available to a wider audience?</a:t>
            </a:r>
          </a:p>
        </p:txBody>
      </p:sp>
    </p:spTree>
    <p:extLst>
      <p:ext uri="{BB962C8B-B14F-4D97-AF65-F5344CB8AC3E}">
        <p14:creationId xmlns:p14="http://schemas.microsoft.com/office/powerpoint/2010/main" val="386428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The group consisting of: </a:t>
            </a:r>
            <a:r>
              <a:rPr lang="en-US" b="1" dirty="0"/>
              <a:t>34 colleagues </a:t>
            </a:r>
            <a:r>
              <a:rPr lang="en-US" dirty="0"/>
              <a:t>from Bell Canada, Deutsche Telekom, NTT International, Swisscom, Huawei, Cisco, 6Wind, </a:t>
            </a:r>
            <a:r>
              <a:rPr lang="en-US" dirty="0" err="1"/>
              <a:t>Ciena</a:t>
            </a:r>
            <a:r>
              <a:rPr lang="en-US" dirty="0"/>
              <a:t> </a:t>
            </a:r>
            <a:r>
              <a:rPr lang="en-US" dirty="0" err="1"/>
              <a:t>Blueplanet</a:t>
            </a:r>
            <a:r>
              <a:rPr lang="en-US" dirty="0"/>
              <a:t>, Juniper, Nokia, and INSA Lyon.</a:t>
            </a:r>
          </a:p>
          <a:p>
            <a:r>
              <a:rPr lang="en-US" dirty="0"/>
              <a:t>The group decided to make the outcome of these private workshops </a:t>
            </a:r>
            <a:r>
              <a:rPr lang="en-US" b="1" dirty="0"/>
              <a:t>available to the IETF community at NMOP and NEMOPS and continue there these discussions.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4263610" cy="1631216"/>
          </a:xfrm>
          <a:prstGeom prst="rect">
            <a:avLst/>
          </a:prstGeom>
          <a:noFill/>
        </p:spPr>
        <p:txBody>
          <a:bodyPr wrap="square">
            <a:spAutoFit/>
          </a:bodyPr>
          <a:lstStyle/>
          <a:p>
            <a:pPr>
              <a:spcAft>
                <a:spcPts val="1200"/>
              </a:spcAft>
            </a:pPr>
            <a:r>
              <a:rPr lang="en-US" b="1" dirty="0"/>
              <a:t>What do you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5850294" y="4678081"/>
            <a:ext cx="4655975" cy="1631216"/>
          </a:xfrm>
          <a:prstGeom prst="rect">
            <a:avLst/>
          </a:prstGeom>
          <a:noFill/>
        </p:spPr>
        <p:txBody>
          <a:bodyPr wrap="square">
            <a:spAutoFit/>
          </a:bodyPr>
          <a:lstStyle/>
          <a:p>
            <a:pPr>
              <a:spcAft>
                <a:spcPts val="1200"/>
              </a:spcAft>
            </a:pPr>
            <a:r>
              <a:rPr lang="en-US" b="1" dirty="0"/>
              <a:t>What will you never implement nor use in IETF YANG-Push?</a:t>
            </a:r>
          </a:p>
          <a:p>
            <a:pPr marL="285750" indent="-285750">
              <a:buFont typeface="Arial" panose="020B0604020202020204" pitchFamily="34" charset="0"/>
              <a:buChar char="•"/>
            </a:pPr>
            <a:r>
              <a:rPr lang="en-US" dirty="0"/>
              <a:t>Replay</a:t>
            </a:r>
          </a:p>
          <a:p>
            <a:pPr marL="285750" indent="-285750">
              <a:buFont typeface="Arial" panose="020B0604020202020204" pitchFamily="34" charset="0"/>
              <a:buChar char="•"/>
            </a:pPr>
            <a:r>
              <a:rPr lang="en-US" dirty="0"/>
              <a:t>Message Bundling</a:t>
            </a:r>
          </a:p>
          <a:p>
            <a:pPr marL="285750" indent="-285750">
              <a:buFont typeface="Arial" panose="020B0604020202020204" pitchFamily="34" charset="0"/>
              <a:buChar char="•"/>
            </a:pPr>
            <a:r>
              <a:rPr lang="en-US" dirty="0"/>
              <a:t>Dampening</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b="1" dirty="0">
                <a:solidFill>
                  <a:srgbClr val="FF0000"/>
                </a:solidFill>
              </a:rPr>
              <a:t>Agile incremental driven development. </a:t>
            </a:r>
            <a:r>
              <a:rPr lang="en-US" b="1" dirty="0"/>
              <a:t>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than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2425343"/>
            <a:ext cx="8201608" cy="132556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b="1" dirty="0"/>
              <a:t>What becomes clear now is that IETF developed YANG-Push not according to the </a:t>
            </a:r>
            <a:r>
              <a:rPr lang="en-US" b="1" dirty="0">
                <a:solidFill>
                  <a:srgbClr val="FF0000"/>
                </a:solidFill>
              </a:rPr>
              <a:t>network operator's needs</a:t>
            </a:r>
            <a:r>
              <a:rPr lang="en-US" b="1" dirty="0"/>
              <a:t>, nor </a:t>
            </a:r>
            <a:r>
              <a:rPr lang="en-US" b="1" dirty="0">
                <a:solidFill>
                  <a:srgbClr val="FF0000"/>
                </a:solidFill>
              </a:rPr>
              <a:t>network vendors constraints</a:t>
            </a:r>
            <a:r>
              <a:rPr lang="en-US" b="1" dirty="0"/>
              <a:t>, nor considered </a:t>
            </a:r>
            <a:r>
              <a:rPr lang="en-US" b="1" dirty="0">
                <a:solidFill>
                  <a:srgbClr val="FF0000"/>
                </a:solidFill>
              </a:rPr>
              <a:t>where it should integrate to</a:t>
            </a:r>
            <a:r>
              <a:rPr lang="en-US" b="1" dirty="0"/>
              <a:t>, and most importantly, it lacks an agile incremental driven development process. </a:t>
            </a:r>
            <a:br>
              <a:rPr lang="en-US" b="1" dirty="0"/>
            </a:br>
            <a:endParaRPr lang="en-US" b="1" dirty="0"/>
          </a:p>
          <a:p>
            <a:pPr>
              <a:spcBef>
                <a:spcPts val="300"/>
              </a:spcBef>
              <a:spcAft>
                <a:spcPts val="300"/>
              </a:spcAft>
            </a:pPr>
            <a:r>
              <a:rPr lang="en-US" dirty="0"/>
              <a:t>With such a process, the user's needs, the requirements and use cases, would be put first and through an iterative process, minimal viable products are being developed and steadily improved. This allows at an early stage to have a working implementation and steadily develop and adapt over time. Applied research should be involved for hypothesis and experiments when new areas are being explored.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879318" cy="1325563"/>
          </a:xfrm>
        </p:spPr>
        <p:txBody>
          <a:bodyPr>
            <a:normAutofit/>
          </a:bodyPr>
          <a:lstStyle/>
          <a:p>
            <a:r>
              <a:rPr lang="en-US" sz="2800" b="1" dirty="0"/>
              <a:t>IETF YANG-Push Today</a:t>
            </a:r>
            <a:br>
              <a:rPr lang="en-US" sz="3600" dirty="0"/>
            </a:br>
            <a:r>
              <a:rPr lang="en-US" sz="2700" dirty="0">
                <a:solidFill>
                  <a:schemeClr val="bg2">
                    <a:lumMod val="75000"/>
                  </a:schemeClr>
                </a:solidFill>
              </a:rPr>
              <a:t>Requires </a:t>
            </a:r>
            <a:r>
              <a:rPr lang="en-GB" sz="2700" dirty="0">
                <a:solidFill>
                  <a:schemeClr val="bg2">
                    <a:lumMod val="75000"/>
                  </a:schemeClr>
                </a:solidFill>
              </a:rPr>
              <a:t>Agile Incremental Driven Development to Succeed</a:t>
            </a:r>
            <a:endParaRPr lang="en-US" sz="2700" dirty="0">
              <a:solidFill>
                <a:schemeClr val="bg2">
                  <a:lumMod val="75000"/>
                </a:schemeClr>
              </a:solidFill>
            </a:endParaRPr>
          </a:p>
        </p:txBody>
      </p:sp>
    </p:spTree>
    <p:extLst>
      <p:ext uri="{BB962C8B-B14F-4D97-AF65-F5344CB8AC3E}">
        <p14:creationId xmlns:p14="http://schemas.microsoft.com/office/powerpoint/2010/main" val="149260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884784"/>
            <a:ext cx="10626840" cy="186612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Wingdings" panose="05000000000000000000" pitchFamily="2" charset="2"/>
              <a:buChar char="Ø"/>
            </a:pPr>
            <a:r>
              <a:rPr lang="en-US" dirty="0">
                <a:solidFill>
                  <a:srgbClr val="FF0000"/>
                </a:solidFill>
              </a:rPr>
              <a:t>User first. No requirements without use cases.</a:t>
            </a:r>
            <a:endParaRPr lang="de-CH" dirty="0">
              <a:solidFill>
                <a:srgbClr val="FF0000"/>
              </a:solidFill>
            </a:endParaRPr>
          </a:p>
          <a:p>
            <a:pPr marL="342900" marR="0" lvl="0" indent="-342900">
              <a:lnSpc>
                <a:spcPct val="107000"/>
              </a:lnSpc>
              <a:spcBef>
                <a:spcPts val="0"/>
              </a:spcBef>
              <a:spcAft>
                <a:spcPts val="0"/>
              </a:spcAft>
              <a:buFont typeface="Wingdings" panose="05000000000000000000" pitchFamily="2" charset="2"/>
              <a:buChar char="Ø"/>
            </a:pPr>
            <a:r>
              <a:rPr lang="en-US" dirty="0"/>
              <a:t>Be dependable and predictable. Deliver </a:t>
            </a:r>
            <a:r>
              <a:rPr lang="en-US" dirty="0">
                <a:solidFill>
                  <a:srgbClr val="FF0000"/>
                </a:solidFill>
              </a:rPr>
              <a:t>scoped items in time </a:t>
            </a:r>
            <a:r>
              <a:rPr lang="en-US" dirty="0"/>
              <a:t>with </a:t>
            </a:r>
            <a:r>
              <a:rPr lang="en-US" dirty="0">
                <a:solidFill>
                  <a:srgbClr val="FF0000"/>
                </a:solidFill>
              </a:rPr>
              <a:t>proven implementations.</a:t>
            </a:r>
            <a:endParaRPr lang="de-CH" dirty="0">
              <a:solidFill>
                <a:srgbClr val="FF0000"/>
              </a:solidFill>
            </a:endParaRPr>
          </a:p>
          <a:p>
            <a:pPr marL="342900" marR="0" lvl="0" indent="-342900">
              <a:lnSpc>
                <a:spcPct val="107000"/>
              </a:lnSpc>
              <a:spcBef>
                <a:spcPts val="0"/>
              </a:spcBef>
              <a:spcAft>
                <a:spcPts val="0"/>
              </a:spcAft>
              <a:buFont typeface="Wingdings" panose="05000000000000000000" pitchFamily="2" charset="2"/>
              <a:buChar char="Ø"/>
            </a:pPr>
            <a:r>
              <a:rPr lang="en-US" dirty="0">
                <a:solidFill>
                  <a:srgbClr val="FF0000"/>
                </a:solidFill>
              </a:rPr>
              <a:t>Assess outcome </a:t>
            </a:r>
            <a:r>
              <a:rPr lang="en-US" dirty="0"/>
              <a:t>of minimal viable product (MVP) development </a:t>
            </a:r>
            <a:r>
              <a:rPr lang="en-US" dirty="0">
                <a:solidFill>
                  <a:srgbClr val="FF0000"/>
                </a:solidFill>
              </a:rPr>
              <a:t>before moving to the next</a:t>
            </a:r>
            <a:r>
              <a:rPr lang="en-US" dirty="0"/>
              <a:t>.</a:t>
            </a:r>
            <a:endParaRPr lang="de-CH" dirty="0"/>
          </a:p>
          <a:p>
            <a:pPr marL="342900" marR="0" lvl="0" indent="-342900">
              <a:lnSpc>
                <a:spcPct val="107000"/>
              </a:lnSpc>
              <a:spcBef>
                <a:spcPts val="0"/>
              </a:spcBef>
              <a:spcAft>
                <a:spcPts val="800"/>
              </a:spcAft>
              <a:buFont typeface="Wingdings" panose="05000000000000000000" pitchFamily="2" charset="2"/>
              <a:buChar char="Ø"/>
            </a:pPr>
            <a:r>
              <a:rPr lang="en-US" dirty="0"/>
              <a:t>12 months release cycle with the goal to </a:t>
            </a:r>
            <a:r>
              <a:rPr lang="en-US" dirty="0">
                <a:solidFill>
                  <a:srgbClr val="FF0000"/>
                </a:solidFill>
              </a:rPr>
              <a:t>strike the right balance between stability of IETF specifications and solutions</a:t>
            </a:r>
            <a:r>
              <a:rPr lang="en-US" dirty="0"/>
              <a:t>, and the very agile, move fast and break things solutions popular in other development spheres.</a:t>
            </a:r>
          </a:p>
          <a:p>
            <a:pPr marR="0" lvl="0">
              <a:lnSpc>
                <a:spcPct val="107000"/>
              </a:lnSpc>
              <a:spcBef>
                <a:spcPts val="1800"/>
              </a:spcBef>
              <a:spcAft>
                <a:spcPts val="800"/>
              </a:spcAft>
            </a:pPr>
            <a:r>
              <a:rPr lang="en-US" dirty="0"/>
              <a:t>The listed requirements reflects what has been reflected in </a:t>
            </a:r>
            <a:r>
              <a:rPr lang="en-US" b="1" dirty="0"/>
              <a:t>NEW-OPS-REQ-ITER</a:t>
            </a:r>
            <a:r>
              <a:rPr lang="en-US" dirty="0"/>
              <a:t> and </a:t>
            </a:r>
            <a:r>
              <a:rPr lang="en-US" b="1" dirty="0"/>
              <a:t>NEW-OPS-REQ-GUIDE-AND-PROFILE</a:t>
            </a:r>
            <a:r>
              <a:rPr lang="en-US" dirty="0"/>
              <a:t>.</a:t>
            </a:r>
          </a:p>
          <a:p>
            <a:pPr marR="0" lvl="0">
              <a:lnSpc>
                <a:spcPct val="107000"/>
              </a:lnSpc>
              <a:spcBef>
                <a:spcPts val="0"/>
              </a:spcBef>
              <a:spcAft>
                <a:spcPts val="800"/>
              </a:spcAft>
            </a:pPr>
            <a:r>
              <a:rPr lang="en-US" dirty="0"/>
              <a:t>The assessment described in slide 4-6 has been reflected in </a:t>
            </a:r>
            <a:r>
              <a:rPr lang="en-US" b="1" dirty="0"/>
              <a:t>NEW-OPS-REQ-REASSESS</a:t>
            </a:r>
            <a:r>
              <a:rPr lang="en-US" dirty="0"/>
              <a:t> and </a:t>
            </a:r>
            <a:r>
              <a:rPr lang="en-US" b="1" dirty="0"/>
              <a:t>NEW-OPS-REQ-INTEGRATION</a:t>
            </a:r>
            <a:r>
              <a:rPr lang="en-US" dirty="0"/>
              <a:t> has already performed for IETF YANG-Push </a:t>
            </a:r>
            <a:r>
              <a:rPr lang="en-US" dirty="0">
                <a:solidFill>
                  <a:srgbClr val="FF0000"/>
                </a:solidFill>
              </a:rPr>
              <a:t>outside the IETF process</a:t>
            </a:r>
            <a:r>
              <a:rPr lang="en-US" dirty="0"/>
              <a:t>, regrettably not at the beginning of the development, specification process in 2015.</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879318" cy="1325563"/>
          </a:xfrm>
        </p:spPr>
        <p:txBody>
          <a:bodyPr>
            <a:normAutofit/>
          </a:bodyPr>
          <a:lstStyle/>
          <a:p>
            <a:r>
              <a:rPr lang="en-GB" sz="2800" b="1" dirty="0"/>
              <a:t>Agile Incremental Driven Development</a:t>
            </a:r>
            <a:br>
              <a:rPr lang="en-US" sz="3600" dirty="0"/>
            </a:br>
            <a:r>
              <a:rPr lang="en-US" sz="2700" dirty="0">
                <a:solidFill>
                  <a:schemeClr val="bg2">
                    <a:lumMod val="75000"/>
                  </a:schemeClr>
                </a:solidFill>
              </a:rPr>
              <a:t>IETF requirements</a:t>
            </a:r>
          </a:p>
        </p:txBody>
      </p:sp>
    </p:spTree>
    <p:extLst>
      <p:ext uri="{BB962C8B-B14F-4D97-AF65-F5344CB8AC3E}">
        <p14:creationId xmlns:p14="http://schemas.microsoft.com/office/powerpoint/2010/main" val="904770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Addressing YANG Specification and Integration Gaps</a:t>
            </a:r>
            <a:br>
              <a:rPr lang="en-GB" sz="3600" dirty="0"/>
            </a:br>
            <a:r>
              <a:rPr lang="en-US" sz="2700" dirty="0">
                <a:solidFill>
                  <a:schemeClr val="bg2">
                    <a:lumMod val="75000"/>
                  </a:schemeClr>
                </a:solidFill>
              </a:rPr>
              <a:t>11 documents piling up at NETCONF, NETMOD and NMOP…</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4732177" cy="4486275"/>
          </a:xfrm>
        </p:spPr>
        <p:txBody>
          <a:bodyPr>
            <a:noAutofit/>
          </a:bodyPr>
          <a:lstStyle/>
          <a:p>
            <a:pPr marL="0" indent="0">
              <a:buNone/>
            </a:pPr>
            <a:r>
              <a:rPr lang="en-US" sz="1800" b="1" dirty="0"/>
              <a:t>YANG-Push Transport Gaps:</a:t>
            </a:r>
            <a:endParaRPr lang="en-US" sz="1800" dirty="0"/>
          </a:p>
          <a:p>
            <a:pPr>
              <a:spcBef>
                <a:spcPts val="300"/>
              </a:spcBef>
            </a:pPr>
            <a:r>
              <a:rPr lang="en-US" sz="1600" dirty="0"/>
              <a:t>UDP-based Transport for Configured Subscriptions</a:t>
            </a:r>
            <a:br>
              <a:rPr lang="en-US" sz="1600" dirty="0"/>
            </a:br>
            <a:r>
              <a:rPr lang="en-US" sz="1600" dirty="0">
                <a:hlinkClick r:id="rId3"/>
              </a:rPr>
              <a:t>draft-</a:t>
            </a:r>
            <a:r>
              <a:rPr lang="en-US" sz="1600" dirty="0" err="1">
                <a:hlinkClick r:id="rId3"/>
              </a:rPr>
              <a:t>ietf</a:t>
            </a:r>
            <a:r>
              <a:rPr lang="en-US" sz="1600" dirty="0">
                <a:hlinkClick r:id="rId3"/>
              </a:rPr>
              <a:t>-netconf-</a:t>
            </a:r>
            <a:r>
              <a:rPr lang="en-US" sz="1600" dirty="0" err="1">
                <a:hlinkClick r:id="rId3"/>
              </a:rPr>
              <a:t>udp</a:t>
            </a:r>
            <a:r>
              <a:rPr lang="en-US" sz="1600" dirty="0">
                <a:hlinkClick r:id="rId3"/>
              </a:rPr>
              <a:t>-</a:t>
            </a:r>
            <a:r>
              <a:rPr lang="en-US" sz="1600" dirty="0" err="1">
                <a:hlinkClick r:id="rId3"/>
              </a:rPr>
              <a:t>notif</a:t>
            </a:r>
            <a:endParaRPr lang="en-US" sz="1600" dirty="0"/>
          </a:p>
          <a:p>
            <a:pPr>
              <a:spcBef>
                <a:spcPts val="300"/>
              </a:spcBef>
            </a:pPr>
            <a:r>
              <a:rPr lang="en-US" sz="1600" dirty="0"/>
              <a:t>Subscription to Distributed Notifications</a:t>
            </a:r>
            <a:br>
              <a:rPr lang="en-US" sz="1600" dirty="0"/>
            </a:br>
            <a:r>
              <a:rPr lang="en-US" sz="1600" dirty="0">
                <a:hlinkClick r:id="rId4"/>
              </a:rPr>
              <a:t>draft-</a:t>
            </a:r>
            <a:r>
              <a:rPr lang="en-US" sz="1600" dirty="0" err="1">
                <a:hlinkClick r:id="rId4"/>
              </a:rPr>
              <a:t>ietf</a:t>
            </a:r>
            <a:r>
              <a:rPr lang="en-US" sz="1600" dirty="0">
                <a:hlinkClick r:id="rId4"/>
              </a:rPr>
              <a:t>-netconf-distributed-</a:t>
            </a:r>
            <a:r>
              <a:rPr lang="en-US" sz="1600" dirty="0" err="1">
                <a:hlinkClick r:id="rId4"/>
              </a:rPr>
              <a:t>notif</a:t>
            </a:r>
            <a:endParaRPr lang="en-US" sz="1600" b="1" dirty="0"/>
          </a:p>
          <a:p>
            <a:pPr marL="0" indent="0">
              <a:buNone/>
            </a:pPr>
            <a:r>
              <a:rPr lang="en-US" sz="1800" b="1" dirty="0"/>
              <a:t>YANG-Push Specifications Gaps:</a:t>
            </a:r>
            <a:endParaRPr lang="en-US" sz="1800" dirty="0"/>
          </a:p>
          <a:p>
            <a:pPr>
              <a:spcBef>
                <a:spcPts val="300"/>
              </a:spcBef>
            </a:pPr>
            <a:r>
              <a:rPr lang="en-US" sz="1600" dirty="0"/>
              <a:t>Extensible YANG model for YANG-Push Notifications</a:t>
            </a:r>
            <a:br>
              <a:rPr lang="en-US" sz="1600" dirty="0"/>
            </a:br>
            <a:r>
              <a:rPr lang="en-US" sz="1600" dirty="0">
                <a:ea typeface="Times New Roman" panose="02020603050405020304" pitchFamily="18" charset="0"/>
                <a:hlinkClick r:id="rId5"/>
              </a:rPr>
              <a:t>draft-</a:t>
            </a:r>
            <a:r>
              <a:rPr lang="en-US" sz="1600" dirty="0" err="1">
                <a:ea typeface="Times New Roman" panose="02020603050405020304" pitchFamily="18" charset="0"/>
                <a:hlinkClick r:id="rId5"/>
              </a:rPr>
              <a:t>netana</a:t>
            </a:r>
            <a:r>
              <a:rPr lang="en-US" sz="1600" dirty="0">
                <a:ea typeface="Times New Roman" panose="02020603050405020304" pitchFamily="18" charset="0"/>
                <a:hlinkClick r:id="rId5"/>
              </a:rPr>
              <a:t>-netconf-</a:t>
            </a:r>
            <a:r>
              <a:rPr lang="en-US" sz="1600" dirty="0" err="1">
                <a:ea typeface="Times New Roman" panose="02020603050405020304" pitchFamily="18" charset="0"/>
                <a:hlinkClick r:id="rId5"/>
              </a:rPr>
              <a:t>notif</a:t>
            </a:r>
            <a:r>
              <a:rPr lang="en-US" sz="1600" dirty="0">
                <a:ea typeface="Times New Roman" panose="02020603050405020304" pitchFamily="18" charset="0"/>
                <a:hlinkClick r:id="rId5"/>
              </a:rPr>
              <a:t>-envelope</a:t>
            </a:r>
            <a:endParaRPr lang="en-US" sz="1600" dirty="0">
              <a:ea typeface="Times New Roman" panose="02020603050405020304" pitchFamily="18" charset="0"/>
            </a:endParaRPr>
          </a:p>
          <a:p>
            <a:pPr>
              <a:spcBef>
                <a:spcPts val="300"/>
              </a:spcBef>
            </a:pPr>
            <a:r>
              <a:rPr lang="en-US" sz="1600" dirty="0">
                <a:ea typeface="Times New Roman" panose="02020603050405020304" pitchFamily="18" charset="0"/>
              </a:rPr>
              <a:t>YANG Notification Transport Capabilities</a:t>
            </a:r>
            <a:br>
              <a:rPr lang="en-US" sz="1600" dirty="0">
                <a:ea typeface="Times New Roman" panose="02020603050405020304" pitchFamily="18" charset="0"/>
              </a:rPr>
            </a:br>
            <a:r>
              <a:rPr lang="en-US" sz="1600" dirty="0">
                <a:ea typeface="Times New Roman" panose="02020603050405020304" pitchFamily="18" charset="0"/>
                <a:hlinkClick r:id="rId6"/>
              </a:rPr>
              <a:t>draft-</a:t>
            </a:r>
            <a:r>
              <a:rPr lang="en-US" sz="1600" dirty="0" err="1">
                <a:ea typeface="Times New Roman" panose="02020603050405020304" pitchFamily="18" charset="0"/>
                <a:hlinkClick r:id="rId6"/>
              </a:rPr>
              <a:t>netana</a:t>
            </a:r>
            <a:r>
              <a:rPr lang="en-US" sz="1600" dirty="0">
                <a:ea typeface="Times New Roman" panose="02020603050405020304" pitchFamily="18" charset="0"/>
                <a:hlinkClick r:id="rId6"/>
              </a:rPr>
              <a:t>-netconf-</a:t>
            </a:r>
            <a:r>
              <a:rPr lang="en-US" sz="1600" dirty="0" err="1">
                <a:ea typeface="Times New Roman" panose="02020603050405020304" pitchFamily="18" charset="0"/>
                <a:hlinkClick r:id="rId6"/>
              </a:rPr>
              <a:t>yp</a:t>
            </a:r>
            <a:r>
              <a:rPr lang="en-US" sz="1600" dirty="0">
                <a:ea typeface="Times New Roman" panose="02020603050405020304" pitchFamily="18" charset="0"/>
                <a:hlinkClick r:id="rId6"/>
              </a:rPr>
              <a:t>-transport-capabilities</a:t>
            </a:r>
            <a:endParaRPr lang="en-US" sz="1600" dirty="0">
              <a:ea typeface="Times New Roman" panose="02020603050405020304" pitchFamily="18" charset="0"/>
            </a:endParaRPr>
          </a:p>
          <a:p>
            <a:pPr>
              <a:spcBef>
                <a:spcPts val="300"/>
              </a:spcBef>
            </a:pPr>
            <a:r>
              <a:rPr lang="en-US" sz="1600" dirty="0"/>
              <a:t>Validating </a:t>
            </a:r>
            <a:r>
              <a:rPr lang="en-US" sz="1600" dirty="0" err="1"/>
              <a:t>anydata</a:t>
            </a:r>
            <a:r>
              <a:rPr lang="en-US" sz="1600" dirty="0"/>
              <a:t> in YANG Library context</a:t>
            </a:r>
            <a:br>
              <a:rPr lang="en-US" sz="1600" dirty="0"/>
            </a:br>
            <a:r>
              <a:rPr lang="en-US" sz="1600" dirty="0">
                <a:hlinkClick r:id="rId7"/>
              </a:rPr>
              <a:t>draft-</a:t>
            </a:r>
            <a:r>
              <a:rPr lang="en-US" sz="1600" dirty="0" err="1">
                <a:hlinkClick r:id="rId7"/>
              </a:rPr>
              <a:t>aelhassany</a:t>
            </a:r>
            <a:r>
              <a:rPr lang="en-US" sz="1600" dirty="0">
                <a:hlinkClick r:id="rId7"/>
              </a:rPr>
              <a:t>-</a:t>
            </a:r>
            <a:r>
              <a:rPr lang="en-US" sz="1600" dirty="0" err="1">
                <a:hlinkClick r:id="rId7"/>
              </a:rPr>
              <a:t>anydata</a:t>
            </a:r>
            <a:r>
              <a:rPr lang="en-US" sz="1600" dirty="0">
                <a:hlinkClick r:id="rId7"/>
              </a:rPr>
              <a:t>-validation</a:t>
            </a:r>
            <a:endParaRPr lang="en-US" sz="16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4" name="Content Placeholder 2">
            <a:extLst>
              <a:ext uri="{FF2B5EF4-FFF2-40B4-BE49-F238E27FC236}">
                <a16:creationId xmlns:a16="http://schemas.microsoft.com/office/drawing/2014/main" id="{847B953C-E781-5A94-33AD-E38789C4C7F0}"/>
              </a:ext>
            </a:extLst>
          </p:cNvPr>
          <p:cNvSpPr txBox="1">
            <a:spLocks/>
          </p:cNvSpPr>
          <p:nvPr/>
        </p:nvSpPr>
        <p:spPr>
          <a:xfrm>
            <a:off x="5946711" y="1690688"/>
            <a:ext cx="6245289" cy="33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1800" b="1" dirty="0"/>
              <a:t>YANG-Push Integration Gaps and Arch:</a:t>
            </a:r>
          </a:p>
          <a:p>
            <a:pPr>
              <a:spcBef>
                <a:spcPts val="300"/>
              </a:spcBef>
            </a:pPr>
            <a:r>
              <a:rPr lang="en-US" sz="1600" dirty="0"/>
              <a:t>Support of Network Observation Timestamping in YANG Notifications</a:t>
            </a:r>
            <a:br>
              <a:rPr lang="en-US" sz="1600" dirty="0"/>
            </a:br>
            <a:r>
              <a:rPr lang="en-US" sz="1600" dirty="0">
                <a:hlinkClick r:id="rId8"/>
              </a:rPr>
              <a:t>draft-</a:t>
            </a:r>
            <a:r>
              <a:rPr lang="en-US" sz="1600" dirty="0" err="1">
                <a:hlinkClick r:id="rId8"/>
              </a:rPr>
              <a:t>tgraf</a:t>
            </a:r>
            <a:r>
              <a:rPr lang="en-US" sz="1600" dirty="0">
                <a:hlinkClick r:id="rId8"/>
              </a:rPr>
              <a:t>-netconf-yang-push-observation-time</a:t>
            </a:r>
            <a:endParaRPr lang="en-US" sz="1600" dirty="0"/>
          </a:p>
          <a:p>
            <a:pPr>
              <a:spcBef>
                <a:spcPts val="300"/>
              </a:spcBef>
            </a:pPr>
            <a:r>
              <a:rPr lang="en-US" sz="1600" dirty="0"/>
              <a:t>Support of Versioning in YANG Notifications Subscription</a:t>
            </a:r>
            <a:br>
              <a:rPr lang="en-US" sz="1600" dirty="0"/>
            </a:br>
            <a:r>
              <a:rPr lang="en-US" sz="1600" dirty="0">
                <a:hlinkClick r:id="rId9"/>
              </a:rPr>
              <a:t>draft-</a:t>
            </a:r>
            <a:r>
              <a:rPr lang="en-US" sz="1600" dirty="0" err="1">
                <a:hlinkClick r:id="rId9"/>
              </a:rPr>
              <a:t>ietf</a:t>
            </a:r>
            <a:r>
              <a:rPr lang="en-US" sz="1600" dirty="0">
                <a:hlinkClick r:id="rId9"/>
              </a:rPr>
              <a:t>-netconf-yang-notifications-versioning</a:t>
            </a:r>
            <a:endParaRPr lang="en-US" sz="1600" dirty="0"/>
          </a:p>
          <a:p>
            <a:pPr>
              <a:spcBef>
                <a:spcPts val="300"/>
              </a:spcBef>
            </a:pPr>
            <a:r>
              <a:rPr lang="en-US" sz="1600" dirty="0"/>
              <a:t>Augmented-by Addition into the IETF-YANG-Library</a:t>
            </a:r>
            <a:br>
              <a:rPr lang="en-US" sz="1600" dirty="0"/>
            </a:br>
            <a:r>
              <a:rPr lang="en-US" sz="1600" dirty="0">
                <a:hlinkClick r:id="rId10"/>
              </a:rPr>
              <a:t>draft-</a:t>
            </a:r>
            <a:r>
              <a:rPr lang="en-US" sz="1600" dirty="0" err="1">
                <a:hlinkClick r:id="rId10"/>
              </a:rPr>
              <a:t>ietf</a:t>
            </a:r>
            <a:r>
              <a:rPr lang="en-US" sz="1600" dirty="0">
                <a:hlinkClick r:id="rId10"/>
              </a:rPr>
              <a:t>-netconf-yang-library-augmentation</a:t>
            </a:r>
            <a:endParaRPr lang="en-US" sz="1600" dirty="0"/>
          </a:p>
          <a:p>
            <a:pPr marL="0" indent="0">
              <a:spcBef>
                <a:spcPts val="1200"/>
              </a:spcBef>
              <a:buFont typeface="Arial" panose="020B0604020202020204" pitchFamily="34" charset="0"/>
              <a:buNone/>
            </a:pPr>
            <a:r>
              <a:rPr lang="en-US" sz="1800" b="1" dirty="0"/>
              <a:t>YANG-Push Simplification:</a:t>
            </a:r>
          </a:p>
          <a:p>
            <a:pPr>
              <a:spcBef>
                <a:spcPts val="300"/>
              </a:spcBef>
            </a:pPr>
            <a:r>
              <a:rPr lang="en-US" sz="1600" dirty="0"/>
              <a:t>YANG-Push Operational Data Observability Enhancements</a:t>
            </a:r>
            <a:br>
              <a:rPr lang="en-US" sz="1600" dirty="0"/>
            </a:br>
            <a:r>
              <a:rPr lang="en-US" sz="1600" dirty="0">
                <a:hlinkClick r:id="rId11"/>
              </a:rPr>
              <a:t>draft-</a:t>
            </a:r>
            <a:r>
              <a:rPr lang="en-US" sz="1600" dirty="0" err="1">
                <a:hlinkClick r:id="rId11"/>
              </a:rPr>
              <a:t>wilton</a:t>
            </a:r>
            <a:r>
              <a:rPr lang="en-US" sz="1600" dirty="0">
                <a:hlinkClick r:id="rId11"/>
              </a:rPr>
              <a:t>-netconf-</a:t>
            </a:r>
            <a:r>
              <a:rPr lang="en-US" sz="1600" dirty="0" err="1">
                <a:hlinkClick r:id="rId11"/>
              </a:rPr>
              <a:t>yp</a:t>
            </a:r>
            <a:r>
              <a:rPr lang="en-US" sz="1600" dirty="0">
                <a:hlinkClick r:id="rId11"/>
              </a:rPr>
              <a:t>-observability</a:t>
            </a:r>
            <a:endParaRPr lang="en-US" sz="1600" dirty="0"/>
          </a:p>
          <a:p>
            <a:pPr marL="0" indent="0">
              <a:spcBef>
                <a:spcPts val="1200"/>
              </a:spcBef>
              <a:buNone/>
            </a:pPr>
            <a:r>
              <a:rPr lang="en-US" sz="1800" b="1" dirty="0"/>
              <a:t>YANG-Push Message Broker:</a:t>
            </a:r>
          </a:p>
          <a:p>
            <a:pPr>
              <a:spcBef>
                <a:spcPts val="300"/>
              </a:spcBef>
            </a:pPr>
            <a:r>
              <a:rPr lang="en-US" sz="1600" dirty="0"/>
              <a:t>An Architecture for YANG-Push to Message Broker Integration</a:t>
            </a:r>
            <a:br>
              <a:rPr lang="en-US" sz="1600" dirty="0"/>
            </a:br>
            <a:r>
              <a:rPr lang="en-US" sz="1600" dirty="0">
                <a:hlinkClick r:id="rId12"/>
              </a:rPr>
              <a:t>draft-</a:t>
            </a:r>
            <a:r>
              <a:rPr lang="en-US" sz="1600" dirty="0" err="1">
                <a:hlinkClick r:id="rId12"/>
              </a:rPr>
              <a:t>netana</a:t>
            </a:r>
            <a:r>
              <a:rPr lang="en-US" sz="1600" dirty="0">
                <a:hlinkClick r:id="rId12"/>
              </a:rPr>
              <a:t>-</a:t>
            </a:r>
            <a:r>
              <a:rPr lang="en-US" sz="1600" dirty="0" err="1">
                <a:hlinkClick r:id="rId12"/>
              </a:rPr>
              <a:t>nmop</a:t>
            </a:r>
            <a:r>
              <a:rPr lang="en-US" sz="1600" dirty="0">
                <a:hlinkClick r:id="rId12"/>
              </a:rPr>
              <a:t>-yang-message-broker-integration</a:t>
            </a:r>
            <a:endParaRPr lang="en-US" sz="1600" dirty="0"/>
          </a:p>
        </p:txBody>
      </p:sp>
      <p:pic>
        <p:nvPicPr>
          <p:cNvPr id="7" name="Picture 6">
            <a:extLst>
              <a:ext uri="{FF2B5EF4-FFF2-40B4-BE49-F238E27FC236}">
                <a16:creationId xmlns:a16="http://schemas.microsoft.com/office/drawing/2014/main" id="{0A11DEF8-69C9-1E60-4EF8-A3E0E2EEFE5E}"/>
              </a:ext>
            </a:extLst>
          </p:cNvPr>
          <p:cNvPicPr>
            <a:picLocks noChangeAspect="1"/>
          </p:cNvPicPr>
          <p:nvPr/>
        </p:nvPicPr>
        <p:blipFill>
          <a:blip r:embed="rId13"/>
          <a:stretch>
            <a:fillRect/>
          </a:stretch>
        </p:blipFill>
        <p:spPr>
          <a:xfrm>
            <a:off x="838198" y="5277116"/>
            <a:ext cx="6103778" cy="1449646"/>
          </a:xfrm>
          <a:prstGeom prst="rect">
            <a:avLst/>
          </a:prstGeom>
        </p:spPr>
      </p:pic>
      <p:sp>
        <p:nvSpPr>
          <p:cNvPr id="9" name="TextBox 8">
            <a:extLst>
              <a:ext uri="{FF2B5EF4-FFF2-40B4-BE49-F238E27FC236}">
                <a16:creationId xmlns:a16="http://schemas.microsoft.com/office/drawing/2014/main" id="{76DFCB4A-5A26-3D89-003B-C1376E910ECB}"/>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10" name="TextBox 9">
            <a:extLst>
              <a:ext uri="{FF2B5EF4-FFF2-40B4-BE49-F238E27FC236}">
                <a16:creationId xmlns:a16="http://schemas.microsoft.com/office/drawing/2014/main" id="{AE56A713-7107-EBE1-2757-84C6A1F346F1}"/>
              </a:ext>
            </a:extLst>
          </p:cNvPr>
          <p:cNvSpPr txBox="1"/>
          <p:nvPr/>
        </p:nvSpPr>
        <p:spPr>
          <a:xfrm>
            <a:off x="2746700" y="4982488"/>
            <a:ext cx="674137" cy="369332"/>
          </a:xfrm>
          <a:prstGeom prst="rect">
            <a:avLst/>
          </a:prstGeom>
          <a:noFill/>
        </p:spPr>
        <p:txBody>
          <a:bodyPr wrap="square">
            <a:spAutoFit/>
          </a:bodyPr>
          <a:lstStyle/>
          <a:p>
            <a:r>
              <a:rPr lang="en-US" sz="1800" b="1" dirty="0"/>
              <a:t>2026</a:t>
            </a:r>
            <a:endParaRPr lang="de-CH" dirty="0"/>
          </a:p>
        </p:txBody>
      </p:sp>
      <p:sp>
        <p:nvSpPr>
          <p:cNvPr id="11" name="TextBox 10">
            <a:extLst>
              <a:ext uri="{FF2B5EF4-FFF2-40B4-BE49-F238E27FC236}">
                <a16:creationId xmlns:a16="http://schemas.microsoft.com/office/drawing/2014/main" id="{97CADFF5-A2FD-EA83-3DC3-27D9F2FE3688}"/>
              </a:ext>
            </a:extLst>
          </p:cNvPr>
          <p:cNvSpPr txBox="1"/>
          <p:nvPr/>
        </p:nvSpPr>
        <p:spPr>
          <a:xfrm>
            <a:off x="4074780" y="4982488"/>
            <a:ext cx="674137" cy="369332"/>
          </a:xfrm>
          <a:prstGeom prst="rect">
            <a:avLst/>
          </a:prstGeom>
          <a:noFill/>
        </p:spPr>
        <p:txBody>
          <a:bodyPr wrap="square">
            <a:spAutoFit/>
          </a:bodyPr>
          <a:lstStyle/>
          <a:p>
            <a:r>
              <a:rPr lang="en-US" sz="1800" b="1" dirty="0"/>
              <a:t>2027</a:t>
            </a:r>
            <a:endParaRPr lang="de-CH" dirty="0"/>
          </a:p>
        </p:txBody>
      </p:sp>
      <p:sp>
        <p:nvSpPr>
          <p:cNvPr id="12" name="TextBox 11">
            <a:extLst>
              <a:ext uri="{FF2B5EF4-FFF2-40B4-BE49-F238E27FC236}">
                <a16:creationId xmlns:a16="http://schemas.microsoft.com/office/drawing/2014/main" id="{80E2C7F2-70F7-2366-8405-DD8B496C3EF7}"/>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Tree>
    <p:extLst>
      <p:ext uri="{BB962C8B-B14F-4D97-AF65-F5344CB8AC3E}">
        <p14:creationId xmlns:p14="http://schemas.microsoft.com/office/powerpoint/2010/main" val="3325836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1360</Words>
  <Application>Microsoft Office PowerPoint</Application>
  <PresentationFormat>Widescreen</PresentationFormat>
  <Paragraphs>125</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IETF YANG-Push A 22 years journey without at finish line</vt:lpstr>
      <vt:lpstr>Handling Operational YANG Modelled Data State of the Union</vt:lpstr>
      <vt:lpstr>IETF YANG-Push Implementations and Next Steps Where it started…</vt:lpstr>
      <vt:lpstr>IETF YANG-Push Implementations and Next Steps Who we are and what we like…</vt:lpstr>
      <vt:lpstr>IETF YANG-Push Implementations and Next Steps Challenges and how to solve…</vt:lpstr>
      <vt:lpstr>IETF YANG-Push Today Requires Agile Incremental Driven Development to Succeed</vt:lpstr>
      <vt:lpstr>Agile Incremental Driven Development IETF requirements</vt:lpstr>
      <vt:lpstr>Addressing YANG Specification and Integration Gaps 11 documents piling up at NETCONF, NETMOD and NMOP…</vt:lpstr>
      <vt:lpstr>Agile Incremental Driven Development IETF YANG-Push can't wait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269</cp:revision>
  <dcterms:created xsi:type="dcterms:W3CDTF">2019-11-29T14:22:02Z</dcterms:created>
  <dcterms:modified xsi:type="dcterms:W3CDTF">2024-12-02T08:38:46Z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