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de-CH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d6f77c6d9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2d6f77c6d9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2d6f77c6d9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7ce9b2c9c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237ce9b2c9c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0de21959b9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30de21959b9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0de21959b9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30de21959b9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de21959b9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30de21959b9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0de21959b9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g30de21959b9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0de21959b9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g30de21959b9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0de21959b9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g30de21959b9_0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d6f77c6d9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32d6f77c6d9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d6f77c6d9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32d6f77c6d9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a195d579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33a195d579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d6f77c6d9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32d6f77c6d9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d7ec59dd8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32d7ec59dd8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d6f77c6d9_1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32d6f77c6d9_1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d6f77c6d9_1_1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32d6f77c6d9_1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a195d5793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33a195d5793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atatracker.ietf.org/doc/minutes-interim-2024-netconf-02-202409191300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meetecho-player.ietf.org/playout/?session=IETF-NETCONF-20250210-150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atatracker.ietf.org/doc/draft-tgraf-netconf-yang-push-observation-time/" TargetMode="External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1596270" y="1365772"/>
            <a:ext cx="10405873" cy="3239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b="1" lang="de-CH" sz="3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Extensible YANG </a:t>
            </a:r>
            <a:r>
              <a:rPr b="1" lang="de-CH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for</a:t>
            </a:r>
            <a:r>
              <a:rPr b="1" i="0" lang="de-CH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CH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YANG-Push Notifications</a:t>
            </a:r>
            <a:br>
              <a:rPr b="1" i="0" lang="de-CH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de-CH"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I-D: draft-netana-netconf-notif-envelope-02/03</a:t>
            </a:r>
            <a:endParaRPr sz="2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t/>
            </a:r>
            <a:endParaRPr sz="2800" strike="sng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11587892" y="6361637"/>
            <a:ext cx="4142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90" name="Google Shape;90;p13"/>
          <p:cNvSpPr txBox="1"/>
          <p:nvPr/>
        </p:nvSpPr>
        <p:spPr>
          <a:xfrm>
            <a:off x="838250" y="4353025"/>
            <a:ext cx="10635600" cy="20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1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Huang Feng</a:t>
            </a:r>
            <a:r>
              <a:rPr b="0" i="0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INSA-Lyon 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 Francois, INSA-Lyon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T. Graf, Swisscom 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de-CH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 Claise, Huawei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r>
              <a:rPr lang="de-CH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March 18th</a:t>
            </a:r>
            <a:r>
              <a:rPr b="0" i="0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202</a:t>
            </a:r>
            <a:r>
              <a:rPr lang="de-CH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3675" lvl="0" marL="228600" marR="0" rtl="0" algn="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BACKUP</a:t>
            </a:r>
            <a:endParaRPr/>
          </a:p>
        </p:txBody>
      </p:sp>
      <p:sp>
        <p:nvSpPr>
          <p:cNvPr id="175" name="Google Shape;175;p22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YANG model for NETCONF Event Notifications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Interim 2024-09-19 – </a:t>
            </a:r>
            <a:r>
              <a:rPr lang="de-CH" sz="2700">
                <a:solidFill>
                  <a:srgbClr val="AEABAB"/>
                </a:solidFill>
              </a:rPr>
              <a:t>draft-ahuang-netconf-notif-yang</a:t>
            </a:r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721325" y="1570425"/>
            <a:ext cx="10293900" cy="49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 u="sng">
                <a:solidFill>
                  <a:schemeClr val="hlink"/>
                </a:solidFill>
                <a:hlinkClick r:id="rId3"/>
              </a:rPr>
              <a:t>https://datatracker.ietf.org/doc/minutes-interim-2024-netconf-02-202409191300/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Thorough review of draft-ahuang-netconf-notif-yang/YANG-Push/NETCONF Event Notifications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draft-ahuang-netconf-notif-yang fixes a </a:t>
            </a:r>
            <a:r>
              <a:rPr b="1" lang="de-CH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gap</a:t>
            </a: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YANG-Push but might be worth putting the effort on a brand new header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Bypass RFC5277, thus use YANG-Push only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Extensible header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add new metadata (sequencing, versioning, others…)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client should be able to “opt-in”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Clients that don’t support this new header should continue working seamlessly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notification should be a YANG-based solution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 JSON and CBOR underspecification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including CBOR-SID allocation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3"/>
          <p:cNvSpPr txBox="1"/>
          <p:nvPr>
            <p:ph idx="12" type="sldNum"/>
          </p:nvPr>
        </p:nvSpPr>
        <p:spPr>
          <a:xfrm>
            <a:off x="11482300" y="6362700"/>
            <a:ext cx="53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YANG model for NETCONF Event Notifications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Problem statement</a:t>
            </a:r>
            <a:r>
              <a:rPr lang="de-CH" sz="2700">
                <a:solidFill>
                  <a:srgbClr val="AEABAB"/>
                </a:solidFill>
              </a:rPr>
              <a:t> - (draft-ahuang-netconf-notif-yang)</a:t>
            </a:r>
            <a:endParaRPr/>
          </a:p>
        </p:txBody>
      </p:sp>
      <p:sp>
        <p:nvSpPr>
          <p:cNvPr id="188" name="Google Shape;188;p24"/>
          <p:cNvSpPr txBox="1"/>
          <p:nvPr>
            <p:ph idx="12" type="sldNum"/>
          </p:nvPr>
        </p:nvSpPr>
        <p:spPr>
          <a:xfrm>
            <a:off x="11445375" y="6362700"/>
            <a:ext cx="5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89" name="Google Shape;189;p24"/>
          <p:cNvSpPr txBox="1"/>
          <p:nvPr/>
        </p:nvSpPr>
        <p:spPr>
          <a:xfrm>
            <a:off x="838200" y="1579800"/>
            <a:ext cx="43383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&lt;notification xmlns="urn:ietf:params:xml:ns:netconf:notification:1.0"&gt;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 &lt;eventTime&gt;2022-09-02T10:59:55.32Z&lt;/eventTime&gt;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&lt;push-update xmlns="urn:ietf:params:xml:ns:yang:ietf-yang-push"&gt;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&lt;id&gt;101&lt;/id&gt;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&lt;datastore-contents&gt;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&lt;interfaces xmlns="urn:ietf:params:xml:ns:yang:ietf-interfaces"&gt;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&lt;interface&gt;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&lt;name&gt;eth0&lt;/name&gt;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&lt;oper-status&gt;up&lt;/oper-status&gt;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&lt;/interface&gt;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&lt;/interfaces&gt;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&lt;/datastore-contents&gt;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&lt;/push-update&gt;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&lt;/notification&gt;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6530600" y="1479600"/>
            <a:ext cx="3042600" cy="3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"ietf-notification:notification": {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        "eventTime": "2017-10-25T08:00:11.22Z",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"ietf-yang-push:push-update": {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"id": 1011,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"datastore-contents": {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"ietf-interfaces:interfaces": [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    "interface": {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        "name": "eth0",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        "oper-status": "up"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    }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]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}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}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989725" y="4589525"/>
            <a:ext cx="31707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-CH" sz="14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Calibri"/>
                <a:ea typeface="Calibri"/>
                <a:cs typeface="Calibri"/>
                <a:sym typeface="Calibri"/>
              </a:rPr>
              <a:t>RFC 5277 - Netconf Event Notifications</a:t>
            </a:r>
            <a:endParaRPr b="0" i="0" sz="1400" u="none" cap="none" strike="noStrike">
              <a:solidFill>
                <a:srgbClr val="000000"/>
              </a:solidFill>
              <a:highlight>
                <a:srgbClr val="FF99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-CH" sz="14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Calibri"/>
                <a:ea typeface="Calibri"/>
                <a:cs typeface="Calibri"/>
                <a:sym typeface="Calibri"/>
              </a:rPr>
              <a:t>RFC 8641 - YANG Push</a:t>
            </a:r>
            <a:endParaRPr b="0" i="0" sz="1400" u="none" cap="none" strike="noStrike">
              <a:solidFill>
                <a:srgbClr val="000000"/>
              </a:solidFill>
              <a:highlight>
                <a:srgbClr val="FFD96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CH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YANG encodings: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0" i="0" lang="de-CH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RFC 7950 - YANG XML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0" i="0" lang="de-CH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RFC 7951 - YANG JSON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0" i="0" lang="de-CH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RFC 9254 - YANG CBOR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4987675" y="4396500"/>
            <a:ext cx="6805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Implementation Issues: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(1) YANG module not defined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(2) Non-existing Normative text defining this header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4968950" y="5768850"/>
            <a:ext cx="61659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CH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 Andy for confirming the approach was not correct.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Proposal (comments)</a:t>
            </a:r>
            <a:endParaRPr/>
          </a:p>
        </p:txBody>
      </p:sp>
      <p:sp>
        <p:nvSpPr>
          <p:cNvPr id="199" name="Google Shape;199;p25"/>
          <p:cNvSpPr txBox="1"/>
          <p:nvPr/>
        </p:nvSpPr>
        <p:spPr>
          <a:xfrm>
            <a:off x="721325" y="1570425"/>
            <a:ext cx="11407200" cy="46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As requested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Scoped to YANG-Push (both dynamic and configured subscriptions)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Can be implemented with NETCONF and RESTCONF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Use a “notification” statement rather than a “sx:structure”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Given that it’s intended for YANG-Push, the following notifications are impacted: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push-update; </a:t>
            </a:r>
            <a:r>
              <a:rPr lang="de-CH" sz="1900">
                <a:solidFill>
                  <a:schemeClr val="dk1"/>
                </a:solidFill>
              </a:rPr>
              <a:t>push-change-update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subscription-started; subscription-modified; subscription-terminated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subscription-suspended; subscription-resumed; subscription-completed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replay-completed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5"/>
          <p:cNvSpPr txBox="1"/>
          <p:nvPr>
            <p:ph idx="12" type="sldNum"/>
          </p:nvPr>
        </p:nvSpPr>
        <p:spPr>
          <a:xfrm>
            <a:off x="11353800" y="6362700"/>
            <a:ext cx="66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(1) Option to “opt-in” through a YANG-Push Subscription</a:t>
            </a:r>
            <a:endParaRPr sz="4100"/>
          </a:p>
        </p:txBody>
      </p:sp>
      <p:sp>
        <p:nvSpPr>
          <p:cNvPr id="206" name="Google Shape;206;p26"/>
          <p:cNvSpPr txBox="1"/>
          <p:nvPr/>
        </p:nvSpPr>
        <p:spPr>
          <a:xfrm>
            <a:off x="721325" y="1570425"/>
            <a:ext cx="11407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Configuration on Globally on the server via the RPC “enable-notif-envelope”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6"/>
          <p:cNvSpPr txBox="1"/>
          <p:nvPr>
            <p:ph idx="12" type="sldNum"/>
          </p:nvPr>
        </p:nvSpPr>
        <p:spPr>
          <a:xfrm>
            <a:off x="11491525" y="6362700"/>
            <a:ext cx="53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208" name="Google Shape;2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561" y="5929798"/>
            <a:ext cx="657189" cy="47938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6"/>
          <p:cNvSpPr/>
          <p:nvPr/>
        </p:nvSpPr>
        <p:spPr>
          <a:xfrm>
            <a:off x="8448951" y="5875150"/>
            <a:ext cx="1353600" cy="6864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Collector</a:t>
            </a:r>
            <a:endParaRPr/>
          </a:p>
        </p:txBody>
      </p:sp>
      <p:pic>
        <p:nvPicPr>
          <p:cNvPr id="210" name="Google Shape;21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7099" y="5745824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26"/>
          <p:cNvCxnSpPr/>
          <p:nvPr/>
        </p:nvCxnSpPr>
        <p:spPr>
          <a:xfrm>
            <a:off x="3092100" y="6218350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26"/>
          <p:cNvSpPr txBox="1"/>
          <p:nvPr/>
        </p:nvSpPr>
        <p:spPr>
          <a:xfrm>
            <a:off x="3203450" y="5879675"/>
            <a:ext cx="209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enable-notification-envelope=true</a:t>
            </a:r>
            <a:endParaRPr sz="1000"/>
          </a:p>
        </p:txBody>
      </p:sp>
      <p:cxnSp>
        <p:nvCxnSpPr>
          <p:cNvPr id="213" name="Google Shape;213;p26"/>
          <p:cNvCxnSpPr/>
          <p:nvPr/>
        </p:nvCxnSpPr>
        <p:spPr>
          <a:xfrm>
            <a:off x="6334448" y="6218348"/>
            <a:ext cx="2091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26"/>
          <p:cNvSpPr txBox="1"/>
          <p:nvPr/>
        </p:nvSpPr>
        <p:spPr>
          <a:xfrm>
            <a:off x="6670950" y="5879675"/>
            <a:ext cx="160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New envelope Header</a:t>
            </a:r>
            <a:endParaRPr sz="1000"/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561" y="4839011"/>
            <a:ext cx="657189" cy="47938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6"/>
          <p:cNvSpPr/>
          <p:nvPr/>
        </p:nvSpPr>
        <p:spPr>
          <a:xfrm>
            <a:off x="8448951" y="4784363"/>
            <a:ext cx="1353600" cy="6864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Collector</a:t>
            </a:r>
            <a:endParaRPr/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7099" y="4655037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26"/>
          <p:cNvCxnSpPr/>
          <p:nvPr/>
        </p:nvCxnSpPr>
        <p:spPr>
          <a:xfrm>
            <a:off x="3092100" y="5127563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6"/>
          <p:cNvSpPr txBox="1"/>
          <p:nvPr/>
        </p:nvSpPr>
        <p:spPr>
          <a:xfrm>
            <a:off x="3203450" y="4788888"/>
            <a:ext cx="217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enable-notification-envelope=false</a:t>
            </a:r>
            <a:endParaRPr sz="1000"/>
          </a:p>
        </p:txBody>
      </p:sp>
      <p:cxnSp>
        <p:nvCxnSpPr>
          <p:cNvPr id="220" name="Google Shape;220;p26"/>
          <p:cNvCxnSpPr/>
          <p:nvPr/>
        </p:nvCxnSpPr>
        <p:spPr>
          <a:xfrm>
            <a:off x="6334448" y="5127561"/>
            <a:ext cx="2091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26"/>
          <p:cNvSpPr txBox="1"/>
          <p:nvPr/>
        </p:nvSpPr>
        <p:spPr>
          <a:xfrm>
            <a:off x="6664175" y="4788888"/>
            <a:ext cx="160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Old</a:t>
            </a:r>
            <a:r>
              <a:rPr lang="de-CH" sz="1000"/>
              <a:t> Header as RFC5277</a:t>
            </a:r>
            <a:endParaRPr sz="1000"/>
          </a:p>
        </p:txBody>
      </p:sp>
      <p:sp>
        <p:nvSpPr>
          <p:cNvPr id="222" name="Google Shape;222;p26"/>
          <p:cNvSpPr txBox="1"/>
          <p:nvPr/>
        </p:nvSpPr>
        <p:spPr>
          <a:xfrm>
            <a:off x="267650" y="4598038"/>
            <a:ext cx="2174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Currently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Default=False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2350" y="2383025"/>
            <a:ext cx="51816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(2) Able to discover the capability of this new header</a:t>
            </a:r>
            <a:endParaRPr sz="4100"/>
          </a:p>
        </p:txBody>
      </p:sp>
      <p:sp>
        <p:nvSpPr>
          <p:cNvPr id="229" name="Google Shape;229;p27"/>
          <p:cNvSpPr txBox="1"/>
          <p:nvPr/>
        </p:nvSpPr>
        <p:spPr>
          <a:xfrm>
            <a:off x="721325" y="1570425"/>
            <a:ext cx="114072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Augmentation on notification capabilities (RFC9196)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7"/>
          <p:cNvSpPr txBox="1"/>
          <p:nvPr>
            <p:ph idx="12" type="sldNum"/>
          </p:nvPr>
        </p:nvSpPr>
        <p:spPr>
          <a:xfrm>
            <a:off x="11364900" y="6362700"/>
            <a:ext cx="65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6986" y="5502361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324" y="5297312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Google Shape;233;p27"/>
          <p:cNvCxnSpPr/>
          <p:nvPr/>
        </p:nvCxnSpPr>
        <p:spPr>
          <a:xfrm>
            <a:off x="5144525" y="5924213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27"/>
          <p:cNvSpPr txBox="1"/>
          <p:nvPr/>
        </p:nvSpPr>
        <p:spPr>
          <a:xfrm>
            <a:off x="5532275" y="5376875"/>
            <a:ext cx="139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Get Capabilities</a:t>
            </a:r>
            <a:endParaRPr sz="1000"/>
          </a:p>
        </p:txBody>
      </p:sp>
      <p:cxnSp>
        <p:nvCxnSpPr>
          <p:cNvPr id="235" name="Google Shape;235;p27"/>
          <p:cNvCxnSpPr/>
          <p:nvPr/>
        </p:nvCxnSpPr>
        <p:spPr>
          <a:xfrm>
            <a:off x="5144525" y="5660838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36" name="Google Shape;236;p27"/>
          <p:cNvSpPr txBox="1"/>
          <p:nvPr/>
        </p:nvSpPr>
        <p:spPr>
          <a:xfrm>
            <a:off x="5532275" y="5643050"/>
            <a:ext cx="172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notification-envelope=True</a:t>
            </a:r>
            <a:endParaRPr sz="1000"/>
          </a:p>
        </p:txBody>
      </p:sp>
      <p:pic>
        <p:nvPicPr>
          <p:cNvPr id="237" name="Google Shape;23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800" y="2214655"/>
            <a:ext cx="5844648" cy="1980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8773" y="2252575"/>
            <a:ext cx="5659752" cy="2112861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7"/>
          <p:cNvSpPr/>
          <p:nvPr/>
        </p:nvSpPr>
        <p:spPr>
          <a:xfrm>
            <a:off x="1227600" y="3193625"/>
            <a:ext cx="4845900" cy="925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7"/>
          <p:cNvSpPr/>
          <p:nvPr/>
        </p:nvSpPr>
        <p:spPr>
          <a:xfrm>
            <a:off x="7282575" y="3655150"/>
            <a:ext cx="4698300" cy="72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(3) Extensible header defined in YANG</a:t>
            </a:r>
            <a:endParaRPr sz="4100"/>
          </a:p>
        </p:txBody>
      </p:sp>
      <p:sp>
        <p:nvSpPr>
          <p:cNvPr id="246" name="Google Shape;246;p28"/>
          <p:cNvSpPr txBox="1"/>
          <p:nvPr/>
        </p:nvSpPr>
        <p:spPr>
          <a:xfrm>
            <a:off x="721325" y="1570425"/>
            <a:ext cx="6210600" cy="19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Structure defined as a notification containing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event-time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metadata(s)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notification-contents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8"/>
          <p:cNvSpPr txBox="1"/>
          <p:nvPr>
            <p:ph idx="12" type="sldNum"/>
          </p:nvPr>
        </p:nvSpPr>
        <p:spPr>
          <a:xfrm>
            <a:off x="11607800" y="6362700"/>
            <a:ext cx="5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248" name="Google Shape;2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874" y="6181631"/>
            <a:ext cx="518346" cy="37811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8"/>
          <p:cNvSpPr/>
          <p:nvPr/>
        </p:nvSpPr>
        <p:spPr>
          <a:xfrm>
            <a:off x="5056898" y="6138527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pic>
        <p:nvPicPr>
          <p:cNvPr id="250" name="Google Shape;25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075" y="6036522"/>
            <a:ext cx="529909" cy="570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Google Shape;251;p28"/>
          <p:cNvCxnSpPr/>
          <p:nvPr/>
        </p:nvCxnSpPr>
        <p:spPr>
          <a:xfrm>
            <a:off x="831779" y="6409225"/>
            <a:ext cx="1900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28"/>
          <p:cNvSpPr txBox="1"/>
          <p:nvPr/>
        </p:nvSpPr>
        <p:spPr>
          <a:xfrm>
            <a:off x="831775" y="6142100"/>
            <a:ext cx="180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enable-notif-envelope=True</a:t>
            </a:r>
            <a:endParaRPr sz="1000"/>
          </a:p>
        </p:txBody>
      </p:sp>
      <p:cxnSp>
        <p:nvCxnSpPr>
          <p:cNvPr id="253" name="Google Shape;253;p28"/>
          <p:cNvCxnSpPr/>
          <p:nvPr/>
        </p:nvCxnSpPr>
        <p:spPr>
          <a:xfrm>
            <a:off x="3389122" y="6409224"/>
            <a:ext cx="1650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28"/>
          <p:cNvSpPr txBox="1"/>
          <p:nvPr/>
        </p:nvSpPr>
        <p:spPr>
          <a:xfrm>
            <a:off x="3519113" y="6142100"/>
            <a:ext cx="138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Notification-envelope</a:t>
            </a:r>
            <a:endParaRPr sz="1000"/>
          </a:p>
        </p:txBody>
      </p:sp>
      <p:sp>
        <p:nvSpPr>
          <p:cNvPr id="255" name="Google Shape;255;p28"/>
          <p:cNvSpPr txBox="1"/>
          <p:nvPr/>
        </p:nvSpPr>
        <p:spPr>
          <a:xfrm>
            <a:off x="162135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Configured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6611" y="6201573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7949" y="5996524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28"/>
          <p:cNvCxnSpPr/>
          <p:nvPr/>
        </p:nvCxnSpPr>
        <p:spPr>
          <a:xfrm>
            <a:off x="8134150" y="6242425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28"/>
          <p:cNvSpPr txBox="1"/>
          <p:nvPr/>
        </p:nvSpPr>
        <p:spPr>
          <a:xfrm>
            <a:off x="8449525" y="5996125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enable-notif-envelope=True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260" name="Google Shape;260;p28"/>
          <p:cNvCxnSpPr/>
          <p:nvPr/>
        </p:nvCxnSpPr>
        <p:spPr>
          <a:xfrm>
            <a:off x="8134150" y="6588650"/>
            <a:ext cx="2409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61" name="Google Shape;261;p28"/>
          <p:cNvSpPr txBox="1"/>
          <p:nvPr/>
        </p:nvSpPr>
        <p:spPr>
          <a:xfrm>
            <a:off x="8546425" y="6298950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Notification-envelope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62" name="Google Shape;262;p28"/>
          <p:cNvSpPr txBox="1"/>
          <p:nvPr/>
        </p:nvSpPr>
        <p:spPr>
          <a:xfrm>
            <a:off x="784810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</a:t>
            </a: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8"/>
          <p:cNvSpPr txBox="1"/>
          <p:nvPr/>
        </p:nvSpPr>
        <p:spPr>
          <a:xfrm>
            <a:off x="7789899" y="4576288"/>
            <a:ext cx="309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 example without metadata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4800" y="1750925"/>
            <a:ext cx="4048000" cy="290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325" y="3447900"/>
            <a:ext cx="51816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(4) Definition of each encoding (XML, JSON, CBOR)</a:t>
            </a:r>
            <a:endParaRPr sz="4100"/>
          </a:p>
        </p:txBody>
      </p:sp>
      <p:sp>
        <p:nvSpPr>
          <p:cNvPr id="271" name="Google Shape;271;p29"/>
          <p:cNvSpPr txBox="1"/>
          <p:nvPr>
            <p:ph idx="12" type="sldNum"/>
          </p:nvPr>
        </p:nvSpPr>
        <p:spPr>
          <a:xfrm>
            <a:off x="11607800" y="6362700"/>
            <a:ext cx="52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272" name="Google Shape;2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288" y="3545650"/>
            <a:ext cx="7139425" cy="29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9"/>
          <p:cNvSpPr txBox="1"/>
          <p:nvPr/>
        </p:nvSpPr>
        <p:spPr>
          <a:xfrm>
            <a:off x="838200" y="1522975"/>
            <a:ext cx="101550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 definition of the content of the “envelope” (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solving gap for JSON and CBOR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of the namespace (urn:ietf:params:xml:ns:netconf:notification:2.0)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Mandatory event-time node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Mandatory notification-contents node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 present when configured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(5) Extensions for hostname and sequence-number</a:t>
            </a:r>
            <a:endParaRPr sz="4100"/>
          </a:p>
        </p:txBody>
      </p:sp>
      <p:sp>
        <p:nvSpPr>
          <p:cNvPr id="279" name="Google Shape;279;p30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280" name="Google Shape;280;p30"/>
          <p:cNvSpPr txBox="1"/>
          <p:nvPr/>
        </p:nvSpPr>
        <p:spPr>
          <a:xfrm>
            <a:off x="838200" y="1522975"/>
            <a:ext cx="10155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of hostname and sequence-number extensions (draft-tgraf-netconf-notif-sequencing)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Present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default when the envelope is enabled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Discovery of support of this header through RFC9196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051" y="2860999"/>
            <a:ext cx="4238951" cy="332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250" y="3596800"/>
            <a:ext cx="51816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Proposal of this I-D </a:t>
            </a:r>
            <a:endParaRPr sz="4100"/>
          </a:p>
        </p:txBody>
      </p:sp>
      <p:sp>
        <p:nvSpPr>
          <p:cNvPr id="96" name="Google Shape;96;p14"/>
          <p:cNvSpPr txBox="1"/>
          <p:nvPr/>
        </p:nvSpPr>
        <p:spPr>
          <a:xfrm>
            <a:off x="721325" y="1570425"/>
            <a:ext cx="6210600" cy="19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Structure defined as a notification containing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event-time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metadata(s)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 strike="sngStrike">
                <a:solidFill>
                  <a:srgbClr val="FF0000"/>
                </a:solidFill>
              </a:rPr>
              <a:t>notification-</a:t>
            </a:r>
            <a:r>
              <a:rPr lang="de-CH" sz="1900">
                <a:solidFill>
                  <a:schemeClr val="dk1"/>
                </a:solidFill>
              </a:rPr>
              <a:t>contents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11607800" y="6362700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874" y="6181631"/>
            <a:ext cx="518346" cy="37811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/>
          <p:nvPr/>
        </p:nvSpPr>
        <p:spPr>
          <a:xfrm>
            <a:off x="5056898" y="6138527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075" y="6036522"/>
            <a:ext cx="529909" cy="570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4"/>
          <p:cNvCxnSpPr/>
          <p:nvPr/>
        </p:nvCxnSpPr>
        <p:spPr>
          <a:xfrm>
            <a:off x="831779" y="6409225"/>
            <a:ext cx="1900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4"/>
          <p:cNvSpPr txBox="1"/>
          <p:nvPr/>
        </p:nvSpPr>
        <p:spPr>
          <a:xfrm>
            <a:off x="831775" y="6142100"/>
            <a:ext cx="180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enable-notif-envelope=True</a:t>
            </a:r>
            <a:endParaRPr sz="1000"/>
          </a:p>
        </p:txBody>
      </p:sp>
      <p:cxnSp>
        <p:nvCxnSpPr>
          <p:cNvPr id="103" name="Google Shape;103;p14"/>
          <p:cNvCxnSpPr/>
          <p:nvPr/>
        </p:nvCxnSpPr>
        <p:spPr>
          <a:xfrm>
            <a:off x="3389122" y="6409224"/>
            <a:ext cx="1650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4"/>
          <p:cNvSpPr txBox="1"/>
          <p:nvPr/>
        </p:nvSpPr>
        <p:spPr>
          <a:xfrm>
            <a:off x="3519113" y="6142100"/>
            <a:ext cx="138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Notification-envelope</a:t>
            </a:r>
            <a:endParaRPr sz="1000"/>
          </a:p>
        </p:txBody>
      </p:sp>
      <p:sp>
        <p:nvSpPr>
          <p:cNvPr id="105" name="Google Shape;105;p14"/>
          <p:cNvSpPr txBox="1"/>
          <p:nvPr/>
        </p:nvSpPr>
        <p:spPr>
          <a:xfrm>
            <a:off x="162135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Configured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6611" y="6201573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7949" y="5996524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4"/>
          <p:cNvCxnSpPr/>
          <p:nvPr/>
        </p:nvCxnSpPr>
        <p:spPr>
          <a:xfrm>
            <a:off x="8134150" y="6242425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4"/>
          <p:cNvSpPr txBox="1"/>
          <p:nvPr/>
        </p:nvSpPr>
        <p:spPr>
          <a:xfrm>
            <a:off x="8449525" y="5996125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enable-notif-envelope=True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10" name="Google Shape;110;p14"/>
          <p:cNvCxnSpPr/>
          <p:nvPr/>
        </p:nvCxnSpPr>
        <p:spPr>
          <a:xfrm>
            <a:off x="8134150" y="6588650"/>
            <a:ext cx="2409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1" name="Google Shape;111;p14"/>
          <p:cNvSpPr txBox="1"/>
          <p:nvPr/>
        </p:nvSpPr>
        <p:spPr>
          <a:xfrm>
            <a:off x="8546425" y="6298950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Notification-envelope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2" name="Google Shape;112;p14"/>
          <p:cNvSpPr txBox="1"/>
          <p:nvPr/>
        </p:nvSpPr>
        <p:spPr>
          <a:xfrm>
            <a:off x="784810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7789899" y="4576288"/>
            <a:ext cx="309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 example without metadata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6675" y="1716926"/>
            <a:ext cx="3553975" cy="270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8350" y="3262926"/>
            <a:ext cx="4971000" cy="10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Proposal of this I-D</a:t>
            </a:r>
            <a:endParaRPr sz="4100"/>
          </a:p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22" name="Google Shape;122;p15"/>
          <p:cNvSpPr txBox="1"/>
          <p:nvPr/>
        </p:nvSpPr>
        <p:spPr>
          <a:xfrm>
            <a:off x="838200" y="1522975"/>
            <a:ext cx="11257500" cy="3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YANG Notification structure for </a:t>
            </a:r>
            <a:r>
              <a:rPr lang="de-CH" sz="1900">
                <a:solidFill>
                  <a:srgbClr val="FF0000"/>
                </a:solidFill>
              </a:rPr>
              <a:t>YANG-Push Notifications</a:t>
            </a:r>
            <a:r>
              <a:rPr lang="de-CH" sz="1900">
                <a:solidFill>
                  <a:schemeClr val="dk1"/>
                </a:solidFill>
              </a:rPr>
              <a:t> [RFC 8639/8641]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(1) Option to “opt-in” to this notification envelope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(2) Able to discover the capability of this new header through “ietf-notification-capabilities”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(3) Extensible header defined in YANG 1.1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(4) Definition of each encoding (XML, JSON, CBOR)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(5) Defines the first base extensions (I-D.tgraf-netconf-notif-sequencing; I-D.tgraf-netconf-yang-push-observation-time)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Status</a:t>
            </a:r>
            <a:endParaRPr sz="4100"/>
          </a:p>
        </p:txBody>
      </p:sp>
      <p:sp>
        <p:nvSpPr>
          <p:cNvPr id="128" name="Google Shape;128;p16"/>
          <p:cNvSpPr txBox="1"/>
          <p:nvPr/>
        </p:nvSpPr>
        <p:spPr>
          <a:xfrm>
            <a:off x="838200" y="1522975"/>
            <a:ext cx="11257500" cy="3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-CH" sz="1800">
                <a:solidFill>
                  <a:schemeClr val="dk1"/>
                </a:solidFill>
              </a:rPr>
              <a:t>draft-netana-netconf-notif-envelope-02 discussed in the NMOP/NETCONF joint interim (Feb 10th) (</a:t>
            </a:r>
            <a:r>
              <a:rPr lang="de-CH" sz="1800" u="sng">
                <a:solidFill>
                  <a:schemeClr val="hlink"/>
                </a:solidFill>
                <a:hlinkClick r:id="rId3"/>
              </a:rPr>
              <a:t>https://meetecho-player.ietf.org/playout/?session=IETF-NETCONF-20250210-1500</a:t>
            </a:r>
            <a:r>
              <a:rPr lang="de-CH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-CH" sz="1800">
                <a:solidFill>
                  <a:schemeClr val="dk1"/>
                </a:solidFill>
              </a:rPr>
              <a:t>Thanks to all the participants joining the discussions!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-CH" sz="1800">
                <a:solidFill>
                  <a:schemeClr val="dk1"/>
                </a:solidFill>
              </a:rPr>
              <a:t>Conclusions from the interim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simplify the solution (Don’t add new RPCs!)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Confirmed interest of having Observation-timestamp as an extension (I-D.tgraf-netconf-yang-push-observation-time)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WGLC ending March 6th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Changes since -00</a:t>
            </a:r>
            <a:endParaRPr sz="4100"/>
          </a:p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36" name="Google Shape;136;p17"/>
          <p:cNvSpPr txBox="1"/>
          <p:nvPr/>
        </p:nvSpPr>
        <p:spPr>
          <a:xfrm>
            <a:off x="838200" y="1522975"/>
            <a:ext cx="101550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 Envelope is enabled and disabled globally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 Added Observation Timestamp extension [draft-tgraf-netconf-yang-push-observation-time]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(3) Other minor changes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Discussion on change (1) Enabling the envelope globally</a:t>
            </a:r>
            <a:endParaRPr sz="4100"/>
          </a:p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43" name="Google Shape;143;p18"/>
          <p:cNvSpPr txBox="1"/>
          <p:nvPr/>
        </p:nvSpPr>
        <p:spPr>
          <a:xfrm>
            <a:off x="838200" y="1522975"/>
            <a:ext cx="10847100" cy="3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proposal was centralizing requests via an RCP call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Feedback: complex to manage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proposal: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 headers using “/sn:subscriptions/inotenv:enable-notification-envelope”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switching this node, existing Subscriptions are tore down: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6748" y="2996925"/>
            <a:ext cx="4478526" cy="94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9911" y="4731600"/>
            <a:ext cx="5503690" cy="13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(2) </a:t>
            </a:r>
            <a:r>
              <a:rPr lang="de-CH" sz="2400">
                <a:solidFill>
                  <a:srgbClr val="AEABAB"/>
                </a:solidFill>
              </a:rPr>
              <a:t>Added Observation Timestamp extension</a:t>
            </a:r>
            <a:endParaRPr sz="4100"/>
          </a:p>
        </p:txBody>
      </p:sp>
      <p:sp>
        <p:nvSpPr>
          <p:cNvPr id="151" name="Google Shape;151;p19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52" name="Google Shape;152;p19"/>
          <p:cNvSpPr txBox="1"/>
          <p:nvPr/>
        </p:nvSpPr>
        <p:spPr>
          <a:xfrm>
            <a:off x="777700" y="1522975"/>
            <a:ext cx="66090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Timestamp representing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time the metrics were polled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time the exported event occurred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Extensions to YANG-Push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 the following YANG-Push Notification </a:t>
            </a:r>
            <a:r>
              <a:rPr lang="de-CH" sz="19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push-update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push-change-update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same mechanism to get the support of this extension via “/sysc:system-capabilities/notc:subscription-capabilities”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on: </a:t>
            </a:r>
            <a:r>
              <a:rPr lang="de-CH" sz="1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draft-tgraf-netconf-yang-push-observation-time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9"/>
          <p:cNvPicPr preferRelativeResize="0"/>
          <p:nvPr/>
        </p:nvPicPr>
        <p:blipFill rotWithShape="1">
          <a:blip r:embed="rId4">
            <a:alphaModFix/>
          </a:blip>
          <a:srcRect b="19432" l="0" r="0" t="0"/>
          <a:stretch/>
        </p:blipFill>
        <p:spPr>
          <a:xfrm>
            <a:off x="7218100" y="1310675"/>
            <a:ext cx="4964851" cy="468892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/>
          <p:nvPr/>
        </p:nvSpPr>
        <p:spPr>
          <a:xfrm>
            <a:off x="7792625" y="2554400"/>
            <a:ext cx="2879700" cy="63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(3) Other minor changes</a:t>
            </a:r>
            <a:endParaRPr sz="4100"/>
          </a:p>
        </p:txBody>
      </p: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61" name="Google Shape;161;p20"/>
          <p:cNvSpPr txBox="1"/>
          <p:nvPr/>
        </p:nvSpPr>
        <p:spPr>
          <a:xfrm>
            <a:off x="838200" y="1522975"/>
            <a:ext cx="10155000" cy="3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XML namespace has been changed to “urn:ietf:params:xml:ns:yang:ietf-yp-notification”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“notification-contents” node shorten to “contents”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“The 'contents' element SHOULD be located at the end of the notification envelope structure.”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Idea: </a:t>
            </a:r>
            <a:r>
              <a:rPr i="1"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the header located at the beginning of the message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Updated Security Considerations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Removed “Updates: RFC7950 RFC7951 RFC9254 (if approved)”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What’s next?</a:t>
            </a:r>
            <a:endParaRPr sz="4100"/>
          </a:p>
        </p:txBody>
      </p:sp>
      <p:sp>
        <p:nvSpPr>
          <p:cNvPr id="167" name="Google Shape;167;p21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68" name="Google Shape;168;p21"/>
          <p:cNvSpPr txBox="1"/>
          <p:nvPr/>
        </p:nvSpPr>
        <p:spPr>
          <a:xfrm>
            <a:off x="838200" y="1522975"/>
            <a:ext cx="101550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issues/request has been addressed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feedback/comments from the WG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