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5"/>
  </p:notesMasterIdLst>
  <p:sldIdLst>
    <p:sldId id="266" r:id="rId5"/>
    <p:sldId id="1067" r:id="rId6"/>
    <p:sldId id="257" r:id="rId7"/>
    <p:sldId id="279" r:id="rId8"/>
    <p:sldId id="1064" r:id="rId9"/>
    <p:sldId id="1066" r:id="rId10"/>
    <p:sldId id="1069" r:id="rId11"/>
    <p:sldId id="1070" r:id="rId12"/>
    <p:sldId id="1068" r:id="rId13"/>
    <p:sldId id="270" r:id="rId14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af Thomas, INI-NET-DCF" initials="GTI" lastIdx="1" clrIdx="0">
    <p:extLst>
      <p:ext uri="{19B8F6BF-5375-455C-9EA6-DF929625EA0E}">
        <p15:presenceInfo xmlns:p15="http://schemas.microsoft.com/office/powerpoint/2012/main" userId="S::Thomas.Graf@swisscom.com::487bc3e3-9ce7-4cdd-b7b4-8899ea88d289" providerId="AD"/>
      </p:ext>
    </p:extLst>
  </p:cmAuthor>
  <p:cmAuthor id="2" name="Tollini Marco, INI-NET-TCZ-ZH1" initials="TMI" lastIdx="19" clrIdx="1">
    <p:extLst>
      <p:ext uri="{19B8F6BF-5375-455C-9EA6-DF929625EA0E}">
        <p15:presenceInfo xmlns:p15="http://schemas.microsoft.com/office/powerpoint/2012/main" userId="S::Marco.Tollini1@swisscom.com::d4cb6fee-9458-41d7-824c-42de0d28e76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BFD0F7-7CE5-4C54-AC03-3BDD53B43E86}" v="2" dt="2023-11-04T15:24:29.419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399" autoAdjust="0"/>
  </p:normalViewPr>
  <p:slideViewPr>
    <p:cSldViewPr snapToGrid="0">
      <p:cViewPr varScale="1">
        <p:scale>
          <a:sx n="130" d="100"/>
          <a:sy n="130" d="100"/>
        </p:scale>
        <p:origin x="10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35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323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2190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85800" y="1597820"/>
            <a:ext cx="7772400" cy="110252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763675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t>IETF Hackathon - &lt;Project name&gt;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865" y="558367"/>
            <a:ext cx="8643304" cy="1075999"/>
          </a:xfrm>
        </p:spPr>
        <p:txBody>
          <a:bodyPr>
            <a:normAutofit fontScale="90000"/>
          </a:bodyPr>
          <a:lstStyle/>
          <a:p>
            <a:r>
              <a:rPr lang="en-US" sz="2800" b="1" i="0" dirty="0">
                <a:solidFill>
                  <a:srgbClr val="424242"/>
                </a:solidFill>
                <a:effectLst/>
              </a:rPr>
              <a:t>Antagonist</a:t>
            </a:r>
            <a:br>
              <a:rPr lang="en-US" sz="2800" b="1" i="0" dirty="0">
                <a:solidFill>
                  <a:srgbClr val="424242"/>
                </a:solidFill>
                <a:effectLst/>
              </a:rPr>
            </a:br>
            <a:r>
              <a:rPr lang="en-US" sz="2200" b="1" i="0" dirty="0">
                <a:solidFill>
                  <a:srgbClr val="424242"/>
                </a:solidFill>
                <a:effectLst/>
              </a:rPr>
              <a:t>(</a:t>
            </a:r>
            <a:r>
              <a:rPr lang="en-US" sz="2200" b="1" i="0" u="sng" dirty="0">
                <a:solidFill>
                  <a:srgbClr val="424242"/>
                </a:solidFill>
                <a:effectLst/>
              </a:rPr>
              <a:t>An</a:t>
            </a:r>
            <a:r>
              <a:rPr lang="en-US" sz="2200" b="1" i="0" dirty="0">
                <a:solidFill>
                  <a:srgbClr val="424242"/>
                </a:solidFill>
                <a:effectLst/>
              </a:rPr>
              <a:t>omaly </a:t>
            </a:r>
            <a:r>
              <a:rPr lang="en-US" sz="2200" b="1" i="0" u="sng" dirty="0">
                <a:solidFill>
                  <a:srgbClr val="424242"/>
                </a:solidFill>
                <a:effectLst/>
              </a:rPr>
              <a:t>Tag</a:t>
            </a:r>
            <a:r>
              <a:rPr lang="en-US" sz="2200" b="1" i="0" dirty="0">
                <a:solidFill>
                  <a:srgbClr val="424242"/>
                </a:solidFill>
                <a:effectLst/>
              </a:rPr>
              <a:t>ging </a:t>
            </a:r>
            <a:r>
              <a:rPr lang="en-US" sz="2200" b="1" i="0" u="sng" dirty="0">
                <a:solidFill>
                  <a:srgbClr val="424242"/>
                </a:solidFill>
                <a:effectLst/>
              </a:rPr>
              <a:t>on</a:t>
            </a:r>
            <a:r>
              <a:rPr lang="en-US" sz="2200" b="1" i="0" dirty="0">
                <a:solidFill>
                  <a:srgbClr val="424242"/>
                </a:solidFill>
                <a:effectLst/>
              </a:rPr>
              <a:t> h</a:t>
            </a:r>
            <a:r>
              <a:rPr lang="en-US" sz="2200" b="1" i="0" u="sng" dirty="0">
                <a:solidFill>
                  <a:srgbClr val="424242"/>
                </a:solidFill>
                <a:effectLst/>
              </a:rPr>
              <a:t>ist</a:t>
            </a:r>
            <a:r>
              <a:rPr lang="en-US" sz="2200" b="1" i="0" dirty="0">
                <a:solidFill>
                  <a:srgbClr val="424242"/>
                </a:solidFill>
                <a:effectLst/>
              </a:rPr>
              <a:t>orical data)</a:t>
            </a:r>
            <a:br>
              <a:rPr lang="en-US" sz="2800" b="1" i="0" dirty="0">
                <a:solidFill>
                  <a:srgbClr val="424242"/>
                </a:solidFill>
                <a:effectLst/>
              </a:rPr>
            </a:b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865" y="1749624"/>
            <a:ext cx="8575906" cy="1227527"/>
          </a:xfrm>
        </p:spPr>
        <p:txBody>
          <a:bodyPr>
            <a:normAutofit/>
          </a:bodyPr>
          <a:lstStyle/>
          <a:p>
            <a:r>
              <a:rPr lang="en-US" dirty="0"/>
              <a:t>IETF 119 - Hackathon</a:t>
            </a:r>
          </a:p>
          <a:p>
            <a:r>
              <a:rPr lang="en-US" dirty="0"/>
              <a:t>March 16-17th, 2024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ABFB6A-3325-5EB7-2663-315E6D908C86}"/>
              </a:ext>
            </a:extLst>
          </p:cNvPr>
          <p:cNvSpPr txBox="1"/>
          <p:nvPr/>
        </p:nvSpPr>
        <p:spPr>
          <a:xfrm>
            <a:off x="350890" y="3390809"/>
            <a:ext cx="8433881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https://datatracker.ietf.org/doc/draft-netana-nmop-network-anomaly-semantics/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https://datatracker.ietf.org/doc/draft-netana-nmop-network-anomaly-lifecycle/</a:t>
            </a:r>
          </a:p>
        </p:txBody>
      </p:sp>
    </p:spTree>
    <p:extLst>
      <p:ext uri="{BB962C8B-B14F-4D97-AF65-F5344CB8AC3E}">
        <p14:creationId xmlns:p14="http://schemas.microsoft.com/office/powerpoint/2010/main" val="159694516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Thanks to…</a:t>
            </a:r>
            <a:endParaRPr/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39575" y="1146330"/>
            <a:ext cx="2905754" cy="1564213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Vincenzo Riccobene – Huawei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IE" sz="1500" dirty="0"/>
              <a:t>A</a:t>
            </a:r>
            <a:r>
              <a:rPr lang="en-US" sz="1500" dirty="0" err="1"/>
              <a:t>ntonio</a:t>
            </a:r>
            <a:r>
              <a:rPr lang="en-US" sz="1500" dirty="0"/>
              <a:t> Roberto - Huawei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IE" sz="1500" dirty="0"/>
              <a:t>B</a:t>
            </a:r>
            <a:r>
              <a:rPr lang="en-US" sz="1500" dirty="0" err="1"/>
              <a:t>enoit</a:t>
            </a:r>
            <a:r>
              <a:rPr lang="en-US" sz="1500" dirty="0"/>
              <a:t> Claise - Huawei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Thomas Graf – Swisscom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Wanting Du - Swisscom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IE" sz="1500" dirty="0"/>
              <a:t>A</a:t>
            </a:r>
            <a:r>
              <a:rPr lang="en-US" sz="1500" dirty="0" err="1"/>
              <a:t>lex</a:t>
            </a:r>
            <a:r>
              <a:rPr lang="en-US" sz="1500" dirty="0"/>
              <a:t> Huang Feng – INSA Lyon</a:t>
            </a:r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F0E513-2B0C-433C-B658-3FC84FAA15FC}"/>
              </a:ext>
            </a:extLst>
          </p:cNvPr>
          <p:cNvSpPr txBox="1">
            <a:spLocks/>
          </p:cNvSpPr>
          <p:nvPr/>
        </p:nvSpPr>
        <p:spPr>
          <a:xfrm>
            <a:off x="3555899" y="1399272"/>
            <a:ext cx="2655607" cy="1967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59329313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94229-2F82-494C-B78C-C3BCF1E6B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620873"/>
          </a:xfrm>
        </p:spPr>
        <p:txBody>
          <a:bodyPr>
            <a:normAutofit fontScale="90000"/>
          </a:bodyPr>
          <a:lstStyle/>
          <a:p>
            <a:r>
              <a:rPr lang="en-IE" sz="3600" dirty="0"/>
              <a:t>Problem Statement</a:t>
            </a: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A2669-8E77-411D-91C9-20133E318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76994"/>
            <a:ext cx="8229600" cy="3582946"/>
          </a:xfrm>
        </p:spPr>
        <p:txBody>
          <a:bodyPr>
            <a:normAutofit lnSpcReduction="10000"/>
          </a:bodyPr>
          <a:lstStyle/>
          <a:p>
            <a:r>
              <a:rPr lang="en-IE" sz="1800" dirty="0"/>
              <a:t>Want to solve Automated </a:t>
            </a:r>
            <a:r>
              <a:rPr lang="en-IE" sz="1800" b="1" dirty="0"/>
              <a:t>Network Anomaly Detection</a:t>
            </a:r>
            <a:r>
              <a:rPr lang="en-IE" sz="1800" dirty="0"/>
              <a:t>?</a:t>
            </a:r>
          </a:p>
          <a:p>
            <a:pPr lvl="1"/>
            <a:r>
              <a:rPr lang="en-IE" sz="1800" dirty="0"/>
              <a:t>How do you know if you are doing a good job?</a:t>
            </a:r>
          </a:p>
          <a:p>
            <a:pPr lvl="1"/>
            <a:r>
              <a:rPr lang="en-IE" sz="1800" dirty="0"/>
              <a:t>How do you know how to iteratively improve?</a:t>
            </a:r>
          </a:p>
          <a:p>
            <a:pPr lvl="1"/>
            <a:r>
              <a:rPr lang="en-IE" sz="1800" dirty="0"/>
              <a:t>How can you learn from this iterative process?</a:t>
            </a:r>
          </a:p>
          <a:p>
            <a:r>
              <a:rPr lang="en-IE" sz="1800" dirty="0"/>
              <a:t>One step towards the solution:</a:t>
            </a:r>
          </a:p>
          <a:p>
            <a:pPr lvl="1"/>
            <a:r>
              <a:rPr lang="en-IE" sz="1800" dirty="0"/>
              <a:t>A YANG model to standardize the way anomalies are described</a:t>
            </a:r>
          </a:p>
          <a:p>
            <a:pPr lvl="1"/>
            <a:r>
              <a:rPr lang="en-IE" sz="1800" dirty="0"/>
              <a:t>A YANG model to standardize knowledge of what went well and what not</a:t>
            </a:r>
          </a:p>
          <a:p>
            <a:r>
              <a:rPr lang="en-IE" sz="1800" dirty="0"/>
              <a:t>This enables a </a:t>
            </a:r>
            <a:r>
              <a:rPr lang="en-IE" sz="1800" b="1" dirty="0"/>
              <a:t>structured and consistent exchange of anomaly related metadata</a:t>
            </a:r>
            <a:r>
              <a:rPr lang="en-IE" sz="1800" dirty="0"/>
              <a:t>:</a:t>
            </a:r>
          </a:p>
          <a:p>
            <a:pPr lvl="1"/>
            <a:r>
              <a:rPr lang="en-IE" sz="1800" dirty="0"/>
              <a:t>Between Network Operators, Academia, Vendors, etc.</a:t>
            </a:r>
          </a:p>
          <a:p>
            <a:pPr lvl="1"/>
            <a:r>
              <a:rPr lang="en-IE" sz="1800" dirty="0"/>
              <a:t>Between Network Experts and AI Algorithms (Ground Truth, Validation)</a:t>
            </a:r>
          </a:p>
        </p:txBody>
      </p:sp>
    </p:spTree>
    <p:extLst>
      <p:ext uri="{BB962C8B-B14F-4D97-AF65-F5344CB8AC3E}">
        <p14:creationId xmlns:p14="http://schemas.microsoft.com/office/powerpoint/2010/main" val="285096118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xfrm>
            <a:off x="457200" y="156992"/>
            <a:ext cx="8229600" cy="7356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3200" dirty="0"/>
              <a:t>Hackathon </a:t>
            </a:r>
            <a:r>
              <a:rPr lang="en-US" sz="3200" dirty="0"/>
              <a:t>- </a:t>
            </a:r>
            <a:r>
              <a:rPr sz="3200" dirty="0"/>
              <a:t>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288915"/>
            <a:ext cx="8137187" cy="3550595"/>
          </a:xfrm>
          <a:prstGeom prst="rect">
            <a:avLst/>
          </a:prstGeom>
        </p:spPr>
        <p:txBody>
          <a:bodyPr>
            <a:noAutofit/>
          </a:bodyPr>
          <a:lstStyle/>
          <a:p>
            <a:pPr marL="302079" indent="-28575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rgbClr val="424242"/>
                </a:solidFill>
              </a:rPr>
              <a:t>Validate the new version of the </a:t>
            </a:r>
            <a:r>
              <a:rPr lang="en-US" sz="1800" b="1" i="0" dirty="0">
                <a:solidFill>
                  <a:srgbClr val="424242"/>
                </a:solidFill>
                <a:effectLst/>
              </a:rPr>
              <a:t>YANG models</a:t>
            </a:r>
            <a:r>
              <a:rPr lang="en-US" sz="1800" i="0" dirty="0">
                <a:solidFill>
                  <a:srgbClr val="424242"/>
                </a:solidFill>
                <a:effectLst/>
              </a:rPr>
              <a:t> defined in the drafts, providing an implementation:</a:t>
            </a:r>
          </a:p>
          <a:p>
            <a:pPr marL="302079" indent="-28575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424242"/>
                </a:solidFill>
              </a:rPr>
              <a:t>Extend the </a:t>
            </a:r>
            <a:r>
              <a:rPr lang="en-US" sz="1800" b="1" dirty="0">
                <a:solidFill>
                  <a:srgbClr val="424242"/>
                </a:solidFill>
              </a:rPr>
              <a:t>Proof-of-concept</a:t>
            </a:r>
            <a:r>
              <a:rPr lang="en-US" sz="1800" dirty="0">
                <a:solidFill>
                  <a:srgbClr val="424242"/>
                </a:solidFill>
              </a:rPr>
              <a:t> to: </a:t>
            </a:r>
          </a:p>
          <a:p>
            <a:pPr marL="742950" lvl="1" indent="-28575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424242"/>
                </a:solidFill>
              </a:rPr>
              <a:t>Expose an API based on the above YANG models</a:t>
            </a:r>
          </a:p>
          <a:p>
            <a:pPr marL="742950" lvl="1" indent="-28575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IE" sz="1800" dirty="0">
                <a:solidFill>
                  <a:srgbClr val="424242"/>
                </a:solidFill>
              </a:rPr>
              <a:t>Make the project agnostic of the timeseries database used</a:t>
            </a:r>
            <a:endParaRPr lang="en-US" sz="1800" dirty="0">
              <a:solidFill>
                <a:srgbClr val="424242"/>
              </a:solidFill>
            </a:endParaRPr>
          </a:p>
          <a:p>
            <a:pPr marL="302079" indent="-28575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424242"/>
                </a:solidFill>
              </a:rPr>
              <a:t>Enable Antagonist to supports </a:t>
            </a:r>
            <a:r>
              <a:rPr lang="en-US" sz="1800" b="1" dirty="0">
                <a:solidFill>
                  <a:srgbClr val="424242"/>
                </a:solidFill>
              </a:rPr>
              <a:t>two use cases</a:t>
            </a:r>
            <a:r>
              <a:rPr lang="en-US" sz="1800" dirty="0">
                <a:solidFill>
                  <a:srgbClr val="424242"/>
                </a:solidFill>
              </a:rPr>
              <a:t>: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424242"/>
                </a:solidFill>
              </a:rPr>
              <a:t>A Network Operator tags symptoms and network issues (</a:t>
            </a:r>
            <a:r>
              <a:rPr lang="en-US" sz="1800" b="1" dirty="0">
                <a:solidFill>
                  <a:srgbClr val="424242"/>
                </a:solidFill>
              </a:rPr>
              <a:t>ground truth</a:t>
            </a:r>
            <a:r>
              <a:rPr lang="en-US" sz="1800" dirty="0">
                <a:solidFill>
                  <a:srgbClr val="424242"/>
                </a:solidFill>
              </a:rPr>
              <a:t>)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424242"/>
                </a:solidFill>
              </a:rPr>
              <a:t>A Network Operator </a:t>
            </a:r>
            <a:r>
              <a:rPr lang="en-US" sz="1800" b="1" dirty="0">
                <a:solidFill>
                  <a:srgbClr val="424242"/>
                </a:solidFill>
              </a:rPr>
              <a:t>validates </a:t>
            </a:r>
            <a:r>
              <a:rPr lang="en-US" sz="1800" dirty="0">
                <a:solidFill>
                  <a:srgbClr val="424242"/>
                </a:solidFill>
              </a:rPr>
              <a:t>anomaly detection generated by AI algorithms</a:t>
            </a:r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xfrm>
            <a:off x="457200" y="129778"/>
            <a:ext cx="7142922" cy="85725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3200" dirty="0"/>
              <a:t>Hackathon </a:t>
            </a:r>
            <a:r>
              <a:rPr lang="en-US" sz="3200" dirty="0"/>
              <a:t>– Software      </a:t>
            </a:r>
            <a:endParaRPr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DF6B95-88D4-40E1-AC23-A76E32A04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987029"/>
            <a:ext cx="8998857" cy="405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0560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4AC485-25DE-431E-B345-9C0A15BB7F8A}" type="slidenum">
              <a:rPr lang="de-CH" smtClean="0"/>
              <a:pPr/>
              <a:t>5</a:t>
            </a:fld>
            <a:endParaRPr lang="en-US" sz="165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98D60A1-3155-46F6-B1C8-E3FA03DB1EBB}"/>
              </a:ext>
            </a:extLst>
          </p:cNvPr>
          <p:cNvSpPr txBox="1">
            <a:spLocks/>
          </p:cNvSpPr>
          <p:nvPr/>
        </p:nvSpPr>
        <p:spPr>
          <a:xfrm>
            <a:off x="341570" y="109290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en-US" sz="3200" dirty="0"/>
              <a:t>Antagonist – Labelling a Symptom</a:t>
            </a:r>
          </a:p>
        </p:txBody>
      </p:sp>
      <p:pic>
        <p:nvPicPr>
          <p:cNvPr id="10" name="Google Shape;54;p13">
            <a:extLst>
              <a:ext uri="{FF2B5EF4-FFF2-40B4-BE49-F238E27FC236}">
                <a16:creationId xmlns:a16="http://schemas.microsoft.com/office/drawing/2014/main" id="{8A154FF9-EDED-40BF-BF0D-98AA6FFED7B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799"/>
          <a:stretch/>
        </p:blipFill>
        <p:spPr>
          <a:xfrm>
            <a:off x="341570" y="852242"/>
            <a:ext cx="8559851" cy="40579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849565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4AC485-25DE-431E-B345-9C0A15BB7F8A}" type="slidenum">
              <a:rPr lang="de-CH" smtClean="0"/>
              <a:pPr/>
              <a:t>6</a:t>
            </a:fld>
            <a:endParaRPr lang="en-US" sz="165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98D60A1-3155-46F6-B1C8-E3FA03DB1EBB}"/>
              </a:ext>
            </a:extLst>
          </p:cNvPr>
          <p:cNvSpPr txBox="1">
            <a:spLocks/>
          </p:cNvSpPr>
          <p:nvPr/>
        </p:nvSpPr>
        <p:spPr>
          <a:xfrm>
            <a:off x="341570" y="109290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en-US" sz="3200" dirty="0"/>
              <a:t>Antagonist – Labelling incidents</a:t>
            </a:r>
          </a:p>
        </p:txBody>
      </p:sp>
      <p:pic>
        <p:nvPicPr>
          <p:cNvPr id="10" name="Google Shape;59;p14">
            <a:extLst>
              <a:ext uri="{FF2B5EF4-FFF2-40B4-BE49-F238E27FC236}">
                <a16:creationId xmlns:a16="http://schemas.microsoft.com/office/drawing/2014/main" id="{F6D511DE-CE17-4F37-8C6E-B1D131EF0E9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1517"/>
          <a:stretch/>
        </p:blipFill>
        <p:spPr>
          <a:xfrm>
            <a:off x="341570" y="855655"/>
            <a:ext cx="8482820" cy="4021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719836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D5462-5EAF-40CF-BE0A-ED9BC3311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3200" dirty="0"/>
              <a:t>Antagonist – Exposure of the Network Anomalies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8756B3-B90B-4BDF-BC8A-6A7F62B94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063229"/>
            <a:ext cx="7454900" cy="371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89180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D5462-5EAF-40CF-BE0A-ED9BC3311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3200" dirty="0"/>
              <a:t>Antagonist – Exposure of the Network Anomalies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A87D43-57F7-4D07-B576-DAEA5DB89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3229"/>
            <a:ext cx="9056394" cy="408027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8FE283E-5111-4782-B70F-A87C08C89CDE}"/>
              </a:ext>
            </a:extLst>
          </p:cNvPr>
          <p:cNvSpPr/>
          <p:nvPr/>
        </p:nvSpPr>
        <p:spPr>
          <a:xfrm>
            <a:off x="8686800" y="4797822"/>
            <a:ext cx="369594" cy="279400"/>
          </a:xfrm>
          <a:prstGeom prst="rect">
            <a:avLst/>
          </a:prstGeom>
          <a:solidFill>
            <a:schemeClr val="bg1"/>
          </a:solidFill>
          <a:ln w="2540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343612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16807-BA8B-4B71-884F-67B5B87D3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3200" dirty="0"/>
              <a:t>What’s next?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AFBA4-3232-4F72-B9FC-A96A7F85E3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E" sz="2000" b="1" dirty="0"/>
              <a:t>Validate</a:t>
            </a:r>
            <a:r>
              <a:rPr lang="en-IE" sz="2000" dirty="0"/>
              <a:t> the project with </a:t>
            </a:r>
            <a:r>
              <a:rPr lang="en-IE" sz="2000" b="1" dirty="0"/>
              <a:t>network operational data from 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IE" sz="2000" dirty="0"/>
              <a:t>Finalize </a:t>
            </a:r>
            <a:r>
              <a:rPr lang="en-IE" sz="2000" b="1" dirty="0"/>
              <a:t>validation of that the data models</a:t>
            </a:r>
            <a:r>
              <a:rPr lang="en-IE" sz="2000" dirty="0"/>
              <a:t> are satisfactory and sufficient to reflect the necessary information</a:t>
            </a:r>
          </a:p>
        </p:txBody>
      </p:sp>
    </p:spTree>
    <p:extLst>
      <p:ext uri="{BB962C8B-B14F-4D97-AF65-F5344CB8AC3E}">
        <p14:creationId xmlns:p14="http://schemas.microsoft.com/office/powerpoint/2010/main" val="163818334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EF4A6DB43E3D40B0DE65B9C072B3DB" ma:contentTypeVersion="16" ma:contentTypeDescription="Create a new document." ma:contentTypeScope="" ma:versionID="7a6c0af7b16a38b145c0aa55e284d18f">
  <xsd:schema xmlns:xsd="http://www.w3.org/2001/XMLSchema" xmlns:xs="http://www.w3.org/2001/XMLSchema" xmlns:p="http://schemas.microsoft.com/office/2006/metadata/properties" xmlns:ns2="e1298763-e545-4be1-82f8-4df8b8c23ea2" xmlns:ns3="1405d6e0-8097-4962-a335-478dac259ee9" targetNamespace="http://schemas.microsoft.com/office/2006/metadata/properties" ma:root="true" ma:fieldsID="d19793cf72287fc023b1b3b8dd312893" ns2:_="" ns3:_="">
    <xsd:import namespace="e1298763-e545-4be1-82f8-4df8b8c23ea2"/>
    <xsd:import namespace="1405d6e0-8097-4962-a335-478dac259e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Tags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298763-e545-4be1-82f8-4df8b8c23e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ternalName="MediaServiceLocatio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f5a5a1e1-4321-4c80-a404-756e151df56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05d6e0-8097-4962-a335-478dac259ee9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cc1adbb-9deb-4f85-a2e9-d59c55c0dc46}" ma:internalName="TaxCatchAll" ma:showField="CatchAllData" ma:web="1405d6e0-8097-4962-a335-478dac259e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1298763-e545-4be1-82f8-4df8b8c23ea2">
      <Terms xmlns="http://schemas.microsoft.com/office/infopath/2007/PartnerControls"/>
    </lcf76f155ced4ddcb4097134ff3c332f>
    <TaxCatchAll xmlns="1405d6e0-8097-4962-a335-478dac259ee9" xsi:nil="true"/>
  </documentManagement>
</p:properties>
</file>

<file path=customXml/itemProps1.xml><?xml version="1.0" encoding="utf-8"?>
<ds:datastoreItem xmlns:ds="http://schemas.openxmlformats.org/officeDocument/2006/customXml" ds:itemID="{10876E56-E068-462F-B22E-5DB660D301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298763-e545-4be1-82f8-4df8b8c23ea2"/>
    <ds:schemaRef ds:uri="1405d6e0-8097-4962-a335-478dac259e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597E30-9206-474A-8FB7-6000384EFA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B2B72F-94A1-4B32-A6B4-DC59A1476CAA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e1298763-e545-4be1-82f8-4df8b8c23ea2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1405d6e0-8097-4962-a335-478dac259ee9"/>
  </ds:schemaRefs>
</ds:datastoreItem>
</file>

<file path=docMetadata/LabelInfo.xml><?xml version="1.0" encoding="utf-8"?>
<clbl:labelList xmlns:clbl="http://schemas.microsoft.com/office/2020/mipLabelMetadata">
  <clbl:label id="{2e1fccfb-80ca-4fe1-a574-1516544edb53}" enabled="1" method="Standard" siteId="{364e5b87-c1c7-420d-9bee-c35d19b557a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</Words>
  <Application>Microsoft Office PowerPoint</Application>
  <PresentationFormat>On-screen Show (16:9)</PresentationFormat>
  <Paragraphs>44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Helvetica</vt:lpstr>
      <vt:lpstr>Times New Roman</vt:lpstr>
      <vt:lpstr>Wingdings</vt:lpstr>
      <vt:lpstr>Office Theme</vt:lpstr>
      <vt:lpstr>Antagonist (Anomaly Tagging on historical data) </vt:lpstr>
      <vt:lpstr>Problem Statement</vt:lpstr>
      <vt:lpstr>Hackathon - Plan</vt:lpstr>
      <vt:lpstr>Hackathon – Software      </vt:lpstr>
      <vt:lpstr>PowerPoint Presentation</vt:lpstr>
      <vt:lpstr>PowerPoint Presentation</vt:lpstr>
      <vt:lpstr>Antagonist – Exposure of the Network Anomalies</vt:lpstr>
      <vt:lpstr>Antagonist – Exposure of the Network Anomalies</vt:lpstr>
      <vt:lpstr>What’s next?</vt:lpstr>
      <vt:lpstr>Thanks to…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dc:creator>Tollini Marco, INI-NET-TCZ-ZH1</dc:creator>
  <cp:lastModifiedBy>Graf Thomas, INI-NET-VNC-HCS</cp:lastModifiedBy>
  <cp:revision>39</cp:revision>
  <dcterms:modified xsi:type="dcterms:W3CDTF">2024-03-16T09:26:54Z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0x010100BCEF4A6DB43E3D40B0DE65B9C072B3DB</vt:lpwstr>
  </property>
  <property fmtid="{D5CDD505-2E9C-101B-9397-08002B2CF9AE}" pid="3" name="MediaServiceImageTags">
    <vt:lpwstr/>
  </property>
  <property fmtid="{D5CDD505-2E9C-101B-9397-08002B2CF9AE}" pid="4" name="MSIP_Label_2e1fccfb-80ca-4fe1-a574-1516544edb53_Enabled">
    <vt:lpwstr>true</vt:lpwstr>
  </property>
  <property fmtid="{D5CDD505-2E9C-101B-9397-08002B2CF9AE}" pid="5" name="MSIP_Label_2e1fccfb-80ca-4fe1-a574-1516544edb53_SetDate">
    <vt:lpwstr>2023-03-25T03:51:15Z</vt:lpwstr>
  </property>
  <property fmtid="{D5CDD505-2E9C-101B-9397-08002B2CF9AE}" pid="6" name="MSIP_Label_2e1fccfb-80ca-4fe1-a574-1516544edb53_Method">
    <vt:lpwstr>Standard</vt:lpwstr>
  </property>
  <property fmtid="{D5CDD505-2E9C-101B-9397-08002B2CF9AE}" pid="7" name="MSIP_Label_2e1fccfb-80ca-4fe1-a574-1516544edb53_Name">
    <vt:lpwstr>C2 Internal</vt:lpwstr>
  </property>
  <property fmtid="{D5CDD505-2E9C-101B-9397-08002B2CF9AE}" pid="8" name="MSIP_Label_2e1fccfb-80ca-4fe1-a574-1516544edb53_SiteId">
    <vt:lpwstr>364e5b87-c1c7-420d-9bee-c35d19b557a1</vt:lpwstr>
  </property>
  <property fmtid="{D5CDD505-2E9C-101B-9397-08002B2CF9AE}" pid="9" name="MSIP_Label_2e1fccfb-80ca-4fe1-a574-1516544edb53_ActionId">
    <vt:lpwstr>4bcb6c03-434e-4a58-97cd-98007a5268f4</vt:lpwstr>
  </property>
  <property fmtid="{D5CDD505-2E9C-101B-9397-08002B2CF9AE}" pid="10" name="MSIP_Label_2e1fccfb-80ca-4fe1-a574-1516544edb53_ContentBits">
    <vt:lpwstr>0</vt:lpwstr>
  </property>
  <property fmtid="{D5CDD505-2E9C-101B-9397-08002B2CF9AE}" pid="11" name="Sensitivity">
    <vt:lpwstr>C2 General</vt:lpwstr>
  </property>
</Properties>
</file>