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00" r:id="rId3"/>
    <p:sldId id="2145706223" r:id="rId4"/>
    <p:sldId id="2145706225" r:id="rId5"/>
    <p:sldId id="2145706226" r:id="rId6"/>
    <p:sldId id="2145706234" r:id="rId7"/>
    <p:sldId id="2145706236" r:id="rId8"/>
    <p:sldId id="2145706232" r:id="rId9"/>
    <p:sldId id="2145706233" r:id="rId10"/>
    <p:sldId id="2145706227" r:id="rId11"/>
    <p:sldId id="26425" r:id="rId12"/>
    <p:sldId id="2145706239" r:id="rId13"/>
    <p:sldId id="2145706237" r:id="rId14"/>
    <p:sldId id="2145706238" r:id="rId15"/>
    <p:sldId id="26415"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C2C85-998E-4AD4-9ACA-8A8578A23497}" v="2" dt="2024-03-05T13:33:40.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3" autoAdjust="0"/>
    <p:restoredTop sz="94660"/>
  </p:normalViewPr>
  <p:slideViewPr>
    <p:cSldViewPr snapToGrid="0">
      <p:cViewPr varScale="1">
        <p:scale>
          <a:sx n="102" d="100"/>
          <a:sy n="102" d="100"/>
        </p:scale>
        <p:origin x="126" y="4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01AC2C85-998E-4AD4-9ACA-8A8578A23497}"/>
    <pc:docChg chg="undo custSel addSld delSld modSld sldOrd">
      <pc:chgData name="Graf Thomas, INI-NET-VNC-HCS" userId="487bc3e3-9ce7-4cdd-b7b4-8899ea88d289" providerId="ADAL" clId="{01AC2C85-998E-4AD4-9ACA-8A8578A23497}" dt="2024-03-05T13:36:55.836" v="656" actId="207"/>
      <pc:docMkLst>
        <pc:docMk/>
      </pc:docMkLst>
      <pc:sldChg chg="modSp mod">
        <pc:chgData name="Graf Thomas, INI-NET-VNC-HCS" userId="487bc3e3-9ce7-4cdd-b7b4-8899ea88d289" providerId="ADAL" clId="{01AC2C85-998E-4AD4-9ACA-8A8578A23497}" dt="2024-03-05T12:01:30.637" v="32" actId="20577"/>
        <pc:sldMkLst>
          <pc:docMk/>
          <pc:sldMk cId="3578665336" sldId="1041"/>
        </pc:sldMkLst>
        <pc:spChg chg="mod">
          <ac:chgData name="Graf Thomas, INI-NET-VNC-HCS" userId="487bc3e3-9ce7-4cdd-b7b4-8899ea88d289" providerId="ADAL" clId="{01AC2C85-998E-4AD4-9ACA-8A8578A23497}" dt="2024-03-05T12:01:18.571" v="7" actId="20577"/>
          <ac:spMkLst>
            <pc:docMk/>
            <pc:sldMk cId="3578665336" sldId="1041"/>
            <ac:spMk id="5" creationId="{C26208B2-0D10-4C23-B2DE-372A62E98644}"/>
          </ac:spMkLst>
        </pc:spChg>
        <pc:spChg chg="mod">
          <ac:chgData name="Graf Thomas, INI-NET-VNC-HCS" userId="487bc3e3-9ce7-4cdd-b7b4-8899ea88d289" providerId="ADAL" clId="{01AC2C85-998E-4AD4-9ACA-8A8578A23497}" dt="2024-03-05T12:01:30.637" v="32" actId="20577"/>
          <ac:spMkLst>
            <pc:docMk/>
            <pc:sldMk cId="3578665336" sldId="1041"/>
            <ac:spMk id="6" creationId="{6CAA0765-1318-4A03-8F91-D3ECC43D8FA7}"/>
          </ac:spMkLst>
        </pc:spChg>
      </pc:sldChg>
      <pc:sldChg chg="modSp mod">
        <pc:chgData name="Graf Thomas, INI-NET-VNC-HCS" userId="487bc3e3-9ce7-4cdd-b7b4-8899ea88d289" providerId="ADAL" clId="{01AC2C85-998E-4AD4-9ACA-8A8578A23497}" dt="2024-03-05T13:36:55.836" v="656" actId="207"/>
        <pc:sldMkLst>
          <pc:docMk/>
          <pc:sldMk cId="2578889968" sldId="26415"/>
        </pc:sldMkLst>
        <pc:spChg chg="mod">
          <ac:chgData name="Graf Thomas, INI-NET-VNC-HCS" userId="487bc3e3-9ce7-4cdd-b7b4-8899ea88d289" providerId="ADAL" clId="{01AC2C85-998E-4AD4-9ACA-8A8578A23497}" dt="2024-03-05T13:36:55.836" v="656" actId="207"/>
          <ac:spMkLst>
            <pc:docMk/>
            <pc:sldMk cId="2578889968" sldId="26415"/>
            <ac:spMk id="3" creationId="{29C0DFD4-432D-4B0C-93DF-790441DCF5B9}"/>
          </ac:spMkLst>
        </pc:spChg>
        <pc:spChg chg="mod">
          <ac:chgData name="Graf Thomas, INI-NET-VNC-HCS" userId="487bc3e3-9ce7-4cdd-b7b4-8899ea88d289" providerId="ADAL" clId="{01AC2C85-998E-4AD4-9ACA-8A8578A23497}" dt="2024-03-05T13:35:00.583" v="609" actId="20577"/>
          <ac:spMkLst>
            <pc:docMk/>
            <pc:sldMk cId="2578889968" sldId="26415"/>
            <ac:spMk id="7" creationId="{BF6DCC5D-2508-4A9B-B734-C8C5147F93FB}"/>
          </ac:spMkLst>
        </pc:spChg>
      </pc:sldChg>
      <pc:sldChg chg="del">
        <pc:chgData name="Graf Thomas, INI-NET-VNC-HCS" userId="487bc3e3-9ce7-4cdd-b7b4-8899ea88d289" providerId="ADAL" clId="{01AC2C85-998E-4AD4-9ACA-8A8578A23497}" dt="2024-03-05T12:02:14.099" v="33" actId="2696"/>
        <pc:sldMkLst>
          <pc:docMk/>
          <pc:sldMk cId="2256840188" sldId="2145706235"/>
        </pc:sldMkLst>
      </pc:sldChg>
      <pc:sldChg chg="addSp delSp modSp add mod ord">
        <pc:chgData name="Graf Thomas, INI-NET-VNC-HCS" userId="487bc3e3-9ce7-4cdd-b7b4-8899ea88d289" providerId="ADAL" clId="{01AC2C85-998E-4AD4-9ACA-8A8578A23497}" dt="2024-03-05T13:36:04.814" v="654" actId="1076"/>
        <pc:sldMkLst>
          <pc:docMk/>
          <pc:sldMk cId="2249733078" sldId="2145706239"/>
        </pc:sldMkLst>
        <pc:spChg chg="add del mod">
          <ac:chgData name="Graf Thomas, INI-NET-VNC-HCS" userId="487bc3e3-9ce7-4cdd-b7b4-8899ea88d289" providerId="ADAL" clId="{01AC2C85-998E-4AD4-9ACA-8A8578A23497}" dt="2024-03-05T13:35:49.932" v="649" actId="478"/>
          <ac:spMkLst>
            <pc:docMk/>
            <pc:sldMk cId="2249733078" sldId="2145706239"/>
            <ac:spMk id="4" creationId="{305DE381-FFB3-5EE4-D857-51F3BD78B506}"/>
          </ac:spMkLst>
        </pc:spChg>
        <pc:spChg chg="mod">
          <ac:chgData name="Graf Thomas, INI-NET-VNC-HCS" userId="487bc3e3-9ce7-4cdd-b7b4-8899ea88d289" providerId="ADAL" clId="{01AC2C85-998E-4AD4-9ACA-8A8578A23497}" dt="2024-03-05T13:22:30.202" v="300" actId="113"/>
          <ac:spMkLst>
            <pc:docMk/>
            <pc:sldMk cId="2249733078" sldId="2145706239"/>
            <ac:spMk id="5" creationId="{0194B37B-813A-99FE-7B78-4D87D8C30D44}"/>
          </ac:spMkLst>
        </pc:spChg>
        <pc:spChg chg="add mod">
          <ac:chgData name="Graf Thomas, INI-NET-VNC-HCS" userId="487bc3e3-9ce7-4cdd-b7b4-8899ea88d289" providerId="ADAL" clId="{01AC2C85-998E-4AD4-9ACA-8A8578A23497}" dt="2024-03-05T13:36:04.814" v="654" actId="1076"/>
          <ac:spMkLst>
            <pc:docMk/>
            <pc:sldMk cId="2249733078" sldId="2145706239"/>
            <ac:spMk id="7" creationId="{33891599-1C33-654D-733C-99580AE756F1}"/>
          </ac:spMkLst>
        </pc:spChg>
        <pc:spChg chg="mod">
          <ac:chgData name="Graf Thomas, INI-NET-VNC-HCS" userId="487bc3e3-9ce7-4cdd-b7b4-8899ea88d289" providerId="ADAL" clId="{01AC2C85-998E-4AD4-9ACA-8A8578A23497}" dt="2024-03-05T13:35:31.599" v="648" actId="20577"/>
          <ac:spMkLst>
            <pc:docMk/>
            <pc:sldMk cId="2249733078" sldId="2145706239"/>
            <ac:spMk id="18" creationId="{B283EDB4-CFDF-D6B9-8AF9-9CFA563360E3}"/>
          </ac:spMkLst>
        </pc:spChg>
        <pc:spChg chg="mod">
          <ac:chgData name="Graf Thomas, INI-NET-VNC-HCS" userId="487bc3e3-9ce7-4cdd-b7b4-8899ea88d289" providerId="ADAL" clId="{01AC2C85-998E-4AD4-9ACA-8A8578A23497}" dt="2024-03-05T12:04:13.256" v="65"/>
          <ac:spMkLst>
            <pc:docMk/>
            <pc:sldMk cId="2249733078" sldId="2145706239"/>
            <ac:spMk id="19" creationId="{56D79134-17A9-8BC8-B7D0-97BCFFB9A6B2}"/>
          </ac:spMkLst>
        </pc:spChg>
        <pc:picChg chg="add mod">
          <ac:chgData name="Graf Thomas, INI-NET-VNC-HCS" userId="487bc3e3-9ce7-4cdd-b7b4-8899ea88d289" providerId="ADAL" clId="{01AC2C85-998E-4AD4-9ACA-8A8578A23497}" dt="2024-03-05T13:23:01.472" v="303" actId="1076"/>
          <ac:picMkLst>
            <pc:docMk/>
            <pc:sldMk cId="2249733078" sldId="2145706239"/>
            <ac:picMk id="3" creationId="{80EF3365-92B8-4BFF-5B4A-D90DDCF803B4}"/>
          </ac:picMkLst>
        </pc:picChg>
      </pc:sldChg>
      <pc:sldChg chg="addSp delSp modSp add del mod">
        <pc:chgData name="Graf Thomas, INI-NET-VNC-HCS" userId="487bc3e3-9ce7-4cdd-b7b4-8899ea88d289" providerId="ADAL" clId="{01AC2C85-998E-4AD4-9ACA-8A8578A23497}" dt="2024-03-05T13:26:55.897" v="324" actId="2696"/>
        <pc:sldMkLst>
          <pc:docMk/>
          <pc:sldMk cId="1850790457" sldId="2145706240"/>
        </pc:sldMkLst>
        <pc:spChg chg="mod">
          <ac:chgData name="Graf Thomas, INI-NET-VNC-HCS" userId="487bc3e3-9ce7-4cdd-b7b4-8899ea88d289" providerId="ADAL" clId="{01AC2C85-998E-4AD4-9ACA-8A8578A23497}" dt="2024-03-05T13:25:42.915" v="313" actId="1076"/>
          <ac:spMkLst>
            <pc:docMk/>
            <pc:sldMk cId="1850790457" sldId="2145706240"/>
            <ac:spMk id="4" creationId="{305DE381-FFB3-5EE4-D857-51F3BD78B506}"/>
          </ac:spMkLst>
        </pc:spChg>
        <pc:spChg chg="add del mod">
          <ac:chgData name="Graf Thomas, INI-NET-VNC-HCS" userId="487bc3e3-9ce7-4cdd-b7b4-8899ea88d289" providerId="ADAL" clId="{01AC2C85-998E-4AD4-9ACA-8A8578A23497}" dt="2024-03-05T13:26:53.519" v="323"/>
          <ac:spMkLst>
            <pc:docMk/>
            <pc:sldMk cId="1850790457" sldId="2145706240"/>
            <ac:spMk id="7" creationId="{932F77E2-F144-5176-57B2-4F3C74AAE600}"/>
          </ac:spMkLst>
        </pc:spChg>
        <pc:spChg chg="del">
          <ac:chgData name="Graf Thomas, INI-NET-VNC-HCS" userId="487bc3e3-9ce7-4cdd-b7b4-8899ea88d289" providerId="ADAL" clId="{01AC2C85-998E-4AD4-9ACA-8A8578A23497}" dt="2024-03-05T13:26:31.689" v="314" actId="478"/>
          <ac:spMkLst>
            <pc:docMk/>
            <pc:sldMk cId="1850790457" sldId="2145706240"/>
            <ac:spMk id="18" creationId="{B283EDB4-CFDF-D6B9-8AF9-9CFA563360E3}"/>
          </ac:spMkLst>
        </pc:spChg>
        <pc:picChg chg="del">
          <ac:chgData name="Graf Thomas, INI-NET-VNC-HCS" userId="487bc3e3-9ce7-4cdd-b7b4-8899ea88d289" providerId="ADAL" clId="{01AC2C85-998E-4AD4-9ACA-8A8578A23497}" dt="2024-03-05T13:25:35.516" v="310" actId="478"/>
          <ac:picMkLst>
            <pc:docMk/>
            <pc:sldMk cId="1850790457" sldId="2145706240"/>
            <ac:picMk id="3" creationId="{80EF3365-92B8-4BFF-5B4A-D90DDCF803B4}"/>
          </ac:picMkLst>
        </pc:picChg>
        <pc:picChg chg="add del mod">
          <ac:chgData name="Graf Thomas, INI-NET-VNC-HCS" userId="487bc3e3-9ce7-4cdd-b7b4-8899ea88d289" providerId="ADAL" clId="{01AC2C85-998E-4AD4-9ACA-8A8578A23497}" dt="2024-03-05T13:26:49.733" v="320" actId="478"/>
          <ac:picMkLst>
            <pc:docMk/>
            <pc:sldMk cId="1850790457" sldId="2145706240"/>
            <ac:picMk id="9" creationId="{6F2C047D-BBF5-AC3D-2BF0-8AA312CF4D74}"/>
          </ac:picMkLst>
        </pc:picChg>
      </pc:sldChg>
    </pc:docChg>
  </pc:docChgLst>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1-07T12:40:28.631" v="4365"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1-07T12:40:28.631" v="4365" actId="2057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1-07T12:40:28.631" v="4365" actId="2057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8T08:22:46.257" v="2148" actId="20577"/>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8T08:22:46.257" v="2148" actId="20577"/>
        <pc:sldMkLst>
          <pc:docMk/>
          <pc:sldMk cId="2578889968" sldId="26415"/>
        </pc:sldMkLst>
        <pc:spChg chg="mod">
          <ac:chgData name="Thomas Graf" userId="487bc3e3-9ce7-4cdd-b7b4-8899ea88d289" providerId="ADAL" clId="{FF1E8771-B1E8-4CEC-B725-4345F27D3194}" dt="2023-11-08T08:22:46.257" v="2148" actId="20577"/>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05.03.2024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05.03.2024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05.03.2024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200" b="1" dirty="0"/>
          </a:p>
          <a:p>
            <a:r>
              <a:rPr lang="en-US" sz="2800" dirty="0">
                <a:solidFill>
                  <a:schemeClr val="bg2">
                    <a:lumMod val="75000"/>
                  </a:schemeClr>
                </a:solidFill>
              </a:rPr>
              <a:t>Helps to test, validate and compare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05.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997528"/>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draft-</a:t>
            </a:r>
            <a:r>
              <a:rPr lang="en-US" b="1" dirty="0" err="1">
                <a:solidFill>
                  <a:srgbClr val="FF0000"/>
                </a:solidFill>
              </a:rPr>
              <a:t>netana</a:t>
            </a:r>
            <a:r>
              <a:rPr lang="en-US" b="1" dirty="0">
                <a:solidFill>
                  <a:srgbClr val="FF0000"/>
                </a:solidFill>
              </a:rPr>
              <a:t>-</a:t>
            </a:r>
            <a:r>
              <a:rPr lang="en-US" b="1" dirty="0" err="1">
                <a:solidFill>
                  <a:srgbClr val="FF0000"/>
                </a:solidFill>
              </a:rPr>
              <a:t>nmop</a:t>
            </a:r>
            <a:r>
              <a:rPr lang="en-US" b="1" dirty="0">
                <a:solidFill>
                  <a:srgbClr val="FF0000"/>
                </a:solidFill>
              </a:rPr>
              <a:t>-network-anomaly-lifecycle </a:t>
            </a:r>
            <a:r>
              <a:rPr lang="en-US" dirty="0"/>
              <a:t>defines how the symptoms and pattern applied in the Network Anomaly Postmortem Lifecycle</a:t>
            </a:r>
          </a:p>
          <a:p>
            <a:endParaRPr lang="en-US" b="1" dirty="0">
              <a:solidFill>
                <a:srgbClr val="FF0000"/>
              </a:solidFill>
            </a:endParaRP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Network Anomaly Postmortems helps to identify shortcomings and refine the Anomaly Detection System </a:t>
            </a:r>
            <a:r>
              <a:rPr lang="en-US" sz="3000" b="1" dirty="0">
                <a:solidFill>
                  <a:srgbClr val="FF0000"/>
                </a:solidFill>
                <a:latin typeface="+mj-lt"/>
              </a:rPr>
              <a:t>to reduce the number of false positives</a:t>
            </a:r>
            <a:r>
              <a:rPr lang="en-US" sz="3000" b="1" dirty="0">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Postmortem Lifecycle</a:t>
            </a:r>
            <a:br>
              <a:rPr lang="en-US" sz="3600" dirty="0"/>
            </a:br>
            <a:r>
              <a:rPr lang="en-US" sz="2700" dirty="0">
                <a:solidFill>
                  <a:schemeClr val="bg2">
                    <a:lumMod val="75000"/>
                  </a:schemeClr>
                </a:solidFill>
              </a:rPr>
              <a:t>Relationship to 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960120" y="3172873"/>
            <a:ext cx="6219305" cy="3553889"/>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5537334" y="4298623"/>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497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Labelling a Symptom </a:t>
            </a:r>
            <a:r>
              <a:rPr lang="en-US" sz="2700">
                <a:solidFill>
                  <a:schemeClr val="bg2">
                    <a:lumMod val="75000"/>
                  </a:schemeClr>
                </a:solidFill>
              </a:rPr>
              <a:t>in Grafana</a:t>
            </a:r>
            <a:endParaRPr lang="en-US" sz="2700" dirty="0">
              <a:solidFill>
                <a:srgbClr val="FF0000"/>
              </a:solidFill>
            </a:endParaRPr>
          </a:p>
        </p:txBody>
      </p:sp>
      <p:pic>
        <p:nvPicPr>
          <p:cNvPr id="7" name="Picture 2" descr="image.png">
            <a:extLst>
              <a:ext uri="{FF2B5EF4-FFF2-40B4-BE49-F238E27FC236}">
                <a16:creationId xmlns:a16="http://schemas.microsoft.com/office/drawing/2014/main" id="{652F2311-0CD8-17BD-CBBE-06D854083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86" y="1495584"/>
            <a:ext cx="9045480" cy="508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551324" y="1709775"/>
            <a:ext cx="2351303" cy="4909779"/>
          </a:xfrm>
        </p:spPr>
        <p:txBody>
          <a:bodyPr>
            <a:noAutofit/>
          </a:bodyPr>
          <a:lstStyle/>
          <a:p>
            <a:pPr marL="342891" indent="-342891">
              <a:spcBef>
                <a:spcPts val="600"/>
              </a:spcBef>
              <a:buFont typeface="+mj-lt"/>
              <a:buAutoNum type="arabicParenBoth"/>
            </a:pPr>
            <a:r>
              <a:rPr lang="en-US" sz="2000" dirty="0"/>
              <a:t>Vertical dotted lines are the tagged symptoms.</a:t>
            </a:r>
          </a:p>
          <a:p>
            <a:pPr marL="342891" indent="-342891">
              <a:spcBef>
                <a:spcPts val="600"/>
              </a:spcBef>
              <a:buFont typeface="+mj-lt"/>
              <a:buAutoNum type="arabicParenBoth"/>
            </a:pPr>
            <a:r>
              <a:rPr lang="en-US" sz="2000" dirty="0"/>
              <a:t>Once the symptom is selected, the user can add all the details.</a:t>
            </a:r>
          </a:p>
          <a:p>
            <a:pPr marL="0" indent="0">
              <a:spcBef>
                <a:spcPts val="600"/>
              </a:spcBef>
              <a:buNone/>
            </a:pPr>
            <a:endParaRPr lang="en-IE" sz="2000" dirty="0"/>
          </a:p>
          <a:p>
            <a:pPr marL="0" indent="0">
              <a:spcBef>
                <a:spcPts val="600"/>
              </a:spcBef>
              <a:buNone/>
            </a:pPr>
            <a:r>
              <a:rPr lang="en-IE" sz="2000" dirty="0"/>
              <a:t>Once the symptom is defined it gets submitted to Antagonist.</a:t>
            </a:r>
          </a:p>
          <a:p>
            <a:pPr marL="0" indent="0">
              <a:spcBef>
                <a:spcPts val="600"/>
              </a:spcBef>
              <a:buNone/>
            </a:pPr>
            <a:endParaRPr lang="en-US" sz="1700" dirty="0"/>
          </a:p>
        </p:txBody>
      </p:sp>
      <p:sp>
        <p:nvSpPr>
          <p:cNvPr id="13" name="Oval 12">
            <a:extLst>
              <a:ext uri="{FF2B5EF4-FFF2-40B4-BE49-F238E27FC236}">
                <a16:creationId xmlns:a16="http://schemas.microsoft.com/office/drawing/2014/main" id="{918BF999-BD74-E832-A8D8-655406290B54}"/>
              </a:ext>
            </a:extLst>
          </p:cNvPr>
          <p:cNvSpPr/>
          <p:nvPr/>
        </p:nvSpPr>
        <p:spPr>
          <a:xfrm>
            <a:off x="4011423" y="2569546"/>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1</a:t>
            </a:r>
            <a:endParaRPr lang="en-US" sz="2400" dirty="0">
              <a:solidFill>
                <a:srgbClr val="000000"/>
              </a:solidFill>
              <a:latin typeface="+mj-lt"/>
              <a:ea typeface="+mj-ea"/>
              <a:cs typeface="+mj-cs"/>
              <a:sym typeface="Calibri"/>
            </a:endParaRPr>
          </a:p>
        </p:txBody>
      </p:sp>
      <p:sp>
        <p:nvSpPr>
          <p:cNvPr id="14" name="Oval 13">
            <a:extLst>
              <a:ext uri="{FF2B5EF4-FFF2-40B4-BE49-F238E27FC236}">
                <a16:creationId xmlns:a16="http://schemas.microsoft.com/office/drawing/2014/main" id="{C1061DBB-8620-9FE7-7026-E53032794629}"/>
              </a:ext>
            </a:extLst>
          </p:cNvPr>
          <p:cNvSpPr/>
          <p:nvPr/>
        </p:nvSpPr>
        <p:spPr>
          <a:xfrm>
            <a:off x="8658695" y="2109742"/>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Tree>
    <p:extLst>
      <p:ext uri="{BB962C8B-B14F-4D97-AF65-F5344CB8AC3E}">
        <p14:creationId xmlns:p14="http://schemas.microsoft.com/office/powerpoint/2010/main" val="202361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Workflow</a:t>
            </a:r>
            <a:endParaRPr lang="en-US" sz="2700" dirty="0">
              <a:solidFill>
                <a:srgbClr val="FF0000"/>
              </a:solidFill>
            </a:endParaRPr>
          </a:p>
        </p:txBody>
      </p:sp>
      <p:pic>
        <p:nvPicPr>
          <p:cNvPr id="4" name="Picture 2" descr="File:Grafana logo.svg - Wikipedia">
            <a:extLst>
              <a:ext uri="{FF2B5EF4-FFF2-40B4-BE49-F238E27FC236}">
                <a16:creationId xmlns:a16="http://schemas.microsoft.com/office/drawing/2014/main" id="{9A8AFC56-9ED8-CBF4-AB34-F9D54CA0E3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862" y="4272480"/>
            <a:ext cx="1319684" cy="1347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Influxdb logo.svg - Wikipedia">
            <a:extLst>
              <a:ext uri="{FF2B5EF4-FFF2-40B4-BE49-F238E27FC236}">
                <a16:creationId xmlns:a16="http://schemas.microsoft.com/office/drawing/2014/main" id="{D9DC1EAD-2EF9-969D-0447-87331F8335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57" y="4476605"/>
            <a:ext cx="3073617" cy="1143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AABF6CC-4449-630D-489C-7CCA601F0E2A}"/>
              </a:ext>
            </a:extLst>
          </p:cNvPr>
          <p:cNvSpPr/>
          <p:nvPr/>
        </p:nvSpPr>
        <p:spPr>
          <a:xfrm>
            <a:off x="7321301" y="4330489"/>
            <a:ext cx="4435852" cy="1231107"/>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fromWordArt="0" anchor="ctr" anchorCtr="0" forceAA="0" compatLnSpc="1">
            <a:prstTxWarp prst="textNoShape">
              <a:avLst/>
            </a:prstTxWarp>
            <a:noAutofit/>
          </a:bodyPr>
          <a:lstStyle/>
          <a:p>
            <a:pPr algn="ctr"/>
            <a:r>
              <a:rPr lang="en-IE" sz="2400" dirty="0"/>
              <a:t>A</a:t>
            </a:r>
            <a:r>
              <a:rPr lang="en-US" sz="2400" dirty="0" err="1"/>
              <a:t>ntagonist</a:t>
            </a:r>
            <a:br>
              <a:rPr lang="en-US" sz="2400" dirty="0"/>
            </a:br>
            <a:r>
              <a:rPr lang="en-US" sz="1867" dirty="0"/>
              <a:t>(</a:t>
            </a:r>
            <a:r>
              <a:rPr lang="en-US" sz="1867" u="sng" dirty="0"/>
              <a:t>An</a:t>
            </a:r>
            <a:r>
              <a:rPr lang="en-US" sz="1867" dirty="0"/>
              <a:t>omaly </a:t>
            </a:r>
            <a:r>
              <a:rPr lang="en-US" sz="1867" u="sng" dirty="0"/>
              <a:t>tag</a:t>
            </a:r>
            <a:r>
              <a:rPr lang="en-US" sz="1867" dirty="0"/>
              <a:t>ging </a:t>
            </a:r>
            <a:r>
              <a:rPr lang="en-US" sz="1867" u="sng" dirty="0"/>
              <a:t>on</a:t>
            </a:r>
            <a:r>
              <a:rPr lang="en-US" sz="1867" dirty="0"/>
              <a:t> h</a:t>
            </a:r>
            <a:r>
              <a:rPr lang="en-US" sz="1867" u="sng" dirty="0"/>
              <a:t>ist</a:t>
            </a:r>
            <a:r>
              <a:rPr lang="en-US" sz="1867" dirty="0"/>
              <a:t>orical data)</a:t>
            </a:r>
            <a:br>
              <a:rPr lang="en-US" sz="2400" dirty="0"/>
            </a:br>
            <a:r>
              <a:rPr lang="en-US" sz="1600" dirty="0"/>
              <a:t>https://github.com/vriccobene/antagonist</a:t>
            </a:r>
            <a:endParaRPr lang="en-US" sz="2400" dirty="0"/>
          </a:p>
        </p:txBody>
      </p:sp>
      <p:sp>
        <p:nvSpPr>
          <p:cNvPr id="9" name="Rectangle 8">
            <a:extLst>
              <a:ext uri="{FF2B5EF4-FFF2-40B4-BE49-F238E27FC236}">
                <a16:creationId xmlns:a16="http://schemas.microsoft.com/office/drawing/2014/main" id="{1E37B0BE-BCB0-2AF0-4258-462839FF22F6}"/>
              </a:ext>
            </a:extLst>
          </p:cNvPr>
          <p:cNvSpPr/>
          <p:nvPr/>
        </p:nvSpPr>
        <p:spPr>
          <a:xfrm>
            <a:off x="649573" y="4763333"/>
            <a:ext cx="2083359" cy="492440"/>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3558753" y="4124009"/>
            <a:ext cx="2083359" cy="1771088"/>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latin typeface="+mj-lt"/>
              <a:ea typeface="+mj-ea"/>
              <a:cs typeface="+mj-cs"/>
              <a:sym typeface="Calibri"/>
            </a:endParaRPr>
          </a:p>
        </p:txBody>
      </p:sp>
      <p:cxnSp>
        <p:nvCxnSpPr>
          <p:cNvPr id="15" name="Straight Arrow Connector 14">
            <a:extLst>
              <a:ext uri="{FF2B5EF4-FFF2-40B4-BE49-F238E27FC236}">
                <a16:creationId xmlns:a16="http://schemas.microsoft.com/office/drawing/2014/main" id="{85F2A307-FE9D-8FB8-D445-1617026E13E2}"/>
              </a:ext>
            </a:extLst>
          </p:cNvPr>
          <p:cNvCxnSpPr>
            <a:cxnSpLocks/>
            <a:stCxn id="9" idx="3"/>
            <a:endCxn id="10" idx="1"/>
          </p:cNvCxnSpPr>
          <p:nvPr/>
        </p:nvCxnSpPr>
        <p:spPr>
          <a:xfrm>
            <a:off x="2732932" y="5009553"/>
            <a:ext cx="82582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2685415-234E-2ABD-AF78-8CDEB8E0F866}"/>
              </a:ext>
            </a:extLst>
          </p:cNvPr>
          <p:cNvCxnSpPr/>
          <p:nvPr/>
        </p:nvCxnSpPr>
        <p:spPr>
          <a:xfrm>
            <a:off x="5639876" y="4626428"/>
            <a:ext cx="1681424"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C074F4E9-7606-E3B9-A7E7-13207C327E3E}"/>
              </a:ext>
            </a:extLst>
          </p:cNvPr>
          <p:cNvCxnSpPr/>
          <p:nvPr/>
        </p:nvCxnSpPr>
        <p:spPr>
          <a:xfrm flipH="1">
            <a:off x="5639876" y="5318992"/>
            <a:ext cx="168812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2EEF5166-8D79-E8D3-4FF1-C9C244EFD98B}"/>
              </a:ext>
            </a:extLst>
          </p:cNvPr>
          <p:cNvSpPr txBox="1"/>
          <p:nvPr/>
        </p:nvSpPr>
        <p:spPr>
          <a:xfrm>
            <a:off x="6015828" y="4598762"/>
            <a:ext cx="8781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algn="ctr" defTabSz="609585" hangingPunct="0"/>
            <a:r>
              <a:rPr lang="en-IE" sz="1400" dirty="0">
                <a:solidFill>
                  <a:srgbClr val="000000"/>
                </a:solidFill>
                <a:latin typeface="+mj-lt"/>
                <a:ea typeface="+mj-ea"/>
                <a:cs typeface="+mj-cs"/>
                <a:sym typeface="Calibri"/>
              </a:rPr>
              <a:t>Incidents</a:t>
            </a:r>
            <a:br>
              <a:rPr lang="en-IE" sz="1400" dirty="0">
                <a:solidFill>
                  <a:srgbClr val="000000"/>
                </a:solidFill>
                <a:latin typeface="+mj-lt"/>
                <a:ea typeface="+mj-ea"/>
                <a:cs typeface="+mj-cs"/>
                <a:sym typeface="Calibri"/>
              </a:rPr>
            </a:br>
            <a:r>
              <a:rPr lang="en-IE" sz="1400" dirty="0">
                <a:solidFill>
                  <a:srgbClr val="000000"/>
                </a:solidFill>
                <a:latin typeface="+mj-lt"/>
                <a:ea typeface="+mj-ea"/>
                <a:cs typeface="+mj-cs"/>
                <a:sym typeface="Calibri"/>
              </a:rPr>
              <a:t>&amp;</a:t>
            </a:r>
          </a:p>
          <a:p>
            <a:pPr algn="ctr" defTabSz="609585" hangingPunct="0"/>
            <a:r>
              <a:rPr lang="en-IE" sz="1400" dirty="0">
                <a:solidFill>
                  <a:srgbClr val="000000"/>
                </a:solidFill>
                <a:latin typeface="+mj-lt"/>
                <a:ea typeface="+mj-ea"/>
                <a:cs typeface="+mj-cs"/>
                <a:sym typeface="Calibri"/>
              </a:rPr>
              <a:t>Symptoms</a:t>
            </a:r>
            <a:endParaRPr lang="en-US" sz="1400" dirty="0">
              <a:solidFill>
                <a:srgbClr val="000000"/>
              </a:solidFill>
              <a:latin typeface="+mj-lt"/>
              <a:ea typeface="+mj-ea"/>
              <a:cs typeface="+mj-cs"/>
              <a:sym typeface="Calibri"/>
            </a:endParaRPr>
          </a:p>
        </p:txBody>
      </p:sp>
      <p:sp>
        <p:nvSpPr>
          <p:cNvPr id="19" name="TextBox 18">
            <a:extLst>
              <a:ext uri="{FF2B5EF4-FFF2-40B4-BE49-F238E27FC236}">
                <a16:creationId xmlns:a16="http://schemas.microsoft.com/office/drawing/2014/main" id="{28FFF5D5-8A5E-088E-3D8D-2490695430CF}"/>
              </a:ext>
            </a:extLst>
          </p:cNvPr>
          <p:cNvSpPr txBox="1"/>
          <p:nvPr/>
        </p:nvSpPr>
        <p:spPr>
          <a:xfrm>
            <a:off x="6929740" y="4796857"/>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pic>
        <p:nvPicPr>
          <p:cNvPr id="20" name="Picture 12" descr="Logo, Icon, and Brand Guidelines | Docker">
            <a:extLst>
              <a:ext uri="{FF2B5EF4-FFF2-40B4-BE49-F238E27FC236}">
                <a16:creationId xmlns:a16="http://schemas.microsoft.com/office/drawing/2014/main" id="{E583FBF7-2DD8-F0B1-95C4-417FE3602A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61" t="18192" r="7091" b="9635"/>
          <a:stretch/>
        </p:blipFill>
        <p:spPr bwMode="auto">
          <a:xfrm>
            <a:off x="5895122" y="5750232"/>
            <a:ext cx="1603103" cy="9395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1258D30-CF8C-64CB-4515-6156ED188B6B}"/>
              </a:ext>
            </a:extLst>
          </p:cNvPr>
          <p:cNvSpPr/>
          <p:nvPr/>
        </p:nvSpPr>
        <p:spPr>
          <a:xfrm>
            <a:off x="260296" y="3207529"/>
            <a:ext cx="2463800" cy="82813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Telemetry Data is stored</a:t>
            </a:r>
            <a:endParaRPr lang="en-US" sz="2400" dirty="0">
              <a:solidFill>
                <a:srgbClr val="000000"/>
              </a:solidFill>
              <a:latin typeface="+mj-lt"/>
              <a:ea typeface="+mj-ea"/>
              <a:cs typeface="+mj-cs"/>
              <a:sym typeface="Calibri"/>
            </a:endParaRPr>
          </a:p>
        </p:txBody>
      </p:sp>
      <p:sp>
        <p:nvSpPr>
          <p:cNvPr id="22" name="Rectangle 21">
            <a:extLst>
              <a:ext uri="{FF2B5EF4-FFF2-40B4-BE49-F238E27FC236}">
                <a16:creationId xmlns:a16="http://schemas.microsoft.com/office/drawing/2014/main" id="{88D04D70-7DEB-FB21-31C5-C14A39C54606}"/>
              </a:ext>
            </a:extLst>
          </p:cNvPr>
          <p:cNvSpPr/>
          <p:nvPr/>
        </p:nvSpPr>
        <p:spPr>
          <a:xfrm>
            <a:off x="2668981" y="1971586"/>
            <a:ext cx="2463800" cy="1128307"/>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 and Incident Data is visually annotated</a:t>
            </a:r>
            <a:endParaRPr lang="en-US" sz="2400" dirty="0">
              <a:solidFill>
                <a:srgbClr val="000000"/>
              </a:solidFill>
              <a:latin typeface="+mj-lt"/>
              <a:ea typeface="+mj-ea"/>
              <a:cs typeface="+mj-cs"/>
              <a:sym typeface="Calibri"/>
            </a:endParaRPr>
          </a:p>
        </p:txBody>
      </p:sp>
      <p:sp>
        <p:nvSpPr>
          <p:cNvPr id="23" name="Oval 22">
            <a:extLst>
              <a:ext uri="{FF2B5EF4-FFF2-40B4-BE49-F238E27FC236}">
                <a16:creationId xmlns:a16="http://schemas.microsoft.com/office/drawing/2014/main" id="{EF3FC44F-798E-8468-E60C-26577E85DA26}"/>
              </a:ext>
            </a:extLst>
          </p:cNvPr>
          <p:cNvSpPr/>
          <p:nvPr/>
        </p:nvSpPr>
        <p:spPr>
          <a:xfrm>
            <a:off x="2380575" y="1665472"/>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
        <p:nvSpPr>
          <p:cNvPr id="24" name="Rectangle 23">
            <a:extLst>
              <a:ext uri="{FF2B5EF4-FFF2-40B4-BE49-F238E27FC236}">
                <a16:creationId xmlns:a16="http://schemas.microsoft.com/office/drawing/2014/main" id="{507DF555-5115-4605-33BA-24AD09CC311E}"/>
              </a:ext>
            </a:extLst>
          </p:cNvPr>
          <p:cNvSpPr/>
          <p:nvPr/>
        </p:nvSpPr>
        <p:spPr>
          <a:xfrm>
            <a:off x="5724344" y="2406303"/>
            <a:ext cx="2463800" cy="121327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Symptoms and Incidents are processed</a:t>
            </a:r>
            <a:endParaRPr lang="en-US" sz="2400" dirty="0">
              <a:solidFill>
                <a:srgbClr val="000000"/>
              </a:solidFill>
              <a:latin typeface="+mj-lt"/>
              <a:ea typeface="+mj-ea"/>
              <a:cs typeface="+mj-cs"/>
              <a:sym typeface="Calibri"/>
            </a:endParaRPr>
          </a:p>
        </p:txBody>
      </p:sp>
      <p:sp>
        <p:nvSpPr>
          <p:cNvPr id="25" name="Oval 24">
            <a:extLst>
              <a:ext uri="{FF2B5EF4-FFF2-40B4-BE49-F238E27FC236}">
                <a16:creationId xmlns:a16="http://schemas.microsoft.com/office/drawing/2014/main" id="{FAA2CB25-A97F-6D95-99EA-27CB8359907C}"/>
              </a:ext>
            </a:extLst>
          </p:cNvPr>
          <p:cNvSpPr/>
          <p:nvPr/>
        </p:nvSpPr>
        <p:spPr>
          <a:xfrm>
            <a:off x="5435938" y="2100188"/>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3</a:t>
            </a:r>
            <a:endParaRPr lang="en-US" sz="2400" dirty="0">
              <a:solidFill>
                <a:srgbClr val="000000"/>
              </a:solidFill>
              <a:latin typeface="+mj-lt"/>
              <a:ea typeface="+mj-ea"/>
              <a:cs typeface="+mj-cs"/>
              <a:sym typeface="Calibri"/>
            </a:endParaRPr>
          </a:p>
        </p:txBody>
      </p:sp>
      <p:cxnSp>
        <p:nvCxnSpPr>
          <p:cNvPr id="26" name="Straight Arrow Connector 25">
            <a:extLst>
              <a:ext uri="{FF2B5EF4-FFF2-40B4-BE49-F238E27FC236}">
                <a16:creationId xmlns:a16="http://schemas.microsoft.com/office/drawing/2014/main" id="{29FC4CA4-15A5-40A5-A51A-D4BC76A663DE}"/>
              </a:ext>
            </a:extLst>
          </p:cNvPr>
          <p:cNvCxnSpPr>
            <a:cxnSpLocks/>
            <a:stCxn id="21" idx="2"/>
            <a:endCxn id="9" idx="0"/>
          </p:cNvCxnSpPr>
          <p:nvPr/>
        </p:nvCxnSpPr>
        <p:spPr>
          <a:xfrm>
            <a:off x="1492196" y="4035662"/>
            <a:ext cx="199057" cy="727671"/>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8972B2D-3776-F40B-BA1E-B7426D7FB4E2}"/>
              </a:ext>
            </a:extLst>
          </p:cNvPr>
          <p:cNvCxnSpPr>
            <a:cxnSpLocks/>
            <a:stCxn id="22" idx="2"/>
            <a:endCxn id="10" idx="0"/>
          </p:cNvCxnSpPr>
          <p:nvPr/>
        </p:nvCxnSpPr>
        <p:spPr>
          <a:xfrm>
            <a:off x="3900882" y="3099894"/>
            <a:ext cx="699551" cy="1024116"/>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C18E198A-540E-1067-3BAB-04ECB1C08E22}"/>
              </a:ext>
            </a:extLst>
          </p:cNvPr>
          <p:cNvCxnSpPr>
            <a:cxnSpLocks/>
            <a:stCxn id="24" idx="2"/>
          </p:cNvCxnSpPr>
          <p:nvPr/>
        </p:nvCxnSpPr>
        <p:spPr>
          <a:xfrm>
            <a:off x="6956244" y="3619576"/>
            <a:ext cx="730112" cy="652904"/>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Rectangle 28">
            <a:extLst>
              <a:ext uri="{FF2B5EF4-FFF2-40B4-BE49-F238E27FC236}">
                <a16:creationId xmlns:a16="http://schemas.microsoft.com/office/drawing/2014/main" id="{C70B02F1-D12D-6F27-7F95-731453F863E9}"/>
              </a:ext>
            </a:extLst>
          </p:cNvPr>
          <p:cNvSpPr/>
          <p:nvPr/>
        </p:nvSpPr>
        <p:spPr>
          <a:xfrm>
            <a:off x="9427985" y="1348740"/>
            <a:ext cx="2463800" cy="150289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Ground Truth is exposed through the YANG format</a:t>
            </a:r>
            <a:endParaRPr lang="en-US" sz="2400" dirty="0">
              <a:solidFill>
                <a:srgbClr val="000000"/>
              </a:solidFill>
              <a:latin typeface="+mj-lt"/>
              <a:ea typeface="+mj-ea"/>
              <a:cs typeface="+mj-cs"/>
              <a:sym typeface="Calibri"/>
            </a:endParaRPr>
          </a:p>
        </p:txBody>
      </p:sp>
      <p:sp>
        <p:nvSpPr>
          <p:cNvPr id="30" name="Oval 29">
            <a:extLst>
              <a:ext uri="{FF2B5EF4-FFF2-40B4-BE49-F238E27FC236}">
                <a16:creationId xmlns:a16="http://schemas.microsoft.com/office/drawing/2014/main" id="{31DC20B0-EC0F-24E4-1851-5A3D2FD79573}"/>
              </a:ext>
            </a:extLst>
          </p:cNvPr>
          <p:cNvSpPr/>
          <p:nvPr/>
        </p:nvSpPr>
        <p:spPr>
          <a:xfrm>
            <a:off x="9139579" y="1042625"/>
            <a:ext cx="576813" cy="587520"/>
          </a:xfrm>
          <a:prstGeom prst="ellipse">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4</a:t>
            </a:r>
            <a:endParaRPr lang="en-US" sz="2400" dirty="0">
              <a:solidFill>
                <a:srgbClr val="000000"/>
              </a:solidFill>
              <a:latin typeface="+mj-lt"/>
              <a:ea typeface="+mj-ea"/>
              <a:cs typeface="+mj-cs"/>
              <a:sym typeface="Calibri"/>
            </a:endParaRPr>
          </a:p>
        </p:txBody>
      </p:sp>
      <p:sp>
        <p:nvSpPr>
          <p:cNvPr id="31" name="TextBox 30">
            <a:extLst>
              <a:ext uri="{FF2B5EF4-FFF2-40B4-BE49-F238E27FC236}">
                <a16:creationId xmlns:a16="http://schemas.microsoft.com/office/drawing/2014/main" id="{26ABE90C-B17C-B53F-CAB1-C574CF592344}"/>
              </a:ext>
            </a:extLst>
          </p:cNvPr>
          <p:cNvSpPr txBox="1"/>
          <p:nvPr/>
        </p:nvSpPr>
        <p:spPr>
          <a:xfrm>
            <a:off x="10790535" y="4099498"/>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cxnSp>
        <p:nvCxnSpPr>
          <p:cNvPr id="32" name="Straight Arrow Connector 31">
            <a:extLst>
              <a:ext uri="{FF2B5EF4-FFF2-40B4-BE49-F238E27FC236}">
                <a16:creationId xmlns:a16="http://schemas.microsoft.com/office/drawing/2014/main" id="{3AA51526-122D-C93A-3997-611F516CA94A}"/>
              </a:ext>
            </a:extLst>
          </p:cNvPr>
          <p:cNvCxnSpPr>
            <a:stCxn id="31" idx="0"/>
          </p:cNvCxnSpPr>
          <p:nvPr/>
        </p:nvCxnSpPr>
        <p:spPr>
          <a:xfrm flipV="1">
            <a:off x="11155591" y="3526591"/>
            <a:ext cx="0" cy="57290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EBFE9FDD-1308-2EAE-E766-05EC621E8CDE}"/>
              </a:ext>
            </a:extLst>
          </p:cNvPr>
          <p:cNvCxnSpPr>
            <a:cxnSpLocks/>
          </p:cNvCxnSpPr>
          <p:nvPr/>
        </p:nvCxnSpPr>
        <p:spPr>
          <a:xfrm>
            <a:off x="9909025" y="2839537"/>
            <a:ext cx="634931" cy="1196125"/>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389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r>
              <a:rPr lang="en-US" sz="2000" b="1" dirty="0">
                <a:solidFill>
                  <a:srgbClr val="FF0000"/>
                </a:solidFill>
              </a:rPr>
              <a:t>This work relates to the Network Anomaly Detection topic in the NMOP charter. </a:t>
            </a:r>
          </a:p>
          <a:p>
            <a:r>
              <a:rPr lang="en-US" sz="2000" dirty="0"/>
              <a:t>It bridges network and data engineering, operator, vendors and academia, domains by having the </a:t>
            </a:r>
            <a:r>
              <a:rPr lang="en-US" sz="2000" b="1" dirty="0"/>
              <a:t>semantics and ontology of network symptoms for operational and analytical data defined</a:t>
            </a:r>
            <a:r>
              <a:rPr lang="en-US" sz="2000" dirty="0"/>
              <a:t>.</a:t>
            </a:r>
          </a:p>
          <a:p>
            <a:r>
              <a:rPr lang="en-US" sz="2000" dirty="0"/>
              <a:t>This work will unveil what is missing in Network Telemetry data and provide input to other documents such as draft-</a:t>
            </a:r>
            <a:r>
              <a:rPr lang="en-US" sz="2000" dirty="0" err="1"/>
              <a:t>davis</a:t>
            </a:r>
            <a:r>
              <a:rPr lang="en-US" sz="2000" dirty="0"/>
              <a:t>-</a:t>
            </a:r>
            <a:r>
              <a:rPr lang="en-US" sz="2000" dirty="0" err="1"/>
              <a:t>nmop</a:t>
            </a:r>
            <a:r>
              <a:rPr lang="en-US" sz="2000" dirty="0"/>
              <a:t>-incident-terminology to enable a more detailed and holistic view for networks.</a:t>
            </a:r>
            <a:endParaRPr lang="en-US" sz="2000" b="1" dirty="0"/>
          </a:p>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b="1" dirty="0">
                <a:solidFill>
                  <a:srgbClr val="FF0000"/>
                </a:solidFill>
              </a:rPr>
              <a:t>-&gt; We request NMOP working group adoption.</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05.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rgbClr val="FF0000"/>
                </a:solidFill>
              </a:rPr>
              <a:t>when VPN's changing</a:t>
            </a:r>
            <a:r>
              <a:rPr lang="en-US" sz="3000" b="1" dirty="0"/>
              <a:t>, regardless due to operational or configurational reasons, network operators are </a:t>
            </a:r>
            <a:r>
              <a:rPr lang="en-US" sz="3000" b="1" dirty="0">
                <a:solidFill>
                  <a:srgbClr val="FF0000"/>
                </a:solidFill>
              </a:rPr>
              <a:t>late to react</a:t>
            </a:r>
            <a:r>
              <a:rPr lang="en-US" sz="3000" b="1" dirty="0">
                <a:solidFill>
                  <a:schemeClr val="accent6"/>
                </a:solidFill>
              </a:rPr>
              <a: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detailing paper will be submitted soon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2"/>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1623</Words>
  <Application>Microsoft Office PowerPoint</Application>
  <PresentationFormat>Widescreen</PresentationFormat>
  <Paragraphs>150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 symptom and how to categorize them From action to reason to cause</vt:lpstr>
      <vt:lpstr>Questions to the audience Do you care?</vt:lpstr>
      <vt:lpstr>Outliers in Anomaly Detection From global to contextual to collective</vt:lpstr>
      <vt:lpstr>Annotate Operation Data YANG Module</vt:lpstr>
      <vt:lpstr>Network Anomaly Postmortem Lifecycle Relationship to draft-netana-nmop-network-anomaly-lifecycle</vt:lpstr>
      <vt:lpstr>IETF 118 Hackathon – Antagonist Labelling a Symptom in Grafana</vt:lpstr>
      <vt:lpstr>IETF 118 Hackathon - Antagonist Workflow</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166</cp:revision>
  <dcterms:created xsi:type="dcterms:W3CDTF">2019-11-29T14:22:02Z</dcterms:created>
  <dcterms:modified xsi:type="dcterms:W3CDTF">2024-03-05T13:37:00Z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