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041" r:id="rId2"/>
    <p:sldId id="2145706200" r:id="rId3"/>
    <p:sldId id="2145706223" r:id="rId4"/>
    <p:sldId id="2145706225" r:id="rId5"/>
    <p:sldId id="2145706226" r:id="rId6"/>
    <p:sldId id="2145706234" r:id="rId7"/>
    <p:sldId id="2145706227" r:id="rId8"/>
    <p:sldId id="2145706232" r:id="rId9"/>
    <p:sldId id="2145706233" r:id="rId10"/>
    <p:sldId id="26425" r:id="rId11"/>
    <p:sldId id="2145706235" r:id="rId12"/>
    <p:sldId id="26415"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E8771-B1E8-4CEC-B725-4345F27D3194}" v="30" dt="2023-10-29T08:50:15.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2" d="100"/>
          <a:sy n="102" d="100"/>
        </p:scale>
        <p:origin x="126" y="4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0-29T08:55:26.855" v="4218"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0-29T08:55:05.497" v="4182" actId="20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0-29T08:55:05.497" v="4182" actId="20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28.10.2023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28.10.2023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28.10.2023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3.xml"/><Relationship Id="rId21" Type="http://schemas.openxmlformats.org/officeDocument/2006/relationships/image" Target="../media/image21.svg"/><Relationship Id="rId7" Type="http://schemas.openxmlformats.org/officeDocument/2006/relationships/tags" Target="../tags/tag7.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draft-netana-opsawg-nmrg-network-anomaly-semantics-01</a:t>
            </a:r>
          </a:p>
          <a:p>
            <a:endParaRPr lang="en-US" sz="2200" b="1" dirty="0"/>
          </a:p>
          <a:p>
            <a:r>
              <a:rPr lang="en-US" sz="2800" dirty="0">
                <a:solidFill>
                  <a:schemeClr val="bg2">
                    <a:lumMod val="75000"/>
                  </a:schemeClr>
                </a:solidFill>
              </a:rPr>
              <a:t>Helps to test and validate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29. </a:t>
            </a:r>
            <a:r>
              <a:rPr lang="de-CH" sz="3800" dirty="0" err="1">
                <a:latin typeface="+mj-lt"/>
                <a:ea typeface="+mj-ea"/>
                <a:cs typeface="+mj-cs"/>
              </a:rPr>
              <a:t>October</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metrics* [metric]</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metric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+--:(forwarding-plane)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+--:(control-plane)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control-plane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+--:(management-plane)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(outlier-type)?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+--:(global)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global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+--:(contextual)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contextual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+--:(collective)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collective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action?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reason?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relation? string</a:t>
            </a:r>
            <a:endParaRPr lang="de-CH" sz="85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50737"/>
            <a:ext cx="5229402" cy="4416814"/>
          </a:xfrm>
        </p:spPr>
        <p:txBody>
          <a:bodyPr>
            <a:noAutofit/>
          </a:bodyPr>
          <a:lstStyle/>
          <a:p>
            <a:r>
              <a:rPr lang="en-US" sz="1800" b="1" dirty="0"/>
              <a:t>Text</a:t>
            </a:r>
            <a:endParaRPr lang="en-US" sz="1800" dirty="0"/>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853737"/>
            <a:ext cx="4182687" cy="1246909"/>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570814" cy="179588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a:off x="5020885" y="4188899"/>
            <a:ext cx="1570814" cy="174567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Annotate </a:t>
            </a:r>
            <a:r>
              <a:rPr lang="en-US" sz="2700" dirty="0">
                <a:solidFill>
                  <a:srgbClr val="FF0000"/>
                </a:solidFill>
              </a:rPr>
              <a:t>Operational</a:t>
            </a:r>
            <a:r>
              <a:rPr lang="en-US" sz="2700" dirty="0">
                <a:solidFill>
                  <a:schemeClr val="bg2">
                    <a:lumMod val="75000"/>
                  </a:schemeClr>
                </a:solidFill>
              </a:rPr>
              <a:t> Data 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38199" y="3100647"/>
            <a:ext cx="4182687" cy="981600"/>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38199" y="4082246"/>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38199" y="5073693"/>
            <a:ext cx="4182687" cy="121072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a:extLst>
              <a:ext uri="{FF2B5EF4-FFF2-40B4-BE49-F238E27FC236}">
                <a16:creationId xmlns:a16="http://schemas.microsoft.com/office/drawing/2014/main" id="{90965FCC-A737-3300-B8E1-B0BE166E90FD}"/>
              </a:ext>
            </a:extLst>
          </p:cNvPr>
          <p:cNvSpPr/>
          <p:nvPr/>
        </p:nvSpPr>
        <p:spPr>
          <a:xfrm>
            <a:off x="838198" y="6294269"/>
            <a:ext cx="4182687" cy="480042"/>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5020885" y="3246267"/>
            <a:ext cx="1570814" cy="1745673"/>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a:off x="5020885" y="5204897"/>
            <a:ext cx="1570814" cy="174567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9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2749599"/>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-incident-label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 [id]</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50737"/>
            <a:ext cx="5229402" cy="4416814"/>
          </a:xfrm>
        </p:spPr>
        <p:txBody>
          <a:bodyPr>
            <a:noAutofit/>
          </a:bodyPr>
          <a:lstStyle/>
          <a:p>
            <a:r>
              <a:rPr lang="en-US" sz="1800" b="1" dirty="0"/>
              <a:t>Text</a:t>
            </a:r>
            <a:endParaRPr lang="en-US" sz="1800" dirty="0"/>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853737"/>
            <a:ext cx="4182687" cy="981601"/>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570814" cy="179588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a:off x="5020885" y="4188899"/>
            <a:ext cx="1570814" cy="174567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Annotate </a:t>
            </a:r>
            <a:r>
              <a:rPr lang="en-US" sz="2700" dirty="0">
                <a:solidFill>
                  <a:srgbClr val="FF0000"/>
                </a:solidFill>
              </a:rPr>
              <a:t>Analytical</a:t>
            </a:r>
            <a:r>
              <a:rPr lang="en-US" sz="2700" dirty="0">
                <a:solidFill>
                  <a:schemeClr val="bg2">
                    <a:lumMod val="75000"/>
                  </a:schemeClr>
                </a:solidFill>
              </a:rPr>
              <a:t> Data 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38198" y="2835338"/>
            <a:ext cx="4182687" cy="593662"/>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38198" y="3389496"/>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5020885" y="3246267"/>
            <a:ext cx="1570814" cy="1745673"/>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84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solidFill>
                  <a:srgbClr val="FF0000"/>
                </a:solidFill>
              </a:rPr>
              <a:t>Do you realize the gaps and how it could be resolved?</a:t>
            </a:r>
            <a:endParaRPr lang="en-US" sz="2000" dirty="0">
              <a:solidFill>
                <a:srgbClr val="FF0000"/>
              </a:solidFill>
            </a:endParaRPr>
          </a:p>
          <a:p>
            <a:r>
              <a:rPr lang="en-US" sz="2000" dirty="0"/>
              <a:t>This document looks for a community and working group who cares about helping network operators monitoring their networks more efficiently, have interest in Network Anomaly Detection, bridging network and data engineering, operator, vendors and academia, by writing the semantics and ontology of network symptoms for operational and analytical data.</a:t>
            </a:r>
          </a:p>
          <a:p>
            <a:r>
              <a:rPr lang="en-US" sz="2000" dirty="0"/>
              <a:t>This work will unveil what is missing in Network Telemetry data and provide input for other documents to enable a more detailed and holistic view from the network.</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29. </a:t>
            </a:r>
            <a:r>
              <a:rPr lang="de-CH" sz="2500" dirty="0" err="1">
                <a:latin typeface="+mj-lt"/>
                <a:ea typeface="+mj-ea"/>
                <a:cs typeface="+mj-cs"/>
              </a:rPr>
              <a:t>October</a:t>
            </a:r>
            <a:r>
              <a:rPr lang="de-CH" sz="2500" dirty="0">
                <a:latin typeface="+mj-lt"/>
                <a:ea typeface="+mj-ea"/>
                <a:cs typeface="+mj-cs"/>
              </a:rPr>
              <a:t> </a:t>
            </a:r>
            <a:r>
              <a:rPr lang="de-CH" sz="2500" dirty="0">
                <a:latin typeface="+mj-lt"/>
              </a:rPr>
              <a:t>2023</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chemeClr val="accent6"/>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What monitor and which operational metrics we collect</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chemeClr val="accent6"/>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48724C-7346-9984-24F3-0B26A0AECD57}"/>
              </a:ext>
            </a:extLst>
          </p:cNvPr>
          <p:cNvPicPr>
            <a:picLocks noChangeAspect="1"/>
          </p:cNvPicPr>
          <p:nvPr/>
        </p:nvPicPr>
        <p:blipFill>
          <a:blip r:embed="rId2"/>
          <a:stretch>
            <a:fillRect/>
          </a:stretch>
        </p:blipFill>
        <p:spPr>
          <a:xfrm>
            <a:off x="1275626" y="3245945"/>
            <a:ext cx="1434183" cy="1665502"/>
          </a:xfrm>
          <a:prstGeom prst="rect">
            <a:avLst/>
          </a:prstGeom>
          <a:effectLst>
            <a:outerShdw blurRad="50800" dist="38100" dir="2700000" algn="tl" rotWithShape="0">
              <a:prstClr val="black">
                <a:alpha val="40000"/>
              </a:prstClr>
            </a:outerShdw>
            <a:softEdge rad="31750"/>
          </a:effectLst>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6328057" y="2269057"/>
            <a:ext cx="4391738" cy="34504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t>« Customers are </a:t>
            </a:r>
            <a:r>
              <a:rPr lang="en-US" sz="3000" b="1" dirty="0">
                <a:solidFill>
                  <a:srgbClr val="FF0000"/>
                </a:solidFill>
              </a:rPr>
              <a:t>always connected</a:t>
            </a:r>
            <a:r>
              <a:rPr lang="en-US" sz="3000" b="1" dirty="0"/>
              <a:t>, </a:t>
            </a:r>
            <a:r>
              <a:rPr lang="en-US" sz="3000" b="1" dirty="0">
                <a:solidFill>
                  <a:schemeClr val="accent6"/>
                </a:solidFill>
              </a:rPr>
              <a:t>when VPN's changing</a:t>
            </a:r>
            <a:r>
              <a:rPr lang="en-US" sz="3000" b="1" dirty="0"/>
              <a:t>, regardless due to operational or configurational reasons, network operators are </a:t>
            </a:r>
            <a:r>
              <a:rPr lang="en-US" sz="3000" b="1" dirty="0">
                <a:solidFill>
                  <a:schemeClr val="accent6"/>
                </a:solidFill>
              </a:rPr>
              <a:t>late to react </a:t>
            </a:r>
            <a:r>
              <a:rPr lang="en-US" sz="3000" b="1" dirty="0"/>
              <a:t>due to </a:t>
            </a:r>
            <a:r>
              <a:rPr lang="en-US" sz="3000" b="1" dirty="0">
                <a:solidFill>
                  <a:srgbClr val="FF0000"/>
                </a:solidFill>
              </a:rPr>
              <a:t>missing visibility and automation </a:t>
            </a:r>
            <a:r>
              <a:rPr lang="de-CH" sz="3000" b="1" dirty="0"/>
              <a:t>»</a:t>
            </a:r>
            <a:endParaRPr lang="en-US" sz="30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2" name="Picture 1">
            <a:extLst>
              <a:ext uri="{FF2B5EF4-FFF2-40B4-BE49-F238E27FC236}">
                <a16:creationId xmlns:a16="http://schemas.microsoft.com/office/drawing/2014/main" id="{CAC6AFE7-9E00-8F75-F11B-1BCC7C44516F}"/>
              </a:ext>
            </a:extLst>
          </p:cNvPr>
          <p:cNvPicPr>
            <a:picLocks noChangeAspect="1"/>
          </p:cNvPicPr>
          <p:nvPr/>
        </p:nvPicPr>
        <p:blipFill>
          <a:blip r:embed="rId3"/>
          <a:stretch>
            <a:fillRect/>
          </a:stretch>
        </p:blipFill>
        <p:spPr>
          <a:xfrm>
            <a:off x="1663542" y="1739793"/>
            <a:ext cx="1629722" cy="1392705"/>
          </a:xfrm>
          <a:prstGeom prst="rect">
            <a:avLst/>
          </a:prstGeom>
          <a:effectLst>
            <a:outerShdw blurRad="50800" dist="38100" dir="2700000" algn="tl" rotWithShape="0">
              <a:prstClr val="black">
                <a:alpha val="40000"/>
              </a:prstClr>
            </a:outerShdw>
            <a:softEdge rad="31750"/>
          </a:effectLst>
        </p:spPr>
      </p:pic>
      <p:pic>
        <p:nvPicPr>
          <p:cNvPr id="3" name="Picture 2">
            <a:extLst>
              <a:ext uri="{FF2B5EF4-FFF2-40B4-BE49-F238E27FC236}">
                <a16:creationId xmlns:a16="http://schemas.microsoft.com/office/drawing/2014/main" id="{821EFBD6-787D-0C6C-ED10-A605F40A8D8F}"/>
              </a:ext>
            </a:extLst>
          </p:cNvPr>
          <p:cNvPicPr>
            <a:picLocks noChangeAspect="1"/>
          </p:cNvPicPr>
          <p:nvPr/>
        </p:nvPicPr>
        <p:blipFill>
          <a:blip r:embed="rId4"/>
          <a:stretch>
            <a:fillRect/>
          </a:stretch>
        </p:blipFill>
        <p:spPr>
          <a:xfrm>
            <a:off x="1820239" y="5038124"/>
            <a:ext cx="1592969" cy="1569444"/>
          </a:xfrm>
          <a:prstGeom prst="rect">
            <a:avLst/>
          </a:prstGeom>
          <a:effectLst>
            <a:outerShdw blurRad="50800" dist="38100" dir="2700000" algn="tl" rotWithShape="0">
              <a:prstClr val="black">
                <a:alpha val="40000"/>
              </a:prstClr>
            </a:outerShdw>
            <a:softEdge rad="31750"/>
          </a:effectLst>
        </p:spPr>
      </p:pic>
      <p:pic>
        <p:nvPicPr>
          <p:cNvPr id="4" name="Picture 3">
            <a:extLst>
              <a:ext uri="{FF2B5EF4-FFF2-40B4-BE49-F238E27FC236}">
                <a16:creationId xmlns:a16="http://schemas.microsoft.com/office/drawing/2014/main" id="{ACAFE401-33F5-F82C-0DC6-613499D4D48D}"/>
              </a:ext>
            </a:extLst>
          </p:cNvPr>
          <p:cNvPicPr>
            <a:picLocks noChangeAspect="1"/>
          </p:cNvPicPr>
          <p:nvPr/>
        </p:nvPicPr>
        <p:blipFill>
          <a:blip r:embed="rId5"/>
          <a:stretch>
            <a:fillRect/>
          </a:stretch>
        </p:blipFill>
        <p:spPr>
          <a:xfrm>
            <a:off x="3732892" y="1690688"/>
            <a:ext cx="1619879" cy="1490914"/>
          </a:xfrm>
          <a:prstGeom prst="rect">
            <a:avLst/>
          </a:prstGeom>
          <a:effectLst>
            <a:outerShdw blurRad="50800" dist="38100" dir="2700000" algn="tl" rotWithShape="0">
              <a:prstClr val="black">
                <a:alpha val="40000"/>
              </a:prstClr>
            </a:outerShdw>
            <a:softEdge rad="31750"/>
          </a:effectLst>
        </p:spPr>
      </p:pic>
      <p:pic>
        <p:nvPicPr>
          <p:cNvPr id="8" name="Picture 7">
            <a:extLst>
              <a:ext uri="{FF2B5EF4-FFF2-40B4-BE49-F238E27FC236}">
                <a16:creationId xmlns:a16="http://schemas.microsoft.com/office/drawing/2014/main" id="{2D995290-8F96-2A23-C57A-20F3C56E2489}"/>
              </a:ext>
            </a:extLst>
          </p:cNvPr>
          <p:cNvPicPr>
            <a:picLocks noChangeAspect="1"/>
          </p:cNvPicPr>
          <p:nvPr/>
        </p:nvPicPr>
        <p:blipFill>
          <a:blip r:embed="rId6"/>
          <a:stretch>
            <a:fillRect/>
          </a:stretch>
        </p:blipFill>
        <p:spPr>
          <a:xfrm>
            <a:off x="3980548" y="5038122"/>
            <a:ext cx="1512461" cy="1569446"/>
          </a:xfrm>
          <a:prstGeom prst="rect">
            <a:avLst/>
          </a:prstGeom>
          <a:effectLst>
            <a:outerShdw blurRad="50800" dist="38100" dir="2700000" algn="tl" rotWithShape="0">
              <a:prstClr val="black">
                <a:alpha val="40000"/>
              </a:prstClr>
            </a:outerShdw>
            <a:softEdge rad="31750"/>
          </a:effectLst>
        </p:spPr>
      </p:pic>
      <p:pic>
        <p:nvPicPr>
          <p:cNvPr id="10" name="Picture 9">
            <a:extLst>
              <a:ext uri="{FF2B5EF4-FFF2-40B4-BE49-F238E27FC236}">
                <a16:creationId xmlns:a16="http://schemas.microsoft.com/office/drawing/2014/main" id="{4DDF3E02-EF53-608C-EDDD-DE4670241A69}"/>
              </a:ext>
            </a:extLst>
          </p:cNvPr>
          <p:cNvPicPr>
            <a:picLocks noChangeAspect="1"/>
          </p:cNvPicPr>
          <p:nvPr/>
        </p:nvPicPr>
        <p:blipFill>
          <a:blip r:embed="rId7"/>
          <a:stretch>
            <a:fillRect/>
          </a:stretch>
        </p:blipFill>
        <p:spPr>
          <a:xfrm>
            <a:off x="3152710" y="3370356"/>
            <a:ext cx="2340299" cy="1416680"/>
          </a:xfrm>
          <a:prstGeom prst="rect">
            <a:avLst/>
          </a:prstGeom>
        </p:spPr>
      </p:pic>
      <p:sp>
        <p:nvSpPr>
          <p:cNvPr id="11" name="Title 1">
            <a:extLst>
              <a:ext uri="{FF2B5EF4-FFF2-40B4-BE49-F238E27FC236}">
                <a16:creationId xmlns:a16="http://schemas.microsoft.com/office/drawing/2014/main" id="{40A04100-F076-DAB6-1085-5E0EF7172DAB}"/>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Recognize network incidents faster than humans can</a:t>
            </a:r>
          </a:p>
        </p:txBody>
      </p:sp>
    </p:spTree>
    <p:extLst>
      <p:ext uri="{BB962C8B-B14F-4D97-AF65-F5344CB8AC3E}">
        <p14:creationId xmlns:p14="http://schemas.microsoft.com/office/powerpoint/2010/main" val="40698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5612779"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931932"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3449332"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9521295"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964779"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6468554"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987942"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2360451"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4845"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1321"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2374883" y="191349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Service</a:t>
            </a:r>
            <a:br>
              <a:rPr lang="en-US" sz="1200" b="1" dirty="0">
                <a:solidFill>
                  <a:schemeClr val="tx1"/>
                </a:solidFill>
              </a:rPr>
            </a:br>
            <a:r>
              <a:rPr lang="en-US" sz="1200" b="1" dirty="0">
                <a:solidFill>
                  <a:schemeClr val="tx1"/>
                </a:solidFill>
              </a:rPr>
              <a:t>Owner</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3493031" y="1937575"/>
            <a:ext cx="866389"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Platform Owner</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932653"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6099783"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892132"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5392467"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8398589"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883390"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2376012"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848421"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7869958" y="4790637"/>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 Data Products</a:t>
            </a:r>
            <a:br>
              <a:rPr lang="en-US" sz="1200" b="1" dirty="0">
                <a:solidFill>
                  <a:schemeClr val="tx1"/>
                </a:solidFill>
              </a:rPr>
            </a:br>
            <a:r>
              <a:rPr lang="en-US" sz="1200" b="1" dirty="0">
                <a:solidFill>
                  <a:schemeClr val="tx1"/>
                </a:solidFill>
              </a:rPr>
              <a:t>Governed by Network Telemetry RFC 9232</a:t>
            </a: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842826"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7864363" y="2725844"/>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 Products</a:t>
            </a:r>
            <a:br>
              <a:rPr lang="en-US" sz="1200" b="1" dirty="0">
                <a:solidFill>
                  <a:schemeClr val="tx1"/>
                </a:solidFill>
              </a:rPr>
            </a:br>
            <a:r>
              <a:rPr lang="en-US" sz="1200" b="1" dirty="0">
                <a:solidFill>
                  <a:schemeClr val="tx1"/>
                </a:solidFill>
              </a:rPr>
              <a:t>Governed by Network Operator</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3453459"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43" name="Grafik 20">
            <a:extLst>
              <a:ext uri="{FF2B5EF4-FFF2-40B4-BE49-F238E27FC236}">
                <a16:creationId xmlns:a16="http://schemas.microsoft.com/office/drawing/2014/main" id="{D8C02CC5-A9C9-F866-A5DB-BA4EC33076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31424" y="2957631"/>
            <a:ext cx="409069" cy="409069"/>
          </a:xfrm>
          <a:prstGeom prst="rect">
            <a:avLst/>
          </a:prstGeom>
        </p:spPr>
      </p:pic>
      <p:sp>
        <p:nvSpPr>
          <p:cNvPr id="44" name="Rectangle 43">
            <a:extLst>
              <a:ext uri="{FF2B5EF4-FFF2-40B4-BE49-F238E27FC236}">
                <a16:creationId xmlns:a16="http://schemas.microsoft.com/office/drawing/2014/main" id="{0633B95D-D798-3465-C482-2E6F7E2DFE46}"/>
              </a:ext>
            </a:extLst>
          </p:cNvPr>
          <p:cNvSpPr/>
          <p:nvPr/>
        </p:nvSpPr>
        <p:spPr bwMode="gray">
          <a:xfrm>
            <a:off x="838200" y="2576144"/>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pic>
        <p:nvPicPr>
          <p:cNvPr id="45" name="Grafik 20">
            <a:extLst>
              <a:ext uri="{FF2B5EF4-FFF2-40B4-BE49-F238E27FC236}">
                <a16:creationId xmlns:a16="http://schemas.microsoft.com/office/drawing/2014/main" id="{EFDD0C3B-512D-293E-E727-46B89BD86D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1424" y="5023562"/>
            <a:ext cx="409069" cy="409069"/>
          </a:xfrm>
          <a:prstGeom prst="rect">
            <a:avLst/>
          </a:prstGeom>
        </p:spPr>
      </p:pic>
      <p:sp>
        <p:nvSpPr>
          <p:cNvPr id="46" name="Rectangle 45">
            <a:extLst>
              <a:ext uri="{FF2B5EF4-FFF2-40B4-BE49-F238E27FC236}">
                <a16:creationId xmlns:a16="http://schemas.microsoft.com/office/drawing/2014/main" id="{910C6A2B-4068-DF2D-9256-79E34275A27E}"/>
              </a:ext>
            </a:extLst>
          </p:cNvPr>
          <p:cNvSpPr/>
          <p:nvPr/>
        </p:nvSpPr>
        <p:spPr bwMode="gray">
          <a:xfrm>
            <a:off x="838200" y="4642075"/>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7334821"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Tree>
    <p:extLst>
      <p:ext uri="{BB962C8B-B14F-4D97-AF65-F5344CB8AC3E}">
        <p14:creationId xmlns:p14="http://schemas.microsoft.com/office/powerpoint/2010/main" val="10810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5</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260256"/>
            <a:ext cx="2239455" cy="2088687"/>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111750"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800" b="1" dirty="0">
                <a:solidFill>
                  <a:schemeClr val="accent6"/>
                </a:solidFill>
              </a:rPr>
              <a:t>For VPNs</a:t>
            </a:r>
            <a:r>
              <a:rPr lang="en-US" sz="1800" dirty="0"/>
              <a:t>, Network Anomaly Detection </a:t>
            </a:r>
            <a:r>
              <a:rPr lang="en-US" sz="1800" b="1" dirty="0">
                <a:solidFill>
                  <a:srgbClr val="FF0000"/>
                </a:solidFill>
              </a:rPr>
              <a:t>constantly monitors and detects any network or device topology changes</a:t>
            </a:r>
            <a:r>
              <a:rPr lang="en-US" sz="1800" dirty="0"/>
              <a:t>, along with their associated forwarding consequences for customers as outliers. Notifications are sent to the Network Operation Center before the customer is aware of service disruptions. </a:t>
            </a:r>
            <a:r>
              <a:rPr lang="en-US" sz="1800" b="1" dirty="0">
                <a:solidFill>
                  <a:schemeClr val="accent6"/>
                </a:solidFill>
              </a:rPr>
              <a:t>It offers operational metrics for in-depth analysis,</a:t>
            </a:r>
            <a:r>
              <a:rPr lang="en-US" sz="1800" dirty="0"/>
              <a:t> 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9" y="1734999"/>
            <a:ext cx="4032000"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Answers</a:t>
            </a:r>
          </a:p>
          <a:p>
            <a:pPr>
              <a:spcBef>
                <a:spcPts val="0"/>
              </a:spcBef>
              <a:spcAft>
                <a:spcPts val="1200"/>
              </a:spcAft>
            </a:pPr>
            <a:r>
              <a:rPr lang="en-US" dirty="0"/>
              <a:t>What changed and when, on which connectivity service, and how does it impact the customers?</a:t>
            </a:r>
          </a:p>
          <a:p>
            <a:r>
              <a:rPr lang="en-US" b="1" dirty="0"/>
              <a:t>Focuses</a:t>
            </a:r>
          </a:p>
          <a:p>
            <a:pPr>
              <a:spcBef>
                <a:spcPts val="0"/>
              </a:spcBef>
              <a:spcAft>
                <a:spcPts val="1200"/>
              </a:spcAft>
            </a:pPr>
            <a:r>
              <a:rPr lang="en-US" dirty="0"/>
              <a:t>Provides meaningful connectivity service impact information before customer is aware of and support in root-cause analysis.</a:t>
            </a:r>
          </a:p>
          <a:p>
            <a:r>
              <a:rPr lang="en-US" b="1" dirty="0"/>
              <a:t>Data Mesh</a:t>
            </a:r>
          </a:p>
          <a:p>
            <a:pPr>
              <a:spcBef>
                <a:spcPts val="0"/>
              </a:spcBef>
              <a:spcAft>
                <a:spcPts val="1200"/>
              </a:spcAft>
            </a:pPr>
            <a:r>
              <a:rPr lang="en-US" dirty="0"/>
              <a:t>Consumes operational real-time Forwarding Plane, Control Plane and Management Plane metrics and produces analytical alerts.</a:t>
            </a:r>
          </a:p>
          <a:p>
            <a:r>
              <a:rPr lang="en-US" b="1" dirty="0"/>
              <a:t>Direction</a:t>
            </a:r>
          </a:p>
          <a:p>
            <a:pPr>
              <a:spcBef>
                <a:spcPts val="0"/>
              </a:spcBef>
              <a:spcAft>
                <a:spcPts val="1200"/>
              </a:spcAft>
            </a:pPr>
            <a:r>
              <a:rPr lang="en-US"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What does Network Anomaly Detection mean?</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838200" y="2011679"/>
            <a:ext cx="5828767"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800" dirty="0"/>
              <a:t>From network incidents postmortems we network operators </a:t>
            </a:r>
            <a:r>
              <a:rPr lang="en-US" sz="1800" b="1" dirty="0">
                <a:solidFill>
                  <a:srgbClr val="FF0000"/>
                </a:solidFill>
              </a:rPr>
              <a:t>learn and improve</a:t>
            </a:r>
            <a:r>
              <a:rPr lang="en-US" sz="1800" dirty="0"/>
              <a:t>, so does network anomaly detection and supervised and semi-supervised machine learning.</a:t>
            </a:r>
          </a:p>
          <a:p>
            <a:r>
              <a:rPr lang="en-US" sz="1800" dirty="0"/>
              <a:t>The more network incidents are observed, the more we can improve. With more incidents the </a:t>
            </a:r>
            <a:r>
              <a:rPr lang="en-US" sz="1800" b="1" dirty="0">
                <a:solidFill>
                  <a:srgbClr val="FF0000"/>
                </a:solidFill>
              </a:rPr>
              <a:t>postmortem process needs be automated, let's get organized </a:t>
            </a:r>
            <a:r>
              <a:rPr lang="en-US" sz="1800" dirty="0"/>
              <a:t>first by defining human and machine-readable metadata semantics and annotate operational and analytical data.</a:t>
            </a:r>
          </a:p>
          <a:p>
            <a:r>
              <a:rPr lang="en-US" sz="1800" dirty="0"/>
              <a:t>Let's get further organized by exchanging standardized labeled network incident data among network operators, vendors and academia to </a:t>
            </a:r>
            <a:r>
              <a:rPr lang="en-US" sz="1800" b="1" dirty="0">
                <a:solidFill>
                  <a:srgbClr val="FF0000"/>
                </a:solidFill>
              </a:rPr>
              <a:t>collaborate on academic research</a:t>
            </a:r>
            <a:r>
              <a:rPr lang="en-US" sz="1800"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020792" y="2365150"/>
            <a:ext cx="4333008"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chemeClr val="accent6"/>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Our </a:t>
            </a:r>
            <a:r>
              <a:rPr lang="en-US" sz="2700" dirty="0">
                <a:solidFill>
                  <a:srgbClr val="FF0000"/>
                </a:solidFill>
              </a:rPr>
              <a:t>Motivation</a:t>
            </a:r>
          </a:p>
        </p:txBody>
      </p:sp>
    </p:spTree>
    <p:extLst>
      <p:ext uri="{BB962C8B-B14F-4D97-AF65-F5344CB8AC3E}">
        <p14:creationId xmlns:p14="http://schemas.microsoft.com/office/powerpoint/2010/main" val="6637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838200" y="2011679"/>
            <a:ext cx="5828767"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800" b="1" dirty="0">
                <a:solidFill>
                  <a:srgbClr val="FF0000"/>
                </a:solidFill>
              </a:rPr>
              <a:t>Global outliers:  </a:t>
            </a:r>
            <a:r>
              <a:rPr lang="en-US" sz="1800" dirty="0"/>
              <a:t>An outlier is considered "global" if its </a:t>
            </a:r>
            <a:r>
              <a:rPr lang="en-US" sz="1800" dirty="0" err="1"/>
              <a:t>behaviour</a:t>
            </a:r>
            <a:r>
              <a:rPr lang="en-US" sz="1800" dirty="0"/>
              <a:t> is outside the entirety of the considered data set.</a:t>
            </a:r>
          </a:p>
          <a:p>
            <a:r>
              <a:rPr lang="en-US" sz="1800" b="1" dirty="0">
                <a:solidFill>
                  <a:srgbClr val="FF0000"/>
                </a:solidFill>
              </a:rPr>
              <a:t>Contextual outliers:  </a:t>
            </a:r>
            <a:r>
              <a:rPr lang="en-US" sz="1800" dirty="0"/>
              <a:t>An outlier is considered "contextual" if its </a:t>
            </a:r>
            <a:r>
              <a:rPr lang="en-US" sz="1800" dirty="0" err="1"/>
              <a:t>behaviour</a:t>
            </a:r>
            <a:r>
              <a:rPr lang="en-US" sz="1800" dirty="0"/>
              <a:t> is within a normal (expected) range, but it would not be expected based on some context.  Context can be defined as a function of multiple parameters, such as time, location, etc.</a:t>
            </a:r>
          </a:p>
          <a:p>
            <a:r>
              <a:rPr lang="en-US" sz="1800" b="1" dirty="0">
                <a:solidFill>
                  <a:srgbClr val="FF0000"/>
                </a:solidFill>
              </a:rPr>
              <a:t>Collective outliers:  </a:t>
            </a:r>
            <a:r>
              <a:rPr lang="en-US" sz="1800" dirty="0"/>
              <a:t>An outlier is considered "collective" if the </a:t>
            </a:r>
            <a:r>
              <a:rPr lang="en-US" sz="1800" dirty="0" err="1"/>
              <a:t>behaviour</a:t>
            </a:r>
            <a:r>
              <a:rPr lang="en-US" sz="1800" dirty="0"/>
              <a:t> of each single data point that are part of the anomaly are within expected ranges (so they are not anomalous it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020792" y="2365150"/>
            <a:ext cx="4333008" cy="2862322"/>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since networks are connected. Through </a:t>
            </a:r>
            <a:r>
              <a:rPr lang="en-US" sz="3000" b="1" dirty="0">
                <a:solidFill>
                  <a:schemeClr val="accent6"/>
                </a:solidFill>
                <a:latin typeface="+mj-lt"/>
              </a:rPr>
              <a:t>different planes </a:t>
            </a:r>
            <a:r>
              <a:rPr lang="en-US" sz="3000" b="1" dirty="0">
                <a:latin typeface="+mj-lt"/>
              </a:rPr>
              <a:t>we observe </a:t>
            </a:r>
            <a:r>
              <a:rPr lang="en-US" sz="3000" b="1" dirty="0">
                <a:solidFill>
                  <a:srgbClr val="FF0000"/>
                </a:solidFill>
                <a:latin typeface="+mj-lt"/>
              </a:rPr>
              <a:t>interconnected</a:t>
            </a:r>
            <a:r>
              <a:rPr lang="en-US" sz="3000" b="1" dirty="0">
                <a:latin typeface="+mj-lt"/>
              </a:rPr>
              <a:t> symptoms </a:t>
            </a:r>
            <a:r>
              <a:rPr lang="en-US" sz="3000" b="1" dirty="0">
                <a:solidFill>
                  <a:schemeClr val="accent6"/>
                </a:solidFill>
                <a:latin typeface="+mj-lt"/>
              </a:rPr>
              <a:t>from various angles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What is an </a:t>
            </a:r>
            <a:r>
              <a:rPr lang="en-US" sz="2700" dirty="0">
                <a:solidFill>
                  <a:srgbClr val="FF0000"/>
                </a:solidFill>
              </a:rPr>
              <a:t>outlier</a:t>
            </a:r>
            <a:r>
              <a:rPr lang="en-US" sz="2700" dirty="0">
                <a:solidFill>
                  <a:schemeClr val="bg2">
                    <a:lumMod val="75000"/>
                  </a:schemeClr>
                </a:solidFill>
              </a:rPr>
              <a:t> and how do we </a:t>
            </a:r>
            <a:r>
              <a:rPr lang="en-US" sz="2700" dirty="0">
                <a:solidFill>
                  <a:schemeClr val="accent6"/>
                </a:solidFill>
              </a:rPr>
              <a:t>categorize</a:t>
            </a:r>
            <a:r>
              <a:rPr lang="en-US" sz="2700" dirty="0">
                <a:solidFill>
                  <a:schemeClr val="bg2">
                    <a:lumMod val="75000"/>
                  </a:schemeClr>
                </a:solidFill>
              </a:rPr>
              <a:t> them</a:t>
            </a:r>
          </a:p>
        </p:txBody>
      </p:sp>
    </p:spTree>
    <p:extLst>
      <p:ext uri="{BB962C8B-B14F-4D97-AF65-F5344CB8AC3E}">
        <p14:creationId xmlns:p14="http://schemas.microsoft.com/office/powerpoint/2010/main" val="423511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838200" y="2011679"/>
            <a:ext cx="5828767"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800" b="1" dirty="0">
                <a:solidFill>
                  <a:srgbClr val="FF0000"/>
                </a:solidFill>
              </a:rPr>
              <a:t>Action: </a:t>
            </a:r>
            <a:r>
              <a:rPr lang="en-US" sz="1800" dirty="0"/>
              <a:t>Which action the network node performed for a packet in the forwarding plane, a path or adjacency in the control plane or state or statistical changes in the management plane.</a:t>
            </a:r>
          </a:p>
          <a:p>
            <a:r>
              <a:rPr lang="en-US" sz="1800" b="1" dirty="0">
                <a:solidFill>
                  <a:srgbClr val="FF0000"/>
                </a:solidFill>
              </a:rPr>
              <a:t>Reason: </a:t>
            </a:r>
            <a:r>
              <a:rPr lang="en-US" sz="1800" dirty="0"/>
              <a:t>For each action one or more reasons describing why this action was used. From drop unreachable, administered, and corrupt in forwarding plane, to reachability withdraw and adjacency teared down in control plane, to Interface down, errors or discard in management plane.</a:t>
            </a:r>
          </a:p>
          <a:p>
            <a:r>
              <a:rPr lang="en-US" sz="1800" b="1" dirty="0">
                <a:solidFill>
                  <a:srgbClr val="FF0000"/>
                </a:solidFill>
              </a:rPr>
              <a:t>Relation: </a:t>
            </a:r>
            <a:r>
              <a:rPr lang="en-US" sz="1800" dirty="0"/>
              <a:t>For each reason one or more relation describes the cause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020792"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chemeClr val="accent6"/>
                </a:solidFill>
                <a:latin typeface="+mj-lt"/>
              </a:rPr>
              <a:t>which plane</a:t>
            </a:r>
            <a:r>
              <a:rPr lang="en-US" sz="3000" b="1" dirty="0">
                <a:latin typeface="+mj-lt"/>
              </a:rPr>
              <a:t> they have been </a:t>
            </a:r>
            <a:r>
              <a:rPr lang="en-US" sz="3000" b="1" dirty="0">
                <a:solidFill>
                  <a:schemeClr val="accent6"/>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What is a </a:t>
            </a:r>
            <a:r>
              <a:rPr lang="en-US" sz="2700" dirty="0">
                <a:solidFill>
                  <a:srgbClr val="FF0000"/>
                </a:solidFill>
              </a:rPr>
              <a:t>symptom</a:t>
            </a:r>
            <a:r>
              <a:rPr lang="en-US" sz="2700" dirty="0">
                <a:solidFill>
                  <a:schemeClr val="bg2">
                    <a:lumMod val="75000"/>
                  </a:schemeClr>
                </a:solidFill>
              </a:rPr>
              <a:t> and how do we </a:t>
            </a:r>
            <a:r>
              <a:rPr lang="en-US" sz="2700" dirty="0">
                <a:solidFill>
                  <a:schemeClr val="accent6"/>
                </a:solidFill>
              </a:rPr>
              <a:t>categorize</a:t>
            </a:r>
            <a:r>
              <a:rPr lang="en-US" sz="2700" dirty="0">
                <a:solidFill>
                  <a:schemeClr val="bg2">
                    <a:lumMod val="75000"/>
                  </a:schemeClr>
                </a:solidFill>
              </a:rPr>
              <a:t> them</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838200" y="2011679"/>
            <a:ext cx="9619211"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800" b="1" dirty="0">
                <a:solidFill>
                  <a:srgbClr val="FF0000"/>
                </a:solidFill>
              </a:rPr>
              <a:t>Network Operators: </a:t>
            </a:r>
            <a:r>
              <a:rPr lang="en-US" sz="1800" dirty="0"/>
              <a:t>Do you agree that today actions, traffic is dropped, path is withdrawn, interface is down are always exposed through Network Telemetry, but reason and cause, dropped due to unreachable next-hop, withdrawn due to peer down, interface down due to missing signal, are rarely and would be most interesting?</a:t>
            </a:r>
          </a:p>
          <a:p>
            <a:r>
              <a:rPr lang="en-US" sz="1800" b="1" dirty="0">
                <a:solidFill>
                  <a:srgbClr val="FF0000"/>
                </a:solidFill>
              </a:rPr>
              <a:t>Network Vendors: </a:t>
            </a:r>
            <a:r>
              <a:rPr lang="en-US" sz="1800" dirty="0"/>
              <a:t>Is the assumption correct that a network process, routing process withdrawing a path, most of the time knows why it acts that way, and could potential make this reason and cause information available?</a:t>
            </a:r>
          </a:p>
          <a:p>
            <a:r>
              <a:rPr lang="en-US" sz="1800" b="1" dirty="0">
                <a:solidFill>
                  <a:srgbClr val="FF0000"/>
                </a:solidFill>
              </a:rPr>
              <a:t>Academia: </a:t>
            </a:r>
            <a:r>
              <a:rPr lang="en-US" sz="1800" dirty="0"/>
              <a:t>Would it help if network operators would provide well defined labeled operational and analytical data to enable and validate their research?</a:t>
            </a:r>
          </a:p>
          <a:p>
            <a:r>
              <a:rPr lang="en-US" sz="1800" b="1" dirty="0">
                <a:solidFill>
                  <a:srgbClr val="FF0000"/>
                </a:solidFill>
              </a:rPr>
              <a:t>Everybody: </a:t>
            </a:r>
            <a:r>
              <a:rPr lang="en-US" sz="1800"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Do you care? </a:t>
            </a:r>
            <a:r>
              <a:rPr lang="en-US" sz="2700" dirty="0">
                <a:solidFill>
                  <a:srgbClr val="FF0000"/>
                </a:solidFill>
              </a:rPr>
              <a:t>Questions to the audience</a:t>
            </a:r>
          </a:p>
        </p:txBody>
      </p:sp>
    </p:spTree>
    <p:extLst>
      <p:ext uri="{BB962C8B-B14F-4D97-AF65-F5344CB8AC3E}">
        <p14:creationId xmlns:p14="http://schemas.microsoft.com/office/powerpoint/2010/main" val="1609255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1512</Words>
  <Application>Microsoft Office PowerPoint</Application>
  <PresentationFormat>Widescreen</PresentationFormat>
  <Paragraphs>140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PowerPoint Presentation</vt:lpstr>
      <vt:lpstr>Semantic Metadata Annotation for Network Anomaly Detection What monitor and which operational metrics we collect</vt:lpstr>
      <vt:lpstr>Semantic Metadata Annotation for Network Anomaly Detection Recognize network incidents faster than humans can</vt:lpstr>
      <vt:lpstr>Semantic Metadata Annotation for Network Anomaly Detection The Data Mesh Architecture enables Network Analytics use</vt:lpstr>
      <vt:lpstr>Semantic Metadata Annotation for Network Anomaly Detection What does Network Anomaly Detection mean?</vt:lpstr>
      <vt:lpstr>Semantic Metadata Annotation for Network Anomaly Detection Our Motivation</vt:lpstr>
      <vt:lpstr>Semantic Metadata Annotation for Network Anomaly Detection What is an outlier and how do we categorize them</vt:lpstr>
      <vt:lpstr>Semantic Metadata Annotation for Network Anomaly Detection What is a symptom and how do we categorize them</vt:lpstr>
      <vt:lpstr>Semantic Metadata Annotation for Network Anomaly Detection Do you care? Questions to the audience</vt:lpstr>
      <vt:lpstr>Semantic Metadata Annotation for Network Anomaly Detection Annotate Operational Data YANG Module</vt:lpstr>
      <vt:lpstr>Semantic Metadata Annotation for Network Anomaly Detection Annotate Analytical Data YANG Module</vt:lpstr>
      <vt:lpstr>Semantic Metadata Annotation for Network Anomaly Detection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Thomas Graf</cp:lastModifiedBy>
  <cp:revision>155</cp:revision>
  <dcterms:created xsi:type="dcterms:W3CDTF">2019-11-29T14:22:02Z</dcterms:created>
  <dcterms:modified xsi:type="dcterms:W3CDTF">2023-10-29T08:55:29Z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