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6" r:id="rId3"/>
    <p:sldId id="258" r:id="rId4"/>
    <p:sldId id="257" r:id="rId5"/>
    <p:sldId id="262" r:id="rId6"/>
    <p:sldId id="261" r:id="rId7"/>
    <p:sldId id="278" r:id="rId8"/>
    <p:sldId id="27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644" autoAdjust="0"/>
  </p:normalViewPr>
  <p:slideViewPr>
    <p:cSldViewPr snapToGrid="0">
      <p:cViewPr varScale="1">
        <p:scale>
          <a:sx n="97" d="100"/>
          <a:sy n="97" d="100"/>
        </p:scale>
        <p:origin x="11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ED308-39D2-4BDA-BC48-2C4EEE5061C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8CF5A-AE6A-4951-8A4A-E7CEEA0C3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0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I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E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8CF5A-AE6A-4951-8A4A-E7CEEA0C32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54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8CF5A-AE6A-4951-8A4A-E7CEEA0C32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59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8CF5A-AE6A-4951-8A4A-E7CEEA0C32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31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8CF5A-AE6A-4951-8A4A-E7CEEA0C32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15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8CF5A-AE6A-4951-8A4A-E7CEEA0C32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89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8CF5A-AE6A-4951-8A4A-E7CEEA0C32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23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b435550a3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b435550a3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5893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Use Cases: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Human Labelling of network anomalies,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Rule-based network anomaly detection systems (e.g. SAIN),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Machine Learning -based network anomaly detection systems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8CF5A-AE6A-4951-8A4A-E7CEEA0C32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28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23F50-FB70-4756-99C2-5C097503F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FC66BB-5D78-4BC0-8F44-7C2456DAA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FAC14-DAFD-4088-9C14-F70F9BB2E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D45A-9897-45AA-94A4-7F2C8D1418C5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4BDFC-77D7-4864-850D-21035516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EC0E7-D673-4140-95B5-BF56D01EC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EAEE-44E4-4FC9-BEB9-A68F088BC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98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BE427-F176-43DC-9E68-D6D841067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927E28-D81E-4B81-9243-990B61C39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D86F7-AC4E-4E8C-ADB0-29856F7D0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D45A-9897-45AA-94A4-7F2C8D1418C5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DAE8E-F55F-4B29-8CB9-562243AFB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72280-EE65-466C-9DF3-CE649C446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EAEE-44E4-4FC9-BEB9-A68F088BC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97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F6855F-F817-44D7-9BE9-25993E6786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AE1CDB-55F4-40C4-9EEA-65F84AF07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FE36F-4EA5-45F5-8825-1A6934676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D45A-9897-45AA-94A4-7F2C8D1418C5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CC42E-195C-402B-ABA7-BB715071F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E2410-3C36-49B2-A6AA-B1E61F1FB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EAEE-44E4-4FC9-BEB9-A68F088BC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t" smtClean="0"/>
              <a:pPr/>
              <a:t>‹#›</a:t>
            </a:fld>
            <a:endParaRPr lang="it"/>
          </a:p>
        </p:txBody>
      </p:sp>
    </p:spTree>
    <p:extLst>
      <p:ext uri="{BB962C8B-B14F-4D97-AF65-F5344CB8AC3E}">
        <p14:creationId xmlns:p14="http://schemas.microsoft.com/office/powerpoint/2010/main" val="3096208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C072-7944-4459-A982-A8A56C0BF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5130B-289C-4689-A9AF-F88190773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16689-5534-4DB3-B34B-1FD92B48C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D45A-9897-45AA-94A4-7F2C8D1418C5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D7FB1-CBBD-4BA7-BAAF-C5453C18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F3533-2367-4B55-A7FE-7315ABC17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EAEE-44E4-4FC9-BEB9-A68F088BC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2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D5097-B13A-402C-822E-27941BB45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76951-C048-423A-84E3-A7DD0858D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954FF-6033-4CBA-A4EA-E76429FFF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D45A-9897-45AA-94A4-7F2C8D1418C5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DD976-1C1D-4329-B193-5899D801D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2AE73-E265-4B49-A527-28CCF8438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EAEE-44E4-4FC9-BEB9-A68F088BC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6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1AA08-C8A6-4A3F-9762-341C1CA7A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F0771-6F24-486D-A0F4-F2606EDFC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4D99E8-DFEA-4D35-888F-498615DC4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20BEC-C203-4F25-A8CD-660F962B4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D45A-9897-45AA-94A4-7F2C8D1418C5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3A948-E3F3-4EB6-A63B-41F889839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2E0D0-DA0D-405E-A276-B45FDFB09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EAEE-44E4-4FC9-BEB9-A68F088BC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94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00815-56D4-4561-B171-575E25490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AAB1E-F373-4B3B-A6E4-D55DD39AC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BAD7A-A2F6-4EE8-8451-D591B2AE5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9E084A-6542-4264-98AF-4B03DEF5F4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D9B758-F5D5-458D-8524-C911084C6F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8731AB-CC7B-447E-BC08-420D8DE8D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D45A-9897-45AA-94A4-7F2C8D1418C5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1B8DA1-3A1E-458E-BA8A-7D7671900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E7BA13-617A-4531-A4B8-6991DCCF1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EAEE-44E4-4FC9-BEB9-A68F088BC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80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106B-E418-4240-AE48-4CDBEDF1A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976526-641A-4BF4-B9DF-CDBAEFBAE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D45A-9897-45AA-94A4-7F2C8D1418C5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CAC070-1E05-4063-9E27-C8D914BAA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FFEE40-7D38-44EB-AA29-C1324692A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EAEE-44E4-4FC9-BEB9-A68F088BC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66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D40C90-2C01-4B62-89E8-6E0A2D956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D45A-9897-45AA-94A4-7F2C8D1418C5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F853B2-16E8-4D16-B91F-905B7AF5F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12DCA-20D7-451A-A7B1-E8A8BBFAE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EAEE-44E4-4FC9-BEB9-A68F088BC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2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99448-635E-4C68-9EDD-BE7645CBA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FB2D-3013-473C-B4CD-CE8D0C260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283C6-B753-4B0C-8775-5B2E10B75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A335E-D300-4422-925C-89F71B871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D45A-9897-45AA-94A4-7F2C8D1418C5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1E668-E538-42D5-9A21-59EA038FB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B2CD5-B444-41FE-BCCB-DB008E96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EAEE-44E4-4FC9-BEB9-A68F088BC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79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B2170-E516-4DEA-A603-A1CFBBE84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E35A29-CB38-4DC0-93F4-BCEF19B822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7A7736-D55F-4203-8052-4C6E74BD7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B7DB4-AADA-43A2-A785-8EC6BD0DC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0D45A-9897-45AA-94A4-7F2C8D1418C5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14D1C-CB26-49BD-9769-1EC815868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78C9A-0492-4932-A79B-68C58AD53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2EAEE-44E4-4FC9-BEB9-A68F088BC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10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CBEF08-F2A4-4130-A173-A6F8309A6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9CBDE-25F2-4D15-8BD8-787CB140B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9434D-4B51-43EB-9F48-AA8BDD445D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0D45A-9897-45AA-94A4-7F2C8D1418C5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05C42-9531-459F-9F81-806286A73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5E9F2-926E-4AA0-9D8E-2E232109E7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2EAEE-44E4-4FC9-BEB9-A68F088BC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riccobene/antagonis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F2A8-1448-42DA-9521-6C761D07F8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Experiment: Network Anomaly Lifecycle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CB481B-473D-40FA-92F7-4CD6630472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E" sz="2600" dirty="0"/>
              <a:t>NMOP – Anomaly Detection Interim Meeting</a:t>
            </a:r>
          </a:p>
          <a:p>
            <a:r>
              <a:rPr lang="en-IE" sz="2600" dirty="0"/>
              <a:t>11</a:t>
            </a:r>
            <a:r>
              <a:rPr lang="en-IE" sz="2600" baseline="30000" dirty="0"/>
              <a:t>th</a:t>
            </a:r>
            <a:r>
              <a:rPr lang="en-IE" sz="2600" dirty="0"/>
              <a:t> September 2024</a:t>
            </a:r>
          </a:p>
          <a:p>
            <a:endParaRPr lang="en-IE" dirty="0"/>
          </a:p>
          <a:p>
            <a:r>
              <a:rPr lang="en-IE" dirty="0"/>
              <a:t>Presenter: Vincenzo Riccobene</a:t>
            </a:r>
          </a:p>
          <a:p>
            <a:r>
              <a:rPr lang="en-IE" dirty="0"/>
              <a:t>Authors: Vincenzo Riccobene, Antonio Roberto, Thomas Graf, Wanting Du, Alex Huang Feng </a:t>
            </a:r>
          </a:p>
        </p:txBody>
      </p:sp>
    </p:spTree>
    <p:extLst>
      <p:ext uri="{BB962C8B-B14F-4D97-AF65-F5344CB8AC3E}">
        <p14:creationId xmlns:p14="http://schemas.microsoft.com/office/powerpoint/2010/main" val="1180851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02C5092-81AA-4415-BC34-A069FA10E9BF}"/>
              </a:ext>
            </a:extLst>
          </p:cNvPr>
          <p:cNvSpPr txBox="1">
            <a:spLocks/>
          </p:cNvSpPr>
          <p:nvPr/>
        </p:nvSpPr>
        <p:spPr>
          <a:xfrm>
            <a:off x="838200" y="205042"/>
            <a:ext cx="10515600" cy="860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dirty="0"/>
              <a:t>Network Anomaly Detection Lifecycle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978295-B9C7-4060-84C8-4C9541302656}"/>
              </a:ext>
            </a:extLst>
          </p:cNvPr>
          <p:cNvSpPr/>
          <p:nvPr/>
        </p:nvSpPr>
        <p:spPr>
          <a:xfrm>
            <a:off x="2290699" y="1188875"/>
            <a:ext cx="1584101" cy="5280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Detection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CABA44-31D2-4C06-85BE-5350A6E43B30}"/>
              </a:ext>
            </a:extLst>
          </p:cNvPr>
          <p:cNvSpPr/>
          <p:nvPr/>
        </p:nvSpPr>
        <p:spPr>
          <a:xfrm>
            <a:off x="4028943" y="2626050"/>
            <a:ext cx="1584101" cy="5280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Validation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39372-244D-4D5B-AA19-3B8F7F96CD3D}"/>
              </a:ext>
            </a:extLst>
          </p:cNvPr>
          <p:cNvSpPr/>
          <p:nvPr/>
        </p:nvSpPr>
        <p:spPr>
          <a:xfrm>
            <a:off x="618189" y="2626050"/>
            <a:ext cx="1584101" cy="5280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Refinement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6C601A1-E70B-4F39-BD9B-C0FD6BF2830B}"/>
              </a:ext>
            </a:extLst>
          </p:cNvPr>
          <p:cNvCxnSpPr>
            <a:stCxn id="10" idx="3"/>
            <a:endCxn id="11" idx="0"/>
          </p:cNvCxnSpPr>
          <p:nvPr/>
        </p:nvCxnSpPr>
        <p:spPr>
          <a:xfrm>
            <a:off x="3874800" y="1452892"/>
            <a:ext cx="946194" cy="1173158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9A212F-9C6B-4B6E-B20F-6562B2E450E3}"/>
              </a:ext>
            </a:extLst>
          </p:cNvPr>
          <p:cNvCxnSpPr>
            <a:stCxn id="11" idx="1"/>
            <a:endCxn id="12" idx="3"/>
          </p:cNvCxnSpPr>
          <p:nvPr/>
        </p:nvCxnSpPr>
        <p:spPr>
          <a:xfrm flipH="1">
            <a:off x="2202290" y="2890067"/>
            <a:ext cx="1826653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93963C6-4D95-4E5D-95C0-1DD0C8C672CE}"/>
              </a:ext>
            </a:extLst>
          </p:cNvPr>
          <p:cNvCxnSpPr>
            <a:stCxn id="12" idx="0"/>
            <a:endCxn id="10" idx="1"/>
          </p:cNvCxnSpPr>
          <p:nvPr/>
        </p:nvCxnSpPr>
        <p:spPr>
          <a:xfrm rot="5400000" flipH="1" flipV="1">
            <a:off x="1263890" y="1599242"/>
            <a:ext cx="1173158" cy="880459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950E11F-BB05-4E63-856F-B0009A33DCAB}"/>
              </a:ext>
            </a:extLst>
          </p:cNvPr>
          <p:cNvSpPr txBox="1"/>
          <p:nvPr/>
        </p:nvSpPr>
        <p:spPr>
          <a:xfrm>
            <a:off x="4891379" y="1489061"/>
            <a:ext cx="8418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200" dirty="0"/>
              <a:t>Symptoms</a:t>
            </a:r>
          </a:p>
          <a:p>
            <a:pPr algn="ctr"/>
            <a:r>
              <a:rPr lang="en-IE" sz="1200" dirty="0"/>
              <a:t>&amp; </a:t>
            </a:r>
            <a:br>
              <a:rPr lang="en-IE" sz="1200" dirty="0"/>
            </a:br>
            <a:r>
              <a:rPr lang="en-IE" sz="1200" dirty="0"/>
              <a:t>Network</a:t>
            </a:r>
            <a:br>
              <a:rPr lang="en-IE" sz="1200" dirty="0"/>
            </a:br>
            <a:r>
              <a:rPr lang="en-IE" sz="1200" dirty="0"/>
              <a:t>Anomalies</a:t>
            </a:r>
            <a:endParaRPr 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228B8E-8A6C-4CC9-BDF5-A3D756841C89}"/>
              </a:ext>
            </a:extLst>
          </p:cNvPr>
          <p:cNvSpPr txBox="1"/>
          <p:nvPr/>
        </p:nvSpPr>
        <p:spPr>
          <a:xfrm>
            <a:off x="2651853" y="2883105"/>
            <a:ext cx="1006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200" dirty="0"/>
              <a:t>Problem</a:t>
            </a:r>
            <a:br>
              <a:rPr lang="en-IE" sz="1200" dirty="0"/>
            </a:br>
            <a:r>
              <a:rPr lang="en-IE" sz="1200" dirty="0"/>
              <a:t>Confirmation</a:t>
            </a:r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F665AF-AC5D-4C2B-9BC7-F48CAECB2C0E}"/>
              </a:ext>
            </a:extLst>
          </p:cNvPr>
          <p:cNvSpPr txBox="1"/>
          <p:nvPr/>
        </p:nvSpPr>
        <p:spPr>
          <a:xfrm>
            <a:off x="436831" y="1821018"/>
            <a:ext cx="973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/>
              <a:t>Adjustments</a:t>
            </a:r>
            <a:endParaRPr 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7525F3-F0A4-47BD-9BF7-C6B765930B26}"/>
              </a:ext>
            </a:extLst>
          </p:cNvPr>
          <p:cNvSpPr txBox="1"/>
          <p:nvPr/>
        </p:nvSpPr>
        <p:spPr>
          <a:xfrm>
            <a:off x="5983834" y="1183441"/>
            <a:ext cx="609475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600" dirty="0"/>
              <a:t>Network anomaly detection requires </a:t>
            </a:r>
            <a:r>
              <a:rPr lang="en-IE" sz="1600" b="1" dirty="0"/>
              <a:t>continuous learning</a:t>
            </a:r>
            <a:r>
              <a:rPr lang="en-IE" sz="1600" dirty="0"/>
              <a:t> from new network behaviours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600" dirty="0"/>
              <a:t>Based on empirical evidence, a </a:t>
            </a:r>
            <a:r>
              <a:rPr lang="en-IE" sz="1600" b="1" dirty="0"/>
              <a:t>lifecycle</a:t>
            </a:r>
            <a:r>
              <a:rPr lang="en-IE" sz="1600" dirty="0"/>
              <a:t> has been identified as a suitable solution to </a:t>
            </a:r>
            <a:r>
              <a:rPr lang="en-IE" sz="1600" b="1" dirty="0"/>
              <a:t>learn and incorporate</a:t>
            </a:r>
            <a:r>
              <a:rPr lang="en-IE" sz="1600" dirty="0"/>
              <a:t> this learning iteratively into the anomaly detection 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600" dirty="0"/>
              <a:t>This learning can be </a:t>
            </a:r>
            <a:r>
              <a:rPr lang="en-IE" sz="1600" b="1" dirty="0"/>
              <a:t>“codified”</a:t>
            </a:r>
            <a:r>
              <a:rPr lang="en-IE" sz="1600" dirty="0"/>
              <a:t> by a set of labels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E" sz="1600" b="1" dirty="0"/>
              <a:t>Labels</a:t>
            </a:r>
            <a:r>
              <a:rPr lang="en-IE" sz="1600" dirty="0"/>
              <a:t> </a:t>
            </a:r>
            <a:r>
              <a:rPr lang="en-IE" sz="1600" dirty="0">
                <a:sym typeface="Wingdings" panose="05000000000000000000" pitchFamily="2" charset="2"/>
              </a:rPr>
              <a:t></a:t>
            </a:r>
            <a:r>
              <a:rPr lang="en-IE" sz="1600" dirty="0"/>
              <a:t> </a:t>
            </a:r>
            <a:r>
              <a:rPr lang="en-IE" sz="1600" b="1" dirty="0"/>
              <a:t>symptoms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E" sz="1600" dirty="0"/>
              <a:t>Symptoms grouped into </a:t>
            </a:r>
            <a:r>
              <a:rPr lang="en-IE" sz="1600" b="1" dirty="0"/>
              <a:t>network anomalies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600" dirty="0"/>
              <a:t>Network anomalies can be updated (i) over time and in (ii) different stages of the lifecycle</a:t>
            </a:r>
          </a:p>
          <a:p>
            <a:r>
              <a:rPr lang="en-IE" sz="1600" b="1" dirty="0">
                <a:sym typeface="Wingdings" panose="05000000000000000000" pitchFamily="2" charset="2"/>
              </a:rPr>
              <a:t>    </a:t>
            </a:r>
            <a:r>
              <a:rPr lang="en-IE" sz="1600" b="1" u="sng" dirty="0">
                <a:sym typeface="Wingdings" panose="05000000000000000000" pitchFamily="2" charset="2"/>
              </a:rPr>
              <a:t>Goal</a:t>
            </a:r>
            <a:r>
              <a:rPr lang="en-IE" sz="1600" b="1" dirty="0">
                <a:sym typeface="Wingdings" panose="05000000000000000000" pitchFamily="2" charset="2"/>
              </a:rPr>
              <a:t>: P</a:t>
            </a:r>
            <a:r>
              <a:rPr lang="en-IE" sz="1600" b="1" dirty="0"/>
              <a:t>rovide more information to be fed into the detection stage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B4A64E-A8E9-4274-8EC8-BE785DA48CC4}"/>
              </a:ext>
            </a:extLst>
          </p:cNvPr>
          <p:cNvSpPr/>
          <p:nvPr/>
        </p:nvSpPr>
        <p:spPr>
          <a:xfrm>
            <a:off x="370815" y="4067635"/>
            <a:ext cx="1145036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600" u="sng" dirty="0"/>
              <a:t>Proposed solution</a:t>
            </a:r>
            <a:r>
              <a:rPr lang="en-IE" sz="1600" dirty="0"/>
              <a:t>: introduce a </a:t>
            </a:r>
            <a:r>
              <a:rPr lang="en-IE" sz="1600" b="1" dirty="0"/>
              <a:t>label store</a:t>
            </a:r>
            <a:r>
              <a:rPr lang="en-IE" sz="1600" dirty="0"/>
              <a:t> into the network anomaly architecture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600" u="sng" dirty="0"/>
              <a:t>Functionality of the label store</a:t>
            </a:r>
            <a:r>
              <a:rPr lang="en-IE" sz="1600" dirty="0"/>
              <a:t>: </a:t>
            </a:r>
            <a:r>
              <a:rPr lang="en-IE" sz="1600" b="1" dirty="0"/>
              <a:t>persistency</a:t>
            </a:r>
            <a:r>
              <a:rPr lang="en-IE" sz="1600" dirty="0"/>
              <a:t>, </a:t>
            </a:r>
            <a:r>
              <a:rPr lang="en-IE" sz="1600" b="1" dirty="0"/>
              <a:t>upgrade</a:t>
            </a:r>
            <a:r>
              <a:rPr lang="en-IE" sz="1600" dirty="0"/>
              <a:t> and </a:t>
            </a:r>
            <a:r>
              <a:rPr lang="en-IE" sz="1600" b="1" dirty="0"/>
              <a:t>retrieval</a:t>
            </a:r>
            <a:r>
              <a:rPr lang="en-IE" sz="1600" dirty="0"/>
              <a:t> of labels for multiple actors across the 3 lifecycle stages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600" b="1" dirty="0"/>
              <a:t>Actors</a:t>
            </a:r>
            <a:r>
              <a:rPr lang="en-IE" sz="1600" dirty="0"/>
              <a:t>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E" sz="1600" b="1" dirty="0"/>
              <a:t>In the Detection stage</a:t>
            </a:r>
            <a:r>
              <a:rPr lang="en-IE" sz="1600" dirty="0"/>
              <a:t>: Network Engineers and/or Automatic detectors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IE" sz="1600" dirty="0"/>
              <a:t>Rule-based detectors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IE" sz="1600" dirty="0"/>
              <a:t>ML-based detectors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E" sz="1600" b="1" dirty="0"/>
              <a:t>In the Validation stage</a:t>
            </a:r>
            <a:r>
              <a:rPr lang="en-IE" sz="1600" dirty="0"/>
              <a:t>: Network Engineers manually validating the labels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IE" sz="1600" b="1" dirty="0"/>
              <a:t>In the Refinement stage</a:t>
            </a:r>
            <a:r>
              <a:rPr lang="en-IE" sz="1600" dirty="0"/>
              <a:t>: Data Scientists and/or Automatic Refiners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IE" sz="1600" dirty="0"/>
              <a:t>Systems automatically refining detection systems, based on the validated labels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E" sz="1600" dirty="0"/>
              <a:t>Detectors and Refiners can be implemented by operators, vendors, etc.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83770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02C5092-81AA-4415-BC34-A069FA10E9BF}"/>
              </a:ext>
            </a:extLst>
          </p:cNvPr>
          <p:cNvSpPr txBox="1">
            <a:spLocks/>
          </p:cNvSpPr>
          <p:nvPr/>
        </p:nvSpPr>
        <p:spPr>
          <a:xfrm>
            <a:off x="838200" y="205042"/>
            <a:ext cx="10515600" cy="860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dirty="0"/>
              <a:t>Problem Statement (from Draft)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978295-B9C7-4060-84C8-4C9541302656}"/>
              </a:ext>
            </a:extLst>
          </p:cNvPr>
          <p:cNvSpPr/>
          <p:nvPr/>
        </p:nvSpPr>
        <p:spPr>
          <a:xfrm>
            <a:off x="2290699" y="1188875"/>
            <a:ext cx="1584101" cy="5280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Detection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CABA44-31D2-4C06-85BE-5350A6E43B30}"/>
              </a:ext>
            </a:extLst>
          </p:cNvPr>
          <p:cNvSpPr/>
          <p:nvPr/>
        </p:nvSpPr>
        <p:spPr>
          <a:xfrm>
            <a:off x="4028943" y="2626050"/>
            <a:ext cx="1584101" cy="5280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Validation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39372-244D-4D5B-AA19-3B8F7F96CD3D}"/>
              </a:ext>
            </a:extLst>
          </p:cNvPr>
          <p:cNvSpPr/>
          <p:nvPr/>
        </p:nvSpPr>
        <p:spPr>
          <a:xfrm>
            <a:off x="618189" y="2626050"/>
            <a:ext cx="1584101" cy="5280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Refinement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28C50B-B03A-4940-BECD-EB929631484E}"/>
              </a:ext>
            </a:extLst>
          </p:cNvPr>
          <p:cNvSpPr/>
          <p:nvPr/>
        </p:nvSpPr>
        <p:spPr>
          <a:xfrm>
            <a:off x="2290699" y="1975936"/>
            <a:ext cx="1584101" cy="5280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Label Store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93963C6-4D95-4E5D-95C0-1DD0C8C672CE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793867" y="1452892"/>
            <a:ext cx="1496832" cy="1173158"/>
          </a:xfrm>
          <a:prstGeom prst="bentConnector3">
            <a:avLst>
              <a:gd name="adj1" fmla="val 1002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950E11F-BB05-4E63-856F-B0009A33DCAB}"/>
              </a:ext>
            </a:extLst>
          </p:cNvPr>
          <p:cNvSpPr txBox="1"/>
          <p:nvPr/>
        </p:nvSpPr>
        <p:spPr>
          <a:xfrm>
            <a:off x="3018049" y="1687208"/>
            <a:ext cx="1446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/>
              <a:t>Detected Symptoms</a:t>
            </a:r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F665AF-AC5D-4C2B-9BC7-F48CAECB2C0E}"/>
              </a:ext>
            </a:extLst>
          </p:cNvPr>
          <p:cNvSpPr txBox="1"/>
          <p:nvPr/>
        </p:nvSpPr>
        <p:spPr>
          <a:xfrm>
            <a:off x="449595" y="987383"/>
            <a:ext cx="1251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IE" sz="1200" dirty="0"/>
              <a:t>Adjustments to </a:t>
            </a:r>
          </a:p>
          <a:p>
            <a:r>
              <a:rPr lang="en-IE" sz="1200" dirty="0"/>
              <a:t>detection system</a:t>
            </a:r>
            <a:endParaRPr lang="en-US" sz="12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7E5A96-BB80-41C4-9F48-B257DFA49EFE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>
            <a:off x="3082750" y="1716909"/>
            <a:ext cx="0" cy="259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B232017-03CC-4AF1-8211-BB78B7E5A8A7}"/>
              </a:ext>
            </a:extLst>
          </p:cNvPr>
          <p:cNvCxnSpPr>
            <a:stCxn id="13" idx="3"/>
            <a:endCxn id="11" idx="0"/>
          </p:cNvCxnSpPr>
          <p:nvPr/>
        </p:nvCxnSpPr>
        <p:spPr>
          <a:xfrm>
            <a:off x="3874800" y="2239953"/>
            <a:ext cx="946194" cy="3860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333B058-1DD6-4CB7-ABCD-6541B5FE84B3}"/>
              </a:ext>
            </a:extLst>
          </p:cNvPr>
          <p:cNvCxnSpPr>
            <a:cxnSpLocks/>
            <a:stCxn id="11" idx="1"/>
            <a:endCxn id="30" idx="2"/>
          </p:cNvCxnSpPr>
          <p:nvPr/>
        </p:nvCxnSpPr>
        <p:spPr>
          <a:xfrm rot="10800000">
            <a:off x="3478907" y="2503971"/>
            <a:ext cx="550037" cy="3860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E6DA183-59B3-4B71-853E-C6D50E128521}"/>
              </a:ext>
            </a:extLst>
          </p:cNvPr>
          <p:cNvSpPr/>
          <p:nvPr/>
        </p:nvSpPr>
        <p:spPr>
          <a:xfrm>
            <a:off x="3390495" y="2396755"/>
            <a:ext cx="176822" cy="107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F6C330-8FF2-40EE-BB68-51E554340EA9}"/>
              </a:ext>
            </a:extLst>
          </p:cNvPr>
          <p:cNvSpPr txBox="1"/>
          <p:nvPr/>
        </p:nvSpPr>
        <p:spPr>
          <a:xfrm>
            <a:off x="4783455" y="2176382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/>
              <a:t>Labels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1E68EC-B1DB-49BA-93A1-63A2C4F5E46C}"/>
              </a:ext>
            </a:extLst>
          </p:cNvPr>
          <p:cNvSpPr txBox="1"/>
          <p:nvPr/>
        </p:nvSpPr>
        <p:spPr>
          <a:xfrm>
            <a:off x="3188773" y="2876667"/>
            <a:ext cx="842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/>
              <a:t>Confirmed</a:t>
            </a:r>
            <a:br>
              <a:rPr lang="en-IE" sz="1200" dirty="0"/>
            </a:br>
            <a:r>
              <a:rPr lang="en-IE" sz="1200" dirty="0"/>
              <a:t>Symptoms</a:t>
            </a:r>
            <a:endParaRPr lang="en-US" sz="12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C613442-1A53-4237-81D0-ADBFB8AE1C38}"/>
              </a:ext>
            </a:extLst>
          </p:cNvPr>
          <p:cNvSpPr/>
          <p:nvPr/>
        </p:nvSpPr>
        <p:spPr>
          <a:xfrm>
            <a:off x="2664955" y="2394129"/>
            <a:ext cx="176822" cy="107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980192CA-409D-452C-8F57-4F4B69938939}"/>
              </a:ext>
            </a:extLst>
          </p:cNvPr>
          <p:cNvCxnSpPr>
            <a:stCxn id="35" idx="2"/>
            <a:endCxn id="12" idx="3"/>
          </p:cNvCxnSpPr>
          <p:nvPr/>
        </p:nvCxnSpPr>
        <p:spPr>
          <a:xfrm rot="5400000">
            <a:off x="2283467" y="2420168"/>
            <a:ext cx="388722" cy="5510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E998C6C4-B24F-4A46-BFD0-DBD9A374783D}"/>
              </a:ext>
            </a:extLst>
          </p:cNvPr>
          <p:cNvCxnSpPr>
            <a:stCxn id="12" idx="0"/>
            <a:endCxn id="13" idx="1"/>
          </p:cNvCxnSpPr>
          <p:nvPr/>
        </p:nvCxnSpPr>
        <p:spPr>
          <a:xfrm rot="5400000" flipH="1" flipV="1">
            <a:off x="1657421" y="1992773"/>
            <a:ext cx="386097" cy="8804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EE39F9B-2F27-4315-9670-836F3095C677}"/>
              </a:ext>
            </a:extLst>
          </p:cNvPr>
          <p:cNvSpPr txBox="1"/>
          <p:nvPr/>
        </p:nvSpPr>
        <p:spPr>
          <a:xfrm>
            <a:off x="1304643" y="1841382"/>
            <a:ext cx="841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/>
              <a:t>Refined</a:t>
            </a:r>
            <a:br>
              <a:rPr lang="en-IE" sz="1200" dirty="0"/>
            </a:br>
            <a:r>
              <a:rPr lang="en-IE" sz="1200" dirty="0"/>
              <a:t>Symptoms</a:t>
            </a:r>
            <a:endParaRPr lang="en-US" sz="12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5A4A90A-5A2F-49C9-AF34-B8C14B00F496}"/>
              </a:ext>
            </a:extLst>
          </p:cNvPr>
          <p:cNvSpPr/>
          <p:nvPr/>
        </p:nvSpPr>
        <p:spPr>
          <a:xfrm>
            <a:off x="2713508" y="2454755"/>
            <a:ext cx="83195" cy="83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ACCD97A-DE9B-4E65-8259-A708C3FE9B38}"/>
              </a:ext>
            </a:extLst>
          </p:cNvPr>
          <p:cNvSpPr/>
          <p:nvPr/>
        </p:nvSpPr>
        <p:spPr>
          <a:xfrm>
            <a:off x="3435771" y="2427789"/>
            <a:ext cx="83195" cy="83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B8C9A1B-9730-4523-A3BA-F3BECCFE209C}"/>
              </a:ext>
            </a:extLst>
          </p:cNvPr>
          <p:cNvSpPr/>
          <p:nvPr/>
        </p:nvSpPr>
        <p:spPr>
          <a:xfrm>
            <a:off x="3041151" y="1973085"/>
            <a:ext cx="83195" cy="83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D651972-3408-4FF3-A181-DEEC475BD140}"/>
              </a:ext>
            </a:extLst>
          </p:cNvPr>
          <p:cNvSpPr/>
          <p:nvPr/>
        </p:nvSpPr>
        <p:spPr>
          <a:xfrm>
            <a:off x="2285629" y="2197043"/>
            <a:ext cx="83195" cy="83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E6AD491-36A2-46DF-8527-21953D41973C}"/>
              </a:ext>
            </a:extLst>
          </p:cNvPr>
          <p:cNvSpPr/>
          <p:nvPr/>
        </p:nvSpPr>
        <p:spPr>
          <a:xfrm>
            <a:off x="3814151" y="2202032"/>
            <a:ext cx="83195" cy="83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682A821-6EFE-4561-89E7-E9632A796196}"/>
              </a:ext>
            </a:extLst>
          </p:cNvPr>
          <p:cNvSpPr txBox="1"/>
          <p:nvPr/>
        </p:nvSpPr>
        <p:spPr>
          <a:xfrm>
            <a:off x="9364426" y="1806414"/>
            <a:ext cx="2834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E" b="1" dirty="0"/>
              <a:t>State machine of the anomaly label management</a:t>
            </a:r>
            <a:endParaRPr lang="en-IE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C64DD4A-40D1-4AD9-8AC7-E58729C534E4}"/>
              </a:ext>
            </a:extLst>
          </p:cNvPr>
          <p:cNvSpPr txBox="1"/>
          <p:nvPr/>
        </p:nvSpPr>
        <p:spPr>
          <a:xfrm>
            <a:off x="2265978" y="2858783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200" dirty="0"/>
              <a:t>Labels</a:t>
            </a:r>
            <a:endParaRPr lang="en-US" sz="12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D5541A3-C677-458F-A632-69D50E0E0E8E}"/>
              </a:ext>
            </a:extLst>
          </p:cNvPr>
          <p:cNvGrpSpPr/>
          <p:nvPr/>
        </p:nvGrpSpPr>
        <p:grpSpPr>
          <a:xfrm>
            <a:off x="6627307" y="2394129"/>
            <a:ext cx="5381312" cy="4258829"/>
            <a:chOff x="6104378" y="1980277"/>
            <a:chExt cx="5904241" cy="467268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B8F242A-ED02-48FD-9F9E-AC53B62F1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04378" y="1980277"/>
              <a:ext cx="5904241" cy="4672681"/>
            </a:xfrm>
            <a:prstGeom prst="rect">
              <a:avLst/>
            </a:prstGeom>
          </p:spPr>
        </p:pic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29F3889-D864-4EE4-A23B-91BE6FFB5961}"/>
                </a:ext>
              </a:extLst>
            </p:cNvPr>
            <p:cNvSpPr/>
            <p:nvPr/>
          </p:nvSpPr>
          <p:spPr>
            <a:xfrm>
              <a:off x="9086850" y="2890066"/>
              <a:ext cx="2324100" cy="7484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2E54735-3238-45A4-B8C5-61A9C3C34AD1}"/>
                </a:ext>
              </a:extLst>
            </p:cNvPr>
            <p:cNvSpPr/>
            <p:nvPr/>
          </p:nvSpPr>
          <p:spPr>
            <a:xfrm>
              <a:off x="9086850" y="4405313"/>
              <a:ext cx="2471738" cy="7810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17A4F670-F3AB-4F94-BEF7-7A87DA39AC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2724" t="55206" r="29305" b="41838"/>
            <a:stretch/>
          </p:blipFill>
          <p:spPr>
            <a:xfrm>
              <a:off x="10380454" y="4572816"/>
              <a:ext cx="1061053" cy="138113"/>
            </a:xfrm>
            <a:prstGeom prst="rect">
              <a:avLst/>
            </a:prstGeom>
          </p:spPr>
        </p:pic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AE74B66-7FB1-48AE-80DD-80C6EE382976}"/>
                </a:ext>
              </a:extLst>
            </p:cNvPr>
            <p:cNvSpPr/>
            <p:nvPr/>
          </p:nvSpPr>
          <p:spPr>
            <a:xfrm>
              <a:off x="6553199" y="4641872"/>
              <a:ext cx="1752601" cy="19756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6622BC29-1F02-4BC9-9813-DD664FAD8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1593" y="1453458"/>
            <a:ext cx="2562086" cy="18823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47F282E-28EF-4A6C-9510-421C5819578D}"/>
              </a:ext>
            </a:extLst>
          </p:cNvPr>
          <p:cNvSpPr txBox="1"/>
          <p:nvPr/>
        </p:nvSpPr>
        <p:spPr>
          <a:xfrm>
            <a:off x="6218686" y="1085849"/>
            <a:ext cx="3194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/>
              <a:t>Data Model for data exchange</a:t>
            </a:r>
            <a:endParaRPr lang="en-I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2BC5D6-931C-4A86-9DC5-F07E03A564C6}"/>
              </a:ext>
            </a:extLst>
          </p:cNvPr>
          <p:cNvSpPr/>
          <p:nvPr/>
        </p:nvSpPr>
        <p:spPr>
          <a:xfrm>
            <a:off x="175371" y="334517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E" dirty="0"/>
              <a:t>The label store supports this exchange and it must expose an API to provide this service.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E" dirty="0"/>
              <a:t>The data model of the API (for the label exchange) is subject to the following requirements: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E" dirty="0"/>
              <a:t>It </a:t>
            </a:r>
            <a:r>
              <a:rPr lang="en-IE" u="sng" dirty="0"/>
              <a:t>must</a:t>
            </a:r>
            <a:r>
              <a:rPr lang="en-IE" dirty="0"/>
              <a:t> be </a:t>
            </a:r>
            <a:r>
              <a:rPr lang="en-IE" b="1" dirty="0"/>
              <a:t>semantically consistent </a:t>
            </a:r>
            <a:r>
              <a:rPr lang="en-IE" dirty="0"/>
              <a:t>from a networking point of view </a:t>
            </a:r>
            <a:r>
              <a:rPr lang="en-IE" dirty="0">
                <a:sym typeface="Wingdings" panose="05000000000000000000" pitchFamily="2" charset="2"/>
              </a:rPr>
              <a:t> let’s use the semantic metadata draft</a:t>
            </a:r>
            <a:endParaRPr lang="en-IE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E" dirty="0"/>
              <a:t>It </a:t>
            </a:r>
            <a:r>
              <a:rPr lang="en-IE" u="sng" dirty="0"/>
              <a:t>must</a:t>
            </a:r>
            <a:r>
              <a:rPr lang="en-IE" dirty="0"/>
              <a:t> be both </a:t>
            </a:r>
            <a:r>
              <a:rPr lang="en-IE" b="1" dirty="0"/>
              <a:t>human and machine readable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E" dirty="0"/>
              <a:t>It </a:t>
            </a:r>
            <a:r>
              <a:rPr lang="en-IE" u="sng" dirty="0"/>
              <a:t>must</a:t>
            </a:r>
            <a:r>
              <a:rPr lang="en-IE" dirty="0"/>
              <a:t> allow different detection, validation and refinement solutions to </a:t>
            </a:r>
            <a:r>
              <a:rPr lang="en-IE" b="1" dirty="0"/>
              <a:t>interoperate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E" dirty="0"/>
              <a:t>It </a:t>
            </a:r>
            <a:r>
              <a:rPr lang="en-IE" u="sng" dirty="0"/>
              <a:t>must</a:t>
            </a:r>
            <a:r>
              <a:rPr lang="en-IE" dirty="0"/>
              <a:t> provide support for network experts </a:t>
            </a:r>
            <a:r>
              <a:rPr lang="en-IE" b="1" dirty="0"/>
              <a:t>for validation and adjustment</a:t>
            </a:r>
            <a:r>
              <a:rPr lang="en-IE" dirty="0"/>
              <a:t> of network anomaly labels</a:t>
            </a:r>
          </a:p>
          <a:p>
            <a:r>
              <a:rPr lang="en-IE" b="1" dirty="0">
                <a:solidFill>
                  <a:srgbClr val="FF0000"/>
                </a:solidFill>
              </a:rPr>
              <a:t>Any additional requirements worth adding to the list?</a:t>
            </a:r>
          </a:p>
        </p:txBody>
      </p:sp>
    </p:spTree>
    <p:extLst>
      <p:ext uri="{BB962C8B-B14F-4D97-AF65-F5344CB8AC3E}">
        <p14:creationId xmlns:p14="http://schemas.microsoft.com/office/powerpoint/2010/main" val="1102708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E46BE-77A0-4759-A068-912083B7A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042"/>
            <a:ext cx="10515600" cy="860171"/>
          </a:xfrm>
        </p:spPr>
        <p:txBody>
          <a:bodyPr/>
          <a:lstStyle/>
          <a:p>
            <a:r>
              <a:rPr lang="en-IE" dirty="0"/>
              <a:t>Experiment Plan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DEFF-9BDF-4FD3-9E31-BED99CB79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664" y="1514899"/>
            <a:ext cx="11472672" cy="1727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Experiments Goals</a:t>
            </a:r>
          </a:p>
          <a:p>
            <a:r>
              <a:rPr lang="en-US" sz="2000" dirty="0"/>
              <a:t>Define and validate a suitable data model for label exchange between different actors and detection stages</a:t>
            </a:r>
          </a:p>
          <a:p>
            <a:r>
              <a:rPr lang="en-US" sz="2000" dirty="0"/>
              <a:t>Validate the data model in a wide set of </a:t>
            </a:r>
            <a:r>
              <a:rPr lang="en-US" sz="2000" u="sng" dirty="0"/>
              <a:t>use case scenarios</a:t>
            </a:r>
          </a:p>
          <a:p>
            <a:r>
              <a:rPr lang="en-US" sz="2000" dirty="0"/>
              <a:t>Validate the data model with real network data</a:t>
            </a:r>
          </a:p>
          <a:p>
            <a:endParaRPr lang="en-US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BA6ED1-F77E-4D9B-B44D-932CFEB06D1F}"/>
              </a:ext>
            </a:extLst>
          </p:cNvPr>
          <p:cNvSpPr/>
          <p:nvPr/>
        </p:nvSpPr>
        <p:spPr>
          <a:xfrm>
            <a:off x="348551" y="3322938"/>
            <a:ext cx="650786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Work done so far – </a:t>
            </a:r>
            <a:r>
              <a:rPr lang="en-US" sz="2000" b="1" dirty="0"/>
              <a:t>Antagonist</a:t>
            </a:r>
          </a:p>
          <a:p>
            <a:endParaRPr lang="en-IE" sz="2000" b="1" dirty="0"/>
          </a:p>
          <a:p>
            <a:endParaRPr lang="en-IE" sz="2000" b="1" dirty="0"/>
          </a:p>
          <a:p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Implement Anomaly Label persistency and retrieval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Implement Anomaly Label exposure via the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Integrate with timeseries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Implement GUI for data exploration and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Implement ML-based use case and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Implement automatic dashboard generation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F94A79-4B1D-4D27-B59C-2465026223E4}"/>
              </a:ext>
            </a:extLst>
          </p:cNvPr>
          <p:cNvSpPr/>
          <p:nvPr/>
        </p:nvSpPr>
        <p:spPr>
          <a:xfrm>
            <a:off x="6400800" y="2775756"/>
            <a:ext cx="5664200" cy="11640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Demonstrate interaction with different kinds of detection: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b="1" dirty="0"/>
              <a:t>Human-based detection, validation and refinement</a:t>
            </a: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Machine Learning -based detection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Automated Rule-based detection </a:t>
            </a:r>
            <a:r>
              <a:rPr lang="en-US" dirty="0"/>
              <a:t>[Work in Progress]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CF8FD4E-CD6C-411C-A421-ABE4192E9889}"/>
              </a:ext>
            </a:extLst>
          </p:cNvPr>
          <p:cNvCxnSpPr>
            <a:cxnSpLocks/>
          </p:cNvCxnSpPr>
          <p:nvPr/>
        </p:nvCxnSpPr>
        <p:spPr>
          <a:xfrm>
            <a:off x="6753225" y="2610655"/>
            <a:ext cx="206375" cy="1651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0A89839A-4953-4345-892D-99277A542937}"/>
              </a:ext>
            </a:extLst>
          </p:cNvPr>
          <p:cNvSpPr/>
          <p:nvPr/>
        </p:nvSpPr>
        <p:spPr>
          <a:xfrm>
            <a:off x="487536" y="3854837"/>
            <a:ext cx="4969603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Code Repo: </a:t>
            </a:r>
            <a:r>
              <a:rPr lang="en-US" sz="1600" b="1" dirty="0">
                <a:hlinkClick r:id="rId3"/>
              </a:rPr>
              <a:t>https://github.com/vriccobene/antagonist</a:t>
            </a:r>
            <a:endParaRPr lang="en-US" sz="1600" b="1" dirty="0"/>
          </a:p>
          <a:p>
            <a:r>
              <a:rPr lang="en-IE" sz="1600" b="1" dirty="0"/>
              <a:t>It includes: </a:t>
            </a:r>
            <a:r>
              <a:rPr lang="en-US" sz="1600" b="1" dirty="0"/>
              <a:t>instructions for deployment and demo data</a:t>
            </a:r>
          </a:p>
          <a:p>
            <a:r>
              <a:rPr lang="en-IE" sz="1600" b="1" dirty="0">
                <a:solidFill>
                  <a:srgbClr val="FF0000"/>
                </a:solidFill>
              </a:rPr>
              <a:t>It’s a PoC, so a</a:t>
            </a:r>
            <a:r>
              <a:rPr lang="en-US" sz="1600" b="1" dirty="0" err="1">
                <a:solidFill>
                  <a:srgbClr val="FF0000"/>
                </a:solidFill>
              </a:rPr>
              <a:t>ny</a:t>
            </a:r>
            <a:r>
              <a:rPr lang="en-US" sz="1600" b="1" dirty="0">
                <a:solidFill>
                  <a:srgbClr val="FF0000"/>
                </a:solidFill>
              </a:rPr>
              <a:t> help needed please get in touch</a:t>
            </a:r>
          </a:p>
        </p:txBody>
      </p:sp>
      <p:sp>
        <p:nvSpPr>
          <p:cNvPr id="8" name="Google Shape;107;p18">
            <a:extLst>
              <a:ext uri="{FF2B5EF4-FFF2-40B4-BE49-F238E27FC236}">
                <a16:creationId xmlns:a16="http://schemas.microsoft.com/office/drawing/2014/main" id="{362A3DBD-2919-4371-99F9-0722ED829CAC}"/>
              </a:ext>
            </a:extLst>
          </p:cNvPr>
          <p:cNvSpPr/>
          <p:nvPr/>
        </p:nvSpPr>
        <p:spPr>
          <a:xfrm>
            <a:off x="6409439" y="4084638"/>
            <a:ext cx="3748021" cy="179401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IE" sz="2000" dirty="0"/>
              <a:t>Antagonist Backend</a:t>
            </a:r>
          </a:p>
          <a:p>
            <a:pPr algn="ctr"/>
            <a:endParaRPr lang="en-IE" sz="2000" dirty="0"/>
          </a:p>
          <a:p>
            <a:pPr algn="ctr"/>
            <a:endParaRPr lang="en-IE" sz="2000" dirty="0"/>
          </a:p>
          <a:p>
            <a:pPr algn="ctr"/>
            <a:endParaRPr lang="en-IE" sz="2000" dirty="0"/>
          </a:p>
          <a:p>
            <a:pPr algn="ctr"/>
            <a:endParaRPr lang="en-IE" sz="2000" dirty="0"/>
          </a:p>
          <a:p>
            <a:pPr algn="ctr"/>
            <a:endParaRPr sz="2000" dirty="0"/>
          </a:p>
        </p:txBody>
      </p:sp>
      <p:sp>
        <p:nvSpPr>
          <p:cNvPr id="10" name="Google Shape;109;p18">
            <a:extLst>
              <a:ext uri="{FF2B5EF4-FFF2-40B4-BE49-F238E27FC236}">
                <a16:creationId xmlns:a16="http://schemas.microsoft.com/office/drawing/2014/main" id="{4D2D870E-62CF-4A6B-9B37-CF796C6EB815}"/>
              </a:ext>
            </a:extLst>
          </p:cNvPr>
          <p:cNvSpPr/>
          <p:nvPr/>
        </p:nvSpPr>
        <p:spPr>
          <a:xfrm>
            <a:off x="6505732" y="4576648"/>
            <a:ext cx="1999033" cy="38108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000"/>
              <a:t>REST API</a:t>
            </a:r>
            <a:endParaRPr sz="2000"/>
          </a:p>
        </p:txBody>
      </p:sp>
      <p:sp>
        <p:nvSpPr>
          <p:cNvPr id="11" name="Google Shape;110;p18">
            <a:extLst>
              <a:ext uri="{FF2B5EF4-FFF2-40B4-BE49-F238E27FC236}">
                <a16:creationId xmlns:a16="http://schemas.microsoft.com/office/drawing/2014/main" id="{9B87B9CA-9066-425C-AE45-087E7D39A13F}"/>
              </a:ext>
            </a:extLst>
          </p:cNvPr>
          <p:cNvSpPr/>
          <p:nvPr/>
        </p:nvSpPr>
        <p:spPr>
          <a:xfrm>
            <a:off x="6516066" y="5099236"/>
            <a:ext cx="1999033" cy="38108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2000" dirty="0"/>
              <a:t>Antagonist-core</a:t>
            </a:r>
            <a:endParaRPr sz="2000" dirty="0"/>
          </a:p>
        </p:txBody>
      </p:sp>
      <p:sp>
        <p:nvSpPr>
          <p:cNvPr id="12" name="Google Shape;113;p18">
            <a:extLst>
              <a:ext uri="{FF2B5EF4-FFF2-40B4-BE49-F238E27FC236}">
                <a16:creationId xmlns:a16="http://schemas.microsoft.com/office/drawing/2014/main" id="{4DCB9EDA-1876-4707-BAFB-96823DAD0995}"/>
              </a:ext>
            </a:extLst>
          </p:cNvPr>
          <p:cNvSpPr/>
          <p:nvPr/>
        </p:nvSpPr>
        <p:spPr>
          <a:xfrm>
            <a:off x="8690133" y="5099236"/>
            <a:ext cx="1385690" cy="67529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000" dirty="0"/>
              <a:t>Dashboard Generator</a:t>
            </a:r>
            <a:endParaRPr sz="2000" dirty="0"/>
          </a:p>
        </p:txBody>
      </p:sp>
      <p:sp>
        <p:nvSpPr>
          <p:cNvPr id="15" name="Google Shape;140;p18">
            <a:extLst>
              <a:ext uri="{FF2B5EF4-FFF2-40B4-BE49-F238E27FC236}">
                <a16:creationId xmlns:a16="http://schemas.microsoft.com/office/drawing/2014/main" id="{1C5014B7-D764-4BA9-AEB4-1CD1B68D77E9}"/>
              </a:ext>
            </a:extLst>
          </p:cNvPr>
          <p:cNvSpPr/>
          <p:nvPr/>
        </p:nvSpPr>
        <p:spPr>
          <a:xfrm>
            <a:off x="6779332" y="6003254"/>
            <a:ext cx="1472500" cy="734809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000"/>
              <a:t>PostgreSQL</a:t>
            </a:r>
            <a:endParaRPr sz="200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6379AB4-BFE1-4088-9531-B0E165F9CD3B}"/>
              </a:ext>
            </a:extLst>
          </p:cNvPr>
          <p:cNvCxnSpPr>
            <a:stCxn id="11" idx="2"/>
            <a:endCxn id="15" idx="1"/>
          </p:cNvCxnSpPr>
          <p:nvPr/>
        </p:nvCxnSpPr>
        <p:spPr>
          <a:xfrm flipH="1">
            <a:off x="7515582" y="5480324"/>
            <a:ext cx="1" cy="522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oogle Shape;110;p18">
            <a:extLst>
              <a:ext uri="{FF2B5EF4-FFF2-40B4-BE49-F238E27FC236}">
                <a16:creationId xmlns:a16="http://schemas.microsoft.com/office/drawing/2014/main" id="{65F7F092-263A-4DC4-BC6E-F2F487A4945A}"/>
              </a:ext>
            </a:extLst>
          </p:cNvPr>
          <p:cNvSpPr/>
          <p:nvPr/>
        </p:nvSpPr>
        <p:spPr>
          <a:xfrm>
            <a:off x="8690133" y="6003254"/>
            <a:ext cx="1385689" cy="73480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2000" dirty="0"/>
              <a:t>Grafana</a:t>
            </a:r>
            <a:endParaRPr sz="20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017170A-CF53-4889-8DEC-04E51DE6F541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>
            <a:off x="9382978" y="5774531"/>
            <a:ext cx="0" cy="228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7C0B71E-5216-4D10-8A32-BCD87241FCAA}"/>
              </a:ext>
            </a:extLst>
          </p:cNvPr>
          <p:cNvCxnSpPr/>
          <p:nvPr/>
        </p:nvCxnSpPr>
        <p:spPr>
          <a:xfrm>
            <a:off x="8515099" y="5295014"/>
            <a:ext cx="1750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oogle Shape;110;p18">
            <a:extLst>
              <a:ext uri="{FF2B5EF4-FFF2-40B4-BE49-F238E27FC236}">
                <a16:creationId xmlns:a16="http://schemas.microsoft.com/office/drawing/2014/main" id="{9A7995A2-484F-42AC-8AA4-8D3A50B43D67}"/>
              </a:ext>
            </a:extLst>
          </p:cNvPr>
          <p:cNvSpPr/>
          <p:nvPr/>
        </p:nvSpPr>
        <p:spPr>
          <a:xfrm>
            <a:off x="10603023" y="6003253"/>
            <a:ext cx="1385689" cy="73480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dirty="0"/>
              <a:t>Time Series</a:t>
            </a:r>
            <a:br>
              <a:rPr lang="en-US" dirty="0"/>
            </a:br>
            <a:r>
              <a:rPr lang="en-US" dirty="0"/>
              <a:t>DB</a:t>
            </a:r>
            <a:endParaRPr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05D917F-90A6-4C12-B454-411C43DB949F}"/>
              </a:ext>
            </a:extLst>
          </p:cNvPr>
          <p:cNvCxnSpPr>
            <a:stCxn id="20" idx="3"/>
            <a:endCxn id="27" idx="1"/>
          </p:cNvCxnSpPr>
          <p:nvPr/>
        </p:nvCxnSpPr>
        <p:spPr>
          <a:xfrm flipV="1">
            <a:off x="10075822" y="6370658"/>
            <a:ext cx="52720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885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E46BE-77A0-4759-A068-912083B7A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973" y="205042"/>
            <a:ext cx="10915119" cy="860171"/>
          </a:xfrm>
        </p:spPr>
        <p:txBody>
          <a:bodyPr>
            <a:normAutofit/>
          </a:bodyPr>
          <a:lstStyle/>
          <a:p>
            <a:r>
              <a:rPr lang="en-IE" dirty="0"/>
              <a:t>Human-based Detection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406A80-B523-4AFA-96B0-146F6FA595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77"/>
          <a:stretch/>
        </p:blipFill>
        <p:spPr>
          <a:xfrm>
            <a:off x="143941" y="3334091"/>
            <a:ext cx="11931980" cy="27505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EFFBDF-E892-4D27-A6BE-09A9D3385924}"/>
              </a:ext>
            </a:extLst>
          </p:cNvPr>
          <p:cNvSpPr txBox="1"/>
          <p:nvPr/>
        </p:nvSpPr>
        <p:spPr>
          <a:xfrm>
            <a:off x="550972" y="1042283"/>
            <a:ext cx="1091511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Using Antagonist, the user can </a:t>
            </a:r>
            <a:r>
              <a:rPr lang="en-IE" b="1" dirty="0"/>
              <a:t>select a specific metric and tag new symptoms and network anomalies</a:t>
            </a:r>
            <a:r>
              <a:rPr lang="en-IE" dirty="0"/>
              <a:t> specifying all the information defined in the data model, including the following two items</a:t>
            </a:r>
            <a:r>
              <a:rPr lang="en-IE" sz="2800" dirty="0"/>
              <a:t> </a:t>
            </a:r>
            <a:r>
              <a:rPr lang="en-IE" sz="1600" dirty="0"/>
              <a:t>(see draft-netana-nmop-network-anomaly-semantics-02)</a:t>
            </a:r>
            <a:r>
              <a:rPr lang="en-IE" dirty="0"/>
              <a:t>:</a:t>
            </a:r>
          </a:p>
          <a:p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dirty="0"/>
              <a:t>Concern Score</a:t>
            </a:r>
            <a:r>
              <a:rPr lang="en-IE" dirty="0"/>
              <a:t>: how badly the experienced symptom is service impacting</a:t>
            </a:r>
          </a:p>
          <a:p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b="1" dirty="0"/>
              <a:t>Confidence Score</a:t>
            </a:r>
            <a:r>
              <a:rPr lang="en-IE" dirty="0"/>
              <a:t>: how sure you are this symptom is impacting or not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EAFBAF-6367-4D64-A6E3-CC842BC0EEB3}"/>
              </a:ext>
            </a:extLst>
          </p:cNvPr>
          <p:cNvSpPr/>
          <p:nvPr/>
        </p:nvSpPr>
        <p:spPr>
          <a:xfrm>
            <a:off x="7981950" y="2311819"/>
            <a:ext cx="3524250" cy="361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>
                <a:solidFill>
                  <a:schemeClr val="tx1"/>
                </a:solidFill>
              </a:rPr>
              <a:t>can be used to </a:t>
            </a:r>
            <a:r>
              <a:rPr lang="en-IE" sz="1400" b="1" dirty="0">
                <a:solidFill>
                  <a:schemeClr val="tx1"/>
                </a:solidFill>
              </a:rPr>
              <a:t>prioritize symptoms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6E58EC-C19D-4C9E-BDF4-D94820025678}"/>
              </a:ext>
            </a:extLst>
          </p:cNvPr>
          <p:cNvSpPr/>
          <p:nvPr/>
        </p:nvSpPr>
        <p:spPr>
          <a:xfrm>
            <a:off x="7600950" y="2854479"/>
            <a:ext cx="4352925" cy="361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>
                <a:solidFill>
                  <a:schemeClr val="tx1"/>
                </a:solidFill>
              </a:rPr>
              <a:t>can be used to identify symptoms that </a:t>
            </a:r>
            <a:r>
              <a:rPr lang="en-IE" sz="1400" b="1" dirty="0">
                <a:solidFill>
                  <a:schemeClr val="tx1"/>
                </a:solidFill>
              </a:rPr>
              <a:t>require validation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F6F576-21EB-4794-83E2-C48B629CE282}"/>
              </a:ext>
            </a:extLst>
          </p:cNvPr>
          <p:cNvSpPr txBox="1"/>
          <p:nvPr/>
        </p:nvSpPr>
        <p:spPr>
          <a:xfrm>
            <a:off x="219456" y="6239866"/>
            <a:ext cx="7686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Currently this is done in Grafana, but via the REST API any tool can be integrated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816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E46BE-77A0-4759-A068-912083B7A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242"/>
            <a:ext cx="10515600" cy="860171"/>
          </a:xfrm>
        </p:spPr>
        <p:txBody>
          <a:bodyPr/>
          <a:lstStyle/>
          <a:p>
            <a:r>
              <a:rPr lang="en-IE" dirty="0"/>
              <a:t>Human-based validation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CC139F-8E45-4EE1-9990-CD56BD6E81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956715"/>
            <a:ext cx="10166873" cy="569624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7F72710-872E-4625-9E26-B794AB87B310}"/>
              </a:ext>
            </a:extLst>
          </p:cNvPr>
          <p:cNvSpPr/>
          <p:nvPr/>
        </p:nvSpPr>
        <p:spPr>
          <a:xfrm>
            <a:off x="6324600" y="1803400"/>
            <a:ext cx="2260600" cy="8601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rgbClr val="FF0000"/>
                </a:solidFill>
              </a:rPr>
              <a:t>Review the list of network anomalies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081094-1A87-4B35-BE11-221E9DB3C279}"/>
              </a:ext>
            </a:extLst>
          </p:cNvPr>
          <p:cNvSpPr/>
          <p:nvPr/>
        </p:nvSpPr>
        <p:spPr>
          <a:xfrm>
            <a:off x="2200275" y="3336281"/>
            <a:ext cx="5603875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rgbClr val="FF0000"/>
                </a:solidFill>
              </a:rPr>
              <a:t>Review the list of stages for a specific network anomaly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9D9923-7E3C-4126-8FE5-8B770253184D}"/>
              </a:ext>
            </a:extLst>
          </p:cNvPr>
          <p:cNvSpPr/>
          <p:nvPr/>
        </p:nvSpPr>
        <p:spPr>
          <a:xfrm>
            <a:off x="2381249" y="5157926"/>
            <a:ext cx="3152775" cy="277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rgbClr val="FF0000"/>
                </a:solidFill>
              </a:rPr>
              <a:t>Review the list of symptoms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BAE0CF-AE65-4115-AABD-7E69DFBD200D}"/>
              </a:ext>
            </a:extLst>
          </p:cNvPr>
          <p:cNvSpPr/>
          <p:nvPr/>
        </p:nvSpPr>
        <p:spPr>
          <a:xfrm>
            <a:off x="5346700" y="5619750"/>
            <a:ext cx="797720" cy="2047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215BEA5-6FA6-49CC-8621-8C0FBA8F32E0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144420" y="5722144"/>
            <a:ext cx="5524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54159C4-6C61-4F8A-92B6-3AF844E7AB2B}"/>
              </a:ext>
            </a:extLst>
          </p:cNvPr>
          <p:cNvSpPr txBox="1"/>
          <p:nvPr/>
        </p:nvSpPr>
        <p:spPr>
          <a:xfrm>
            <a:off x="6637614" y="5578874"/>
            <a:ext cx="1556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>
                <a:solidFill>
                  <a:srgbClr val="FF0000"/>
                </a:solidFill>
              </a:rPr>
              <a:t>Link to the Dashboard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AD54D3-149E-452E-A38C-DF32CF343986}"/>
              </a:ext>
            </a:extLst>
          </p:cNvPr>
          <p:cNvSpPr/>
          <p:nvPr/>
        </p:nvSpPr>
        <p:spPr>
          <a:xfrm>
            <a:off x="9191625" y="3524250"/>
            <a:ext cx="833438" cy="3143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C8A97C-0626-4FAF-AFDE-E97E8FA4A049}"/>
              </a:ext>
            </a:extLst>
          </p:cNvPr>
          <p:cNvSpPr txBox="1"/>
          <p:nvPr/>
        </p:nvSpPr>
        <p:spPr>
          <a:xfrm>
            <a:off x="10420350" y="3429000"/>
            <a:ext cx="1771650" cy="8925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E" sz="1400" b="1" dirty="0"/>
              <a:t>Add new stages for the network anomaly</a:t>
            </a:r>
          </a:p>
          <a:p>
            <a:r>
              <a:rPr lang="en-IE" sz="1200" dirty="0"/>
              <a:t>(Add new symptoms and remove existing ones)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684A2CA-B553-456C-8950-4651A816049F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10025063" y="3681413"/>
            <a:ext cx="30691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56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E46BE-77A0-4759-A068-912083B7A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242"/>
            <a:ext cx="10515600" cy="860171"/>
          </a:xfrm>
        </p:spPr>
        <p:txBody>
          <a:bodyPr/>
          <a:lstStyle/>
          <a:p>
            <a:r>
              <a:rPr lang="en-IE" dirty="0"/>
              <a:t>Human-based validation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C6E5E1-BDE1-42B4-A6AE-B0E25DB2A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87" y="2163370"/>
            <a:ext cx="11430313" cy="31916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5321A0-F954-448B-9116-6E4CAB0A62EC}"/>
              </a:ext>
            </a:extLst>
          </p:cNvPr>
          <p:cNvSpPr txBox="1"/>
          <p:nvPr/>
        </p:nvSpPr>
        <p:spPr>
          <a:xfrm>
            <a:off x="384542" y="1324045"/>
            <a:ext cx="4409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/>
              <a:t>Symptom Time Series </a:t>
            </a:r>
            <a:r>
              <a:rPr lang="en-IE" b="1" dirty="0">
                <a:solidFill>
                  <a:srgbClr val="FF0000"/>
                </a:solidFill>
              </a:rPr>
              <a:t>Dashboard</a:t>
            </a:r>
            <a:r>
              <a:rPr lang="en-IE" b="1" dirty="0"/>
              <a:t> </a:t>
            </a:r>
          </a:p>
          <a:p>
            <a:r>
              <a:rPr lang="en-IE" dirty="0"/>
              <a:t>Check the details of the symptom annotation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369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/>
          <p:nvPr/>
        </p:nvSpPr>
        <p:spPr>
          <a:xfrm>
            <a:off x="4397588" y="3856958"/>
            <a:ext cx="3304427" cy="119108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it" sz="500" b="1" dirty="0"/>
          </a:p>
          <a:p>
            <a:pPr algn="ctr"/>
            <a:r>
              <a:rPr lang="it" sz="1600" b="1" dirty="0"/>
              <a:t>Validatio</a:t>
            </a:r>
            <a:r>
              <a:rPr lang="en-US" sz="1600" b="1" dirty="0"/>
              <a:t>n</a:t>
            </a:r>
            <a:endParaRPr lang="en-IE" sz="1600" b="1" dirty="0"/>
          </a:p>
          <a:p>
            <a:pPr algn="ctr"/>
            <a:endParaRPr lang="en-IE" sz="1600" b="1" dirty="0"/>
          </a:p>
          <a:p>
            <a:pPr algn="ctr"/>
            <a:endParaRPr sz="1600" b="1" dirty="0"/>
          </a:p>
          <a:p>
            <a:pPr algn="ctr"/>
            <a:endParaRPr sz="1600" b="1" dirty="0"/>
          </a:p>
          <a:p>
            <a:pPr algn="ctr"/>
            <a:endParaRPr sz="1600" b="1" dirty="0"/>
          </a:p>
        </p:txBody>
      </p:sp>
      <p:sp>
        <p:nvSpPr>
          <p:cNvPr id="107" name="Google Shape;107;p18"/>
          <p:cNvSpPr/>
          <p:nvPr/>
        </p:nvSpPr>
        <p:spPr>
          <a:xfrm>
            <a:off x="2745716" y="6029809"/>
            <a:ext cx="6700567" cy="66309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IE" sz="1600" b="1" dirty="0"/>
              <a:t>Antagonist</a:t>
            </a:r>
          </a:p>
          <a:p>
            <a:pPr algn="ctr"/>
            <a:r>
              <a:rPr lang="en-IE" sz="1600" dirty="0"/>
              <a:t>(Label Store)</a:t>
            </a:r>
            <a:endParaRPr sz="1600" dirty="0"/>
          </a:p>
        </p:txBody>
      </p:sp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415600" y="8030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US" dirty="0"/>
              <a:t>Machine Learning based detection and refinement</a:t>
            </a:r>
            <a:endParaRPr dirty="0"/>
          </a:p>
        </p:txBody>
      </p:sp>
      <p:sp>
        <p:nvSpPr>
          <p:cNvPr id="111" name="Google Shape;111;p18"/>
          <p:cNvSpPr/>
          <p:nvPr/>
        </p:nvSpPr>
        <p:spPr>
          <a:xfrm>
            <a:off x="4529855" y="4154078"/>
            <a:ext cx="1395683" cy="80018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000"/>
              <a:t>Antagonist frontend</a:t>
            </a:r>
            <a:endParaRPr sz="2000"/>
          </a:p>
        </p:txBody>
      </p:sp>
      <p:sp>
        <p:nvSpPr>
          <p:cNvPr id="112" name="Google Shape;112;p18"/>
          <p:cNvSpPr/>
          <p:nvPr/>
        </p:nvSpPr>
        <p:spPr>
          <a:xfrm>
            <a:off x="6057573" y="4154078"/>
            <a:ext cx="1512408" cy="79724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000" dirty="0"/>
              <a:t>Grafana Dashboards</a:t>
            </a:r>
            <a:endParaRPr sz="2000" dirty="0"/>
          </a:p>
        </p:txBody>
      </p:sp>
      <p:sp>
        <p:nvSpPr>
          <p:cNvPr id="115" name="Google Shape;115;p18"/>
          <p:cNvSpPr/>
          <p:nvPr/>
        </p:nvSpPr>
        <p:spPr>
          <a:xfrm>
            <a:off x="2739525" y="4154083"/>
            <a:ext cx="1370632" cy="800179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2000" dirty="0"/>
              <a:t>ML-based Detector</a:t>
            </a:r>
            <a:endParaRPr sz="2000" dirty="0"/>
          </a:p>
        </p:txBody>
      </p:sp>
      <p:sp>
        <p:nvSpPr>
          <p:cNvPr id="118" name="Google Shape;118;p18"/>
          <p:cNvSpPr/>
          <p:nvPr/>
        </p:nvSpPr>
        <p:spPr>
          <a:xfrm>
            <a:off x="7948284" y="4154077"/>
            <a:ext cx="1498000" cy="79724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it" sz="2000" dirty="0"/>
              <a:t>Refin</a:t>
            </a:r>
            <a:r>
              <a:rPr lang="en-US" sz="2000" dirty="0" err="1"/>
              <a:t>ement</a:t>
            </a:r>
            <a:endParaRPr sz="2000" dirty="0"/>
          </a:p>
        </p:txBody>
      </p:sp>
      <p:cxnSp>
        <p:nvCxnSpPr>
          <p:cNvPr id="120" name="Google Shape;120;p18"/>
          <p:cNvCxnSpPr>
            <a:cxnSpLocks/>
          </p:cNvCxnSpPr>
          <p:nvPr/>
        </p:nvCxnSpPr>
        <p:spPr>
          <a:xfrm>
            <a:off x="6819422" y="5048045"/>
            <a:ext cx="7771" cy="98176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2" name="Google Shape;122;p18"/>
          <p:cNvSpPr txBox="1"/>
          <p:nvPr/>
        </p:nvSpPr>
        <p:spPr>
          <a:xfrm>
            <a:off x="1795286" y="5219714"/>
            <a:ext cx="1504229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r"/>
            <a:r>
              <a:rPr lang="en-US" sz="1200" dirty="0">
                <a:solidFill>
                  <a:schemeClr val="dk2"/>
                </a:solidFill>
              </a:rPr>
              <a:t>Store </a:t>
            </a:r>
            <a:r>
              <a:rPr lang="it" sz="1200" dirty="0">
                <a:solidFill>
                  <a:schemeClr val="dk2"/>
                </a:solidFill>
              </a:rPr>
              <a:t>Labels </a:t>
            </a:r>
            <a:r>
              <a:rPr lang="en-US" sz="1200" dirty="0">
                <a:solidFill>
                  <a:schemeClr val="dk2"/>
                </a:solidFill>
              </a:rPr>
              <a:t>for</a:t>
            </a:r>
            <a:br>
              <a:rPr lang="en-US" sz="1200" dirty="0">
                <a:solidFill>
                  <a:schemeClr val="dk2"/>
                </a:solidFill>
              </a:rPr>
            </a:br>
            <a:r>
              <a:rPr lang="en-US" sz="1200" dirty="0">
                <a:solidFill>
                  <a:schemeClr val="dk2"/>
                </a:solidFill>
              </a:rPr>
              <a:t>detected symptoms</a:t>
            </a: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5135889" y="5246941"/>
            <a:ext cx="1348787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r"/>
            <a:r>
              <a:rPr lang="it" sz="1200" dirty="0">
                <a:solidFill>
                  <a:schemeClr val="dk2"/>
                </a:solidFill>
              </a:rPr>
              <a:t>Validat</a:t>
            </a:r>
            <a:r>
              <a:rPr lang="en-US" sz="1200" dirty="0">
                <a:solidFill>
                  <a:schemeClr val="dk2"/>
                </a:solidFill>
              </a:rPr>
              <a:t>ed </a:t>
            </a:r>
            <a:r>
              <a:rPr lang="it" sz="1200" dirty="0">
                <a:solidFill>
                  <a:schemeClr val="dk2"/>
                </a:solidFill>
              </a:rPr>
              <a:t>Label</a:t>
            </a:r>
            <a:r>
              <a:rPr lang="en-US" sz="1200" dirty="0">
                <a:solidFill>
                  <a:schemeClr val="dk2"/>
                </a:solidFill>
              </a:rPr>
              <a:t>s</a:t>
            </a:r>
            <a:br>
              <a:rPr lang="en-US" sz="1200" dirty="0">
                <a:solidFill>
                  <a:schemeClr val="dk2"/>
                </a:solidFill>
              </a:rPr>
            </a:br>
            <a:r>
              <a:rPr lang="en-US" sz="1200" dirty="0">
                <a:solidFill>
                  <a:schemeClr val="dk2"/>
                </a:solidFill>
              </a:rPr>
              <a:t>(Ground Truth)</a:t>
            </a: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126" name="Google Shape;126;p18"/>
          <p:cNvSpPr/>
          <p:nvPr/>
        </p:nvSpPr>
        <p:spPr>
          <a:xfrm>
            <a:off x="3222466" y="5336471"/>
            <a:ext cx="382000" cy="382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333"/>
          </a:p>
        </p:txBody>
      </p:sp>
      <p:sp>
        <p:nvSpPr>
          <p:cNvPr id="127" name="Google Shape;127;p18"/>
          <p:cNvSpPr txBox="1"/>
          <p:nvPr/>
        </p:nvSpPr>
        <p:spPr>
          <a:xfrm>
            <a:off x="3234800" y="5308738"/>
            <a:ext cx="282400" cy="45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1333">
                <a:solidFill>
                  <a:schemeClr val="lt1"/>
                </a:solidFill>
              </a:rPr>
              <a:t>1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6390373" y="5343828"/>
            <a:ext cx="382000" cy="382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333"/>
          </a:p>
        </p:txBody>
      </p:sp>
      <p:sp>
        <p:nvSpPr>
          <p:cNvPr id="131" name="Google Shape;131;p18"/>
          <p:cNvSpPr txBox="1"/>
          <p:nvPr/>
        </p:nvSpPr>
        <p:spPr>
          <a:xfrm>
            <a:off x="6431281" y="5306569"/>
            <a:ext cx="282400" cy="45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1333" dirty="0">
                <a:solidFill>
                  <a:schemeClr val="lt1"/>
                </a:solidFill>
              </a:rPr>
              <a:t>3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8256898" y="5292601"/>
            <a:ext cx="382000" cy="382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333"/>
          </a:p>
        </p:txBody>
      </p:sp>
      <p:sp>
        <p:nvSpPr>
          <p:cNvPr id="134" name="Google Shape;134;p18"/>
          <p:cNvSpPr txBox="1"/>
          <p:nvPr/>
        </p:nvSpPr>
        <p:spPr>
          <a:xfrm>
            <a:off x="8276851" y="5264868"/>
            <a:ext cx="282400" cy="45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1333">
                <a:solidFill>
                  <a:schemeClr val="lt1"/>
                </a:solidFill>
              </a:rPr>
              <a:t>4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7077035" y="5172323"/>
            <a:ext cx="12652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r"/>
            <a:r>
              <a:rPr lang="en-US" sz="1200" dirty="0">
                <a:solidFill>
                  <a:schemeClr val="dk2"/>
                </a:solidFill>
              </a:rPr>
              <a:t>Retrieve </a:t>
            </a:r>
          </a:p>
          <a:p>
            <a:pPr algn="r"/>
            <a:r>
              <a:rPr lang="it" sz="1200" dirty="0">
                <a:solidFill>
                  <a:schemeClr val="dk2"/>
                </a:solidFill>
              </a:rPr>
              <a:t>Ground Truth</a:t>
            </a: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5789282" y="3120532"/>
            <a:ext cx="282400" cy="45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1333">
                <a:solidFill>
                  <a:schemeClr val="lt1"/>
                </a:solidFill>
              </a:rPr>
              <a:t>4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6066398" y="3009956"/>
            <a:ext cx="12652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1200" dirty="0">
                <a:solidFill>
                  <a:schemeClr val="dk2"/>
                </a:solidFill>
              </a:rPr>
              <a:t>Re-train</a:t>
            </a:r>
            <a:br>
              <a:rPr lang="it" sz="1200" dirty="0">
                <a:solidFill>
                  <a:schemeClr val="dk2"/>
                </a:solidFill>
              </a:rPr>
            </a:br>
            <a:r>
              <a:rPr lang="it" sz="1200" dirty="0">
                <a:solidFill>
                  <a:schemeClr val="dk2"/>
                </a:solidFill>
              </a:rPr>
              <a:t>ML Model</a:t>
            </a: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5739482" y="3118999"/>
            <a:ext cx="382000" cy="382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333"/>
          </a:p>
        </p:txBody>
      </p:sp>
      <p:sp>
        <p:nvSpPr>
          <p:cNvPr id="139" name="Google Shape;139;p18"/>
          <p:cNvSpPr txBox="1"/>
          <p:nvPr/>
        </p:nvSpPr>
        <p:spPr>
          <a:xfrm>
            <a:off x="5751816" y="3091266"/>
            <a:ext cx="282400" cy="45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1333">
                <a:solidFill>
                  <a:schemeClr val="lt1"/>
                </a:solidFill>
              </a:rPr>
              <a:t>5</a:t>
            </a:r>
            <a:endParaRPr sz="2400">
              <a:solidFill>
                <a:schemeClr val="lt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C8621BB-E0FB-4E38-B3C5-A94AC81A54C3}"/>
              </a:ext>
            </a:extLst>
          </p:cNvPr>
          <p:cNvCxnSpPr>
            <a:cxnSpLocks/>
          </p:cNvCxnSpPr>
          <p:nvPr/>
        </p:nvCxnSpPr>
        <p:spPr>
          <a:xfrm>
            <a:off x="3690665" y="4954262"/>
            <a:ext cx="0" cy="10755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74F9358-56CB-4755-B7EA-B8DB561B9973}"/>
              </a:ext>
            </a:extLst>
          </p:cNvPr>
          <p:cNvCxnSpPr>
            <a:cxnSpLocks/>
            <a:stCxn id="118" idx="0"/>
          </p:cNvCxnSpPr>
          <p:nvPr/>
        </p:nvCxnSpPr>
        <p:spPr>
          <a:xfrm flipV="1">
            <a:off x="8697284" y="3563534"/>
            <a:ext cx="0" cy="5905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D4F74A8-2AA0-49A9-A06B-E3F2A8057A07}"/>
              </a:ext>
            </a:extLst>
          </p:cNvPr>
          <p:cNvCxnSpPr>
            <a:cxnSpLocks/>
            <a:stCxn id="115" idx="0"/>
          </p:cNvCxnSpPr>
          <p:nvPr/>
        </p:nvCxnSpPr>
        <p:spPr>
          <a:xfrm flipV="1">
            <a:off x="3424841" y="3552560"/>
            <a:ext cx="0" cy="601523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BECA9D1-0CAD-42B9-AF7A-FB87DC4A4AF6}"/>
              </a:ext>
            </a:extLst>
          </p:cNvPr>
          <p:cNvCxnSpPr>
            <a:cxnSpLocks/>
          </p:cNvCxnSpPr>
          <p:nvPr/>
        </p:nvCxnSpPr>
        <p:spPr>
          <a:xfrm>
            <a:off x="3424841" y="3552560"/>
            <a:ext cx="5272443" cy="109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1F4443-A6CE-4A17-9E7D-CFE4F557E8D4}"/>
              </a:ext>
            </a:extLst>
          </p:cNvPr>
          <p:cNvCxnSpPr>
            <a:stCxn id="118" idx="2"/>
          </p:cNvCxnSpPr>
          <p:nvPr/>
        </p:nvCxnSpPr>
        <p:spPr>
          <a:xfrm>
            <a:off x="8697284" y="4951318"/>
            <a:ext cx="0" cy="107849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D22C0FB-0CDD-46E2-8D07-3264F3EBE9BE}"/>
              </a:ext>
            </a:extLst>
          </p:cNvPr>
          <p:cNvCxnSpPr>
            <a:cxnSpLocks/>
          </p:cNvCxnSpPr>
          <p:nvPr/>
        </p:nvCxnSpPr>
        <p:spPr>
          <a:xfrm flipV="1">
            <a:off x="5245620" y="5048045"/>
            <a:ext cx="0" cy="981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Google Shape;122;p18">
            <a:extLst>
              <a:ext uri="{FF2B5EF4-FFF2-40B4-BE49-F238E27FC236}">
                <a16:creationId xmlns:a16="http://schemas.microsoft.com/office/drawing/2014/main" id="{42EE07D8-1E6D-4733-AC0D-509F3DBD7D87}"/>
              </a:ext>
            </a:extLst>
          </p:cNvPr>
          <p:cNvSpPr txBox="1"/>
          <p:nvPr/>
        </p:nvSpPr>
        <p:spPr>
          <a:xfrm>
            <a:off x="3411911" y="5239314"/>
            <a:ext cx="1504229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r"/>
            <a:r>
              <a:rPr lang="en-US" sz="1200" dirty="0">
                <a:solidFill>
                  <a:schemeClr val="dk2"/>
                </a:solidFill>
              </a:rPr>
              <a:t>Retrieve</a:t>
            </a:r>
            <a:br>
              <a:rPr lang="en-US" sz="1200" dirty="0">
                <a:solidFill>
                  <a:schemeClr val="dk2"/>
                </a:solidFill>
              </a:rPr>
            </a:br>
            <a:r>
              <a:rPr lang="it" sz="1200" dirty="0">
                <a:solidFill>
                  <a:schemeClr val="dk2"/>
                </a:solidFill>
              </a:rPr>
              <a:t>Labels</a:t>
            </a: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93" name="Google Shape;126;p18">
            <a:extLst>
              <a:ext uri="{FF2B5EF4-FFF2-40B4-BE49-F238E27FC236}">
                <a16:creationId xmlns:a16="http://schemas.microsoft.com/office/drawing/2014/main" id="{1B4B0360-5B3B-40DD-8C9F-8DA649BB8956}"/>
              </a:ext>
            </a:extLst>
          </p:cNvPr>
          <p:cNvSpPr/>
          <p:nvPr/>
        </p:nvSpPr>
        <p:spPr>
          <a:xfrm>
            <a:off x="4834009" y="5364267"/>
            <a:ext cx="382000" cy="382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333"/>
          </a:p>
        </p:txBody>
      </p:sp>
      <p:sp>
        <p:nvSpPr>
          <p:cNvPr id="94" name="Google Shape;127;p18">
            <a:extLst>
              <a:ext uri="{FF2B5EF4-FFF2-40B4-BE49-F238E27FC236}">
                <a16:creationId xmlns:a16="http://schemas.microsoft.com/office/drawing/2014/main" id="{A995FC12-E14F-4526-B1CD-66B452263314}"/>
              </a:ext>
            </a:extLst>
          </p:cNvPr>
          <p:cNvSpPr txBox="1"/>
          <p:nvPr/>
        </p:nvSpPr>
        <p:spPr>
          <a:xfrm>
            <a:off x="4846343" y="5336534"/>
            <a:ext cx="282400" cy="45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it" sz="1333" dirty="0">
                <a:solidFill>
                  <a:schemeClr val="lt1"/>
                </a:solidFill>
              </a:rPr>
              <a:t>2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31E5887-E6BE-4CF8-A676-E1C1CA85D75F}"/>
              </a:ext>
            </a:extLst>
          </p:cNvPr>
          <p:cNvSpPr txBox="1"/>
          <p:nvPr/>
        </p:nvSpPr>
        <p:spPr>
          <a:xfrm>
            <a:off x="3009489" y="6012497"/>
            <a:ext cx="2092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REST</a:t>
            </a:r>
            <a:r>
              <a:rPr lang="en-IE" dirty="0">
                <a:solidFill>
                  <a:schemeClr val="bg1">
                    <a:lumMod val="65000"/>
                  </a:schemeClr>
                </a:solidFill>
              </a:rPr>
              <a:t> / Apache Kafka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391D10D-52BB-4C35-8869-9F4F6E8B21E5}"/>
              </a:ext>
            </a:extLst>
          </p:cNvPr>
          <p:cNvSpPr txBox="1"/>
          <p:nvPr/>
        </p:nvSpPr>
        <p:spPr>
          <a:xfrm>
            <a:off x="8379248" y="5973658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REST</a:t>
            </a:r>
            <a:endParaRPr lang="en-US" dirty="0"/>
          </a:p>
        </p:txBody>
      </p:sp>
      <p:sp>
        <p:nvSpPr>
          <p:cNvPr id="98" name="Google Shape;110;p18">
            <a:extLst>
              <a:ext uri="{FF2B5EF4-FFF2-40B4-BE49-F238E27FC236}">
                <a16:creationId xmlns:a16="http://schemas.microsoft.com/office/drawing/2014/main" id="{AA12CE0B-01E1-4778-8809-D6C40E341DB3}"/>
              </a:ext>
            </a:extLst>
          </p:cNvPr>
          <p:cNvSpPr/>
          <p:nvPr/>
        </p:nvSpPr>
        <p:spPr>
          <a:xfrm>
            <a:off x="1073095" y="4155553"/>
            <a:ext cx="1385689" cy="79724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dirty="0"/>
              <a:t>Time Series</a:t>
            </a:r>
            <a:br>
              <a:rPr lang="en-US" dirty="0"/>
            </a:br>
            <a:r>
              <a:rPr lang="en-US" dirty="0"/>
              <a:t>DB</a:t>
            </a:r>
            <a:endParaRPr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6862BEF-33E4-4622-9F96-F8D580EE04F7}"/>
              </a:ext>
            </a:extLst>
          </p:cNvPr>
          <p:cNvCxnSpPr>
            <a:stCxn id="98" idx="3"/>
            <a:endCxn id="115" idx="1"/>
          </p:cNvCxnSpPr>
          <p:nvPr/>
        </p:nvCxnSpPr>
        <p:spPr>
          <a:xfrm>
            <a:off x="2458784" y="4554173"/>
            <a:ext cx="2807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A2C351CE-68AA-46BE-82A2-A640166137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48987" b="36920"/>
          <a:stretch/>
        </p:blipFill>
        <p:spPr>
          <a:xfrm>
            <a:off x="2599963" y="1611621"/>
            <a:ext cx="2942583" cy="1371799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B6F64E3-0C4E-44BB-8B4B-A0F55990360E}"/>
              </a:ext>
            </a:extLst>
          </p:cNvPr>
          <p:cNvCxnSpPr>
            <a:cxnSpLocks/>
            <a:stCxn id="67" idx="2"/>
          </p:cNvCxnSpPr>
          <p:nvPr/>
        </p:nvCxnSpPr>
        <p:spPr>
          <a:xfrm>
            <a:off x="4071255" y="2983420"/>
            <a:ext cx="876784" cy="9034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CA3E1C9-7707-4475-80EA-67D791631027}"/>
              </a:ext>
            </a:extLst>
          </p:cNvPr>
          <p:cNvCxnSpPr>
            <a:cxnSpLocks/>
          </p:cNvCxnSpPr>
          <p:nvPr/>
        </p:nvCxnSpPr>
        <p:spPr>
          <a:xfrm flipH="1">
            <a:off x="9044059" y="3261827"/>
            <a:ext cx="402224" cy="8922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51B5770-47E9-4F2F-85E1-F2DC85C03ACD}"/>
              </a:ext>
            </a:extLst>
          </p:cNvPr>
          <p:cNvSpPr txBox="1"/>
          <p:nvPr/>
        </p:nvSpPr>
        <p:spPr>
          <a:xfrm>
            <a:off x="784008" y="918193"/>
            <a:ext cx="5141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/>
              <a:t>A Network Engineer has to validate only those symptoms for which the ML had low confidence (Active Learning)</a:t>
            </a:r>
            <a:endParaRPr lang="en-US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FB5E17E-0F41-4CD1-883F-84CABAADAB53}"/>
              </a:ext>
            </a:extLst>
          </p:cNvPr>
          <p:cNvSpPr txBox="1"/>
          <p:nvPr/>
        </p:nvSpPr>
        <p:spPr>
          <a:xfrm>
            <a:off x="6772373" y="1233571"/>
            <a:ext cx="51415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/>
              <a:t>A Data scientist only wants to use the symptoms for which we have high confidence and high service impact in order to </a:t>
            </a:r>
            <a:br>
              <a:rPr lang="en-IE" b="1" dirty="0"/>
            </a:br>
            <a:r>
              <a:rPr lang="en-IE" b="1" dirty="0"/>
              <a:t>achieve high detection </a:t>
            </a:r>
            <a:br>
              <a:rPr lang="en-IE" b="1" dirty="0"/>
            </a:br>
            <a:r>
              <a:rPr lang="en-IE" b="1" dirty="0"/>
              <a:t>accuracy</a:t>
            </a:r>
            <a:endParaRPr lang="en-US" b="1" dirty="0"/>
          </a:p>
        </p:txBody>
      </p:sp>
      <p:pic>
        <p:nvPicPr>
          <p:cNvPr id="1026" name="Picture 2" descr="image.png">
            <a:extLst>
              <a:ext uri="{FF2B5EF4-FFF2-40B4-BE49-F238E27FC236}">
                <a16:creationId xmlns:a16="http://schemas.microsoft.com/office/drawing/2014/main" id="{D43CD96B-FFBC-4609-9066-A15820A26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7827" y="1921918"/>
            <a:ext cx="2787010" cy="133990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4844A2C-4CC9-43C8-B889-D8717186AB44}"/>
              </a:ext>
            </a:extLst>
          </p:cNvPr>
          <p:cNvSpPr/>
          <p:nvPr/>
        </p:nvSpPr>
        <p:spPr>
          <a:xfrm>
            <a:off x="5045868" y="2621758"/>
            <a:ext cx="90018" cy="912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12C306-3000-4E0B-BFCD-D178BB869223}"/>
              </a:ext>
            </a:extLst>
          </p:cNvPr>
          <p:cNvSpPr/>
          <p:nvPr/>
        </p:nvSpPr>
        <p:spPr>
          <a:xfrm>
            <a:off x="2943225" y="2364581"/>
            <a:ext cx="2192661" cy="360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D8EA39E-393F-4673-BB7B-5B28C552B68F}"/>
              </a:ext>
            </a:extLst>
          </p:cNvPr>
          <p:cNvSpPr/>
          <p:nvPr/>
        </p:nvSpPr>
        <p:spPr>
          <a:xfrm>
            <a:off x="9464452" y="2679550"/>
            <a:ext cx="2192661" cy="360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20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E46BE-77A0-4759-A068-912083B7A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042"/>
            <a:ext cx="10515600" cy="860171"/>
          </a:xfrm>
        </p:spPr>
        <p:txBody>
          <a:bodyPr/>
          <a:lstStyle/>
          <a:p>
            <a:r>
              <a:rPr lang="en-IE" dirty="0"/>
              <a:t>Experiment Roadmap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DEFF-9BDF-4FD3-9E31-BED99CB79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663" y="1065212"/>
            <a:ext cx="5736337" cy="1641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What was achieved so far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E" sz="1800" dirty="0"/>
              <a:t>Validation of Human label management</a:t>
            </a:r>
            <a:endParaRPr lang="en-US" sz="18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Validation of ML-based anomaly detection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/>
              <a:t>Validation of rule-based</a:t>
            </a:r>
            <a:r>
              <a:rPr lang="en-US" sz="1800" i="1" dirty="0"/>
              <a:t> (WIP – data model validation)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BA6ED1-F77E-4D9B-B44D-932CFEB06D1F}"/>
              </a:ext>
            </a:extLst>
          </p:cNvPr>
          <p:cNvSpPr/>
          <p:nvPr/>
        </p:nvSpPr>
        <p:spPr>
          <a:xfrm>
            <a:off x="359663" y="2656103"/>
            <a:ext cx="1130859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Roadmap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Phase 1: Implement very basic PoC for data retrieval, API exposure and GUI (based on Grafana)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Phase 2: Enhance GUI and extend API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Phase 3: Validate the PoC with AIOps related data and a ML-based anomaly detector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Phase 4: Finalize validation of the PoC with SAIN [RFC 9417-9418] (as a rule-based anomaly detector)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Phase 5: Integrate with Swisscom Lab Environment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Phase 6: Finalize YANG data model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96DF85-BAC2-402B-83C9-A140C0B31A49}"/>
              </a:ext>
            </a:extLst>
          </p:cNvPr>
          <p:cNvSpPr/>
          <p:nvPr/>
        </p:nvSpPr>
        <p:spPr>
          <a:xfrm>
            <a:off x="6048406" y="1055219"/>
            <a:ext cx="5619854" cy="1501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sz="2000" b="1" dirty="0"/>
              <a:t>What needs to be finalized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Formalize connection between metrics and symptoms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Improve performance and scalability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Finalize YANG data model validation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894D31E-4862-41F0-B9D9-90EFF14B7E84}"/>
              </a:ext>
            </a:extLst>
          </p:cNvPr>
          <p:cNvCxnSpPr>
            <a:cxnSpLocks/>
          </p:cNvCxnSpPr>
          <p:nvPr/>
        </p:nvCxnSpPr>
        <p:spPr>
          <a:xfrm flipV="1">
            <a:off x="6450158" y="5124105"/>
            <a:ext cx="5607163" cy="4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495E1AB-1DDF-47D4-A3D8-C289D2F9200E}"/>
              </a:ext>
            </a:extLst>
          </p:cNvPr>
          <p:cNvSpPr/>
          <p:nvPr/>
        </p:nvSpPr>
        <p:spPr>
          <a:xfrm>
            <a:off x="6387911" y="5012609"/>
            <a:ext cx="231819" cy="231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A44B9D9-1922-42AC-8F4B-5B6AF725AAFA}"/>
              </a:ext>
            </a:extLst>
          </p:cNvPr>
          <p:cNvSpPr/>
          <p:nvPr/>
        </p:nvSpPr>
        <p:spPr>
          <a:xfrm>
            <a:off x="7390317" y="5012609"/>
            <a:ext cx="231819" cy="231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F00DDA-D1B0-4A6E-81C5-A776F610241C}"/>
              </a:ext>
            </a:extLst>
          </p:cNvPr>
          <p:cNvSpPr/>
          <p:nvPr/>
        </p:nvSpPr>
        <p:spPr>
          <a:xfrm>
            <a:off x="8392723" y="5012609"/>
            <a:ext cx="231819" cy="231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132206F-BB60-430F-BF93-3CD5E8765CB0}"/>
              </a:ext>
            </a:extLst>
          </p:cNvPr>
          <p:cNvSpPr/>
          <p:nvPr/>
        </p:nvSpPr>
        <p:spPr>
          <a:xfrm>
            <a:off x="9395129" y="5012608"/>
            <a:ext cx="231819" cy="231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DF40946-B92C-417A-B799-743DBBCE8505}"/>
              </a:ext>
            </a:extLst>
          </p:cNvPr>
          <p:cNvSpPr/>
          <p:nvPr/>
        </p:nvSpPr>
        <p:spPr>
          <a:xfrm>
            <a:off x="10397535" y="5012607"/>
            <a:ext cx="231819" cy="231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E88D4D5-FD53-4192-8D03-9BE90CE5843C}"/>
              </a:ext>
            </a:extLst>
          </p:cNvPr>
          <p:cNvSpPr/>
          <p:nvPr/>
        </p:nvSpPr>
        <p:spPr>
          <a:xfrm>
            <a:off x="11399941" y="5012606"/>
            <a:ext cx="231819" cy="231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709B9F-D516-4579-8080-556963CD4245}"/>
              </a:ext>
            </a:extLst>
          </p:cNvPr>
          <p:cNvSpPr/>
          <p:nvPr/>
        </p:nvSpPr>
        <p:spPr>
          <a:xfrm>
            <a:off x="6048406" y="4632474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Phase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18CF2C-0AA1-495A-86ED-62EA67FAE381}"/>
              </a:ext>
            </a:extLst>
          </p:cNvPr>
          <p:cNvSpPr/>
          <p:nvPr/>
        </p:nvSpPr>
        <p:spPr>
          <a:xfrm>
            <a:off x="7050812" y="4632474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Phase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879C2F0-96CF-4AAF-B072-D7F412C7F5FF}"/>
              </a:ext>
            </a:extLst>
          </p:cNvPr>
          <p:cNvSpPr/>
          <p:nvPr/>
        </p:nvSpPr>
        <p:spPr>
          <a:xfrm>
            <a:off x="8056677" y="4628239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Phase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59662F-3CE9-4717-98FF-D601C13EEF69}"/>
              </a:ext>
            </a:extLst>
          </p:cNvPr>
          <p:cNvSpPr/>
          <p:nvPr/>
        </p:nvSpPr>
        <p:spPr>
          <a:xfrm>
            <a:off x="9059083" y="4628239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Phase 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AB1BFB-89FD-4FF6-AF02-26C0DE9F54DD}"/>
              </a:ext>
            </a:extLst>
          </p:cNvPr>
          <p:cNvSpPr/>
          <p:nvPr/>
        </p:nvSpPr>
        <p:spPr>
          <a:xfrm>
            <a:off x="10058030" y="4628239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Phase 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A300C4-DF8A-4DCF-BA3D-AA3AC231CF92}"/>
              </a:ext>
            </a:extLst>
          </p:cNvPr>
          <p:cNvSpPr/>
          <p:nvPr/>
        </p:nvSpPr>
        <p:spPr>
          <a:xfrm>
            <a:off x="11060436" y="4628239"/>
            <a:ext cx="910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Phase 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83C836-1891-47A4-A0D1-1655C7F37718}"/>
              </a:ext>
            </a:extLst>
          </p:cNvPr>
          <p:cNvSpPr/>
          <p:nvPr/>
        </p:nvSpPr>
        <p:spPr>
          <a:xfrm>
            <a:off x="6080978" y="5267322"/>
            <a:ext cx="845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Nov 23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D580DD9-0A78-4D51-97A2-25117C71A8B2}"/>
              </a:ext>
            </a:extLst>
          </p:cNvPr>
          <p:cNvSpPr/>
          <p:nvPr/>
        </p:nvSpPr>
        <p:spPr>
          <a:xfrm>
            <a:off x="7076459" y="5271480"/>
            <a:ext cx="859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/>
              <a:t>M</a:t>
            </a:r>
            <a:r>
              <a:rPr lang="en-US" dirty="0" err="1"/>
              <a:t>ar</a:t>
            </a:r>
            <a:r>
              <a:rPr lang="en-US" dirty="0"/>
              <a:t> 24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763D03-7D86-4277-BC57-D59D70E65AD4}"/>
              </a:ext>
            </a:extLst>
          </p:cNvPr>
          <p:cNvSpPr/>
          <p:nvPr/>
        </p:nvSpPr>
        <p:spPr>
          <a:xfrm>
            <a:off x="8148597" y="5267322"/>
            <a:ext cx="720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/>
              <a:t>Jul</a:t>
            </a:r>
            <a:r>
              <a:rPr lang="en-US" dirty="0"/>
              <a:t> 24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DEBFED8-19D4-44D0-A8C8-B40428AC6F45}"/>
              </a:ext>
            </a:extLst>
          </p:cNvPr>
          <p:cNvSpPr/>
          <p:nvPr/>
        </p:nvSpPr>
        <p:spPr>
          <a:xfrm>
            <a:off x="9088197" y="5267322"/>
            <a:ext cx="845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/>
              <a:t>Nov</a:t>
            </a:r>
            <a:r>
              <a:rPr lang="en-US" dirty="0"/>
              <a:t> 24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9E9E8F0-A760-4687-B074-8EA5ACAA8978}"/>
              </a:ext>
            </a:extLst>
          </p:cNvPr>
          <p:cNvSpPr/>
          <p:nvPr/>
        </p:nvSpPr>
        <p:spPr>
          <a:xfrm>
            <a:off x="10446793" y="5363016"/>
            <a:ext cx="11761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E" sz="1400" dirty="0"/>
              <a:t>Time horizon </a:t>
            </a:r>
            <a:br>
              <a:rPr lang="en-IE" sz="1400" dirty="0"/>
            </a:br>
            <a:r>
              <a:rPr lang="en-IE" sz="1400" dirty="0"/>
              <a:t>to be defined</a:t>
            </a:r>
            <a:endParaRPr lang="en-US" sz="1400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5B1E67A0-448B-42AB-B4C4-24E273A26CC7}"/>
              </a:ext>
            </a:extLst>
          </p:cNvPr>
          <p:cNvSpPr/>
          <p:nvPr/>
        </p:nvSpPr>
        <p:spPr>
          <a:xfrm rot="16200000">
            <a:off x="10976940" y="4681520"/>
            <a:ext cx="115862" cy="127467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BBFC4D-23C7-4269-975E-40A296F2689B}"/>
              </a:ext>
            </a:extLst>
          </p:cNvPr>
          <p:cNvSpPr/>
          <p:nvPr/>
        </p:nvSpPr>
        <p:spPr>
          <a:xfrm>
            <a:off x="278928" y="5322650"/>
            <a:ext cx="689201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FF0000"/>
                </a:solidFill>
              </a:rPr>
              <a:t>Validation of the approach with more operators: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E" sz="2000" b="1" dirty="0">
                <a:solidFill>
                  <a:srgbClr val="FF0000"/>
                </a:solidFill>
              </a:rPr>
              <a:t>Does</a:t>
            </a:r>
            <a:r>
              <a:rPr lang="en-US" sz="2000" b="1" dirty="0">
                <a:solidFill>
                  <a:srgbClr val="FF0000"/>
                </a:solidFill>
              </a:rPr>
              <a:t> the process fit with your processes?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E" sz="2000" b="1" dirty="0">
                <a:solidFill>
                  <a:srgbClr val="FF0000"/>
                </a:solidFill>
              </a:rPr>
              <a:t>D</a:t>
            </a:r>
            <a:r>
              <a:rPr lang="en-US" sz="2000" b="1" dirty="0" err="1">
                <a:solidFill>
                  <a:srgbClr val="FF0000"/>
                </a:solidFill>
              </a:rPr>
              <a:t>oes</a:t>
            </a:r>
            <a:r>
              <a:rPr lang="en-US" sz="2000" b="1" dirty="0">
                <a:solidFill>
                  <a:srgbClr val="FF0000"/>
                </a:solidFill>
              </a:rPr>
              <a:t> the data model support your use cases?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E" sz="2000" b="1" dirty="0">
                <a:solidFill>
                  <a:srgbClr val="FF0000"/>
                </a:solidFill>
              </a:rPr>
              <a:t>I</a:t>
            </a:r>
            <a:r>
              <a:rPr lang="en-US" sz="2000" b="1" dirty="0">
                <a:solidFill>
                  <a:srgbClr val="FF0000"/>
                </a:solidFill>
              </a:rPr>
              <a:t>s this problem something you would like to cooperate?</a:t>
            </a:r>
          </a:p>
        </p:txBody>
      </p:sp>
    </p:spTree>
    <p:extLst>
      <p:ext uri="{BB962C8B-B14F-4D97-AF65-F5344CB8AC3E}">
        <p14:creationId xmlns:p14="http://schemas.microsoft.com/office/powerpoint/2010/main" val="3540686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2e1fccfb-80ca-4fe1-a574-1516544edb53}" enabled="1" method="Standard" siteId="{364e5b87-c1c7-420d-9bee-c35d19b557a1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1014</Words>
  <Application>Microsoft Office PowerPoint</Application>
  <PresentationFormat>Widescreen</PresentationFormat>
  <Paragraphs>176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Experiment: Network Anomaly Lifecycle</vt:lpstr>
      <vt:lpstr>PowerPoint Presentation</vt:lpstr>
      <vt:lpstr>PowerPoint Presentation</vt:lpstr>
      <vt:lpstr>Experiment Plan</vt:lpstr>
      <vt:lpstr>Human-based Detection</vt:lpstr>
      <vt:lpstr>Human-based validation</vt:lpstr>
      <vt:lpstr>Human-based validation</vt:lpstr>
      <vt:lpstr>Machine Learning based detection and refinement</vt:lpstr>
      <vt:lpstr>Experiment Roadmap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Vincenzo Riccobene</dc:creator>
  <cp:lastModifiedBy>Graf Thomas, INI-NET-VNC-HCS</cp:lastModifiedBy>
  <cp:revision>120</cp:revision>
  <dcterms:created xsi:type="dcterms:W3CDTF">2024-09-02T14:09:24Z</dcterms:created>
  <dcterms:modified xsi:type="dcterms:W3CDTF">2024-09-10T06:14:52Z</dcterms:modified>
</cp:coreProperties>
</file>