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de-CH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2d6f77c6d9_1_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32d6f77c6d9_1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2d7ec59dd8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32d7ec59dd8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2d6f77c6d9_1_1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32d6f77c6d9_1_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0de21959b9_0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g30de21959b9_0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2d6f77c6d9_1_1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32d6f77c6d9_1_1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2d6f77c6d9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2d6f77c6d9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32d6f77c6d9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37ce9b2c9c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237ce9b2c9c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0de21959b9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g30de21959b9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de21959b9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g30de21959b9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d6f77c6d9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32d6f77c6d9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0de21959b9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g30de21959b9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0de21959b9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" name="Google Shape;328;g30de21959b9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0de21959b9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" name="Google Shape;353;g30de21959b9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0de21959b9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1" name="Google Shape;361;g30de21959b9_0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d6f77c6d9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32d6f77c6d9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d6f77c6d9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32d6f77c6d9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d6f77c6d9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32d6f77c6d9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fccf6481b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32fccf6481b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2d6f77c6d9_1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32d6f77c6d9_1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d6f77c6d9_1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32d6f77c6d9_1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2d7ec59dd8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g32d7ec59dd8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atatracker.ietf.org/doc/draft-tgraf-netconf-yang-push-observation-time/" TargetMode="External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atatracker.ietf.org/doc/minutes-interim-2024-netconf-02-202409191300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1596270" y="1365772"/>
            <a:ext cx="10405873" cy="3239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rPr b="1" lang="de-CH" sz="3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Extensible YANG </a:t>
            </a:r>
            <a:r>
              <a:rPr b="1" lang="de-CH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for</a:t>
            </a:r>
            <a:r>
              <a:rPr b="1" i="0" lang="de-CH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-CH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YANG-Push Notifications</a:t>
            </a:r>
            <a:br>
              <a:rPr b="1" i="0" lang="de-CH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de-CH"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I-D: draft-netana-netconf-notif-envelope-02</a:t>
            </a:r>
            <a:endParaRPr sz="2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t/>
            </a:r>
            <a:endParaRPr sz="2800" strike="sng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11587892" y="6361637"/>
            <a:ext cx="4142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90" name="Google Shape;90;p13"/>
          <p:cNvSpPr txBox="1"/>
          <p:nvPr/>
        </p:nvSpPr>
        <p:spPr>
          <a:xfrm>
            <a:off x="838250" y="4353025"/>
            <a:ext cx="10635600" cy="20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1" lang="de-CH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Huang Feng</a:t>
            </a:r>
            <a:r>
              <a:rPr b="0" i="0" lang="de-CH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INSA-Lyon 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de-CH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 Francois, INSA-Lyon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de-CH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T. Graf, Swisscom 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de-CH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 Claise, Huawei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None/>
            </a:pPr>
            <a:r>
              <a:rPr lang="de-CH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February 10th</a:t>
            </a:r>
            <a:r>
              <a:rPr b="0" i="0" lang="de-CH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202</a:t>
            </a:r>
            <a:r>
              <a:rPr lang="de-CH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None/>
            </a:pPr>
            <a:r>
              <a:rPr lang="de-CH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Interim NMOP - NETCONF WG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3675" lvl="0" marL="228600" marR="0" rtl="0" algn="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(2) </a:t>
            </a:r>
            <a:r>
              <a:rPr lang="de-CH" sz="2400">
                <a:solidFill>
                  <a:srgbClr val="AEABAB"/>
                </a:solidFill>
              </a:rPr>
              <a:t>Added Observation Timestamp extension</a:t>
            </a:r>
            <a:endParaRPr sz="4100"/>
          </a:p>
        </p:txBody>
      </p:sp>
      <p:sp>
        <p:nvSpPr>
          <p:cNvPr id="222" name="Google Shape;222;p22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223" name="Google Shape;223;p22"/>
          <p:cNvSpPr txBox="1"/>
          <p:nvPr/>
        </p:nvSpPr>
        <p:spPr>
          <a:xfrm>
            <a:off x="777700" y="1522975"/>
            <a:ext cx="66090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Timestamp representing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time the metrics were polled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time the exported event occurred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Extensions to YANG-Push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 the following YANG-Push Notification </a:t>
            </a:r>
            <a:r>
              <a:rPr lang="de-CH" sz="19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only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push-update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push-change-update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same mechanism to get the support of this extension via “/sysc:system-capabilities/notc:subscription-capabilities”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on: </a:t>
            </a:r>
            <a:r>
              <a:rPr lang="de-CH" sz="1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draft-tgraf-netconf-yang-push-observation-time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22"/>
          <p:cNvPicPr preferRelativeResize="0"/>
          <p:nvPr/>
        </p:nvPicPr>
        <p:blipFill rotWithShape="1">
          <a:blip r:embed="rId4">
            <a:alphaModFix/>
          </a:blip>
          <a:srcRect b="19432" l="0" r="0" t="0"/>
          <a:stretch/>
        </p:blipFill>
        <p:spPr>
          <a:xfrm>
            <a:off x="7218100" y="1310675"/>
            <a:ext cx="4964851" cy="468892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2"/>
          <p:cNvSpPr/>
          <p:nvPr/>
        </p:nvSpPr>
        <p:spPr>
          <a:xfrm>
            <a:off x="7792625" y="2554400"/>
            <a:ext cx="2879700" cy="63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Discussion on change (2) </a:t>
            </a:r>
            <a:r>
              <a:rPr lang="de-CH" sz="2400">
                <a:solidFill>
                  <a:srgbClr val="AEABAB"/>
                </a:solidFill>
              </a:rPr>
              <a:t>Adding Observation Timestamp extension</a:t>
            </a:r>
            <a:endParaRPr sz="4100"/>
          </a:p>
        </p:txBody>
      </p:sp>
      <p:sp>
        <p:nvSpPr>
          <p:cNvPr id="231" name="Google Shape;231;p23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232" name="Google Shape;232;p23"/>
          <p:cNvSpPr txBox="1"/>
          <p:nvPr/>
        </p:nvSpPr>
        <p:spPr>
          <a:xfrm>
            <a:off x="838200" y="1522975"/>
            <a:ext cx="10847100" cy="24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this current approach appropriate?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0007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Request to raise a poll on February 10th interim and confirm wherever proposed changes reflect the will of the WG</a:t>
            </a:r>
            <a:endParaRPr sz="1900">
              <a:solidFill>
                <a:srgbClr val="FB000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(3) Observation timestamps added in the YANG-Push header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(3) Other minor changes</a:t>
            </a:r>
            <a:endParaRPr sz="4100"/>
          </a:p>
        </p:txBody>
      </p:sp>
      <p:sp>
        <p:nvSpPr>
          <p:cNvPr id="238" name="Google Shape;238;p24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239" name="Google Shape;239;p24"/>
          <p:cNvSpPr txBox="1"/>
          <p:nvPr/>
        </p:nvSpPr>
        <p:spPr>
          <a:xfrm>
            <a:off x="838200" y="1522975"/>
            <a:ext cx="10155000" cy="27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XML namespace has been changed to “urn:ietf:params:xml:ns:yang:ietf-yp-notification”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Editorial changes, improve reading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“The 'notification-contents' element SHOULD be located at the end of the notification envelope structure.”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Idea: </a:t>
            </a:r>
            <a:r>
              <a:rPr i="1"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the header located at the beginning of the message</a:t>
            </a:r>
            <a:endParaRPr i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Discussion and open issues</a:t>
            </a:r>
            <a:endParaRPr sz="4100"/>
          </a:p>
        </p:txBody>
      </p:sp>
      <p:sp>
        <p:nvSpPr>
          <p:cNvPr id="245" name="Google Shape;245;p25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246" name="Google Shape;246;p25"/>
          <p:cNvSpPr txBox="1"/>
          <p:nvPr/>
        </p:nvSpPr>
        <p:spPr>
          <a:xfrm>
            <a:off x="838200" y="1522975"/>
            <a:ext cx="108471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YANG notifications or only YANG-Push Notifications? So, far, current scope if fine (</a:t>
            </a: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YANG-Push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this notification be defined as a “notification” or as a “sx:structure”? </a:t>
            </a: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sx:structure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XML namespace: which one to use?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urn:ietf:params:xml:ns:netconf:notification:2.0 → following RFC5277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urn:ietf:params:xml:ns:yang:ietf-yp-notification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following YANG guidelines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notification and subscription extensions should be added?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 sent by default when the envelope is enabled? </a:t>
            </a: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Yes, feedback IETF 121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Hostname and Sequencing [draft-tgraf-netconf-notif-sequencing]; </a:t>
            </a: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Added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 time? [draft-tgraf-netconf-yang-push-observation-time]; </a:t>
            </a: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Added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of the extensions only impact a subset of YANG-Push notifications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Calibri"/>
              <a:buChar char="■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deal with this? → </a:t>
            </a: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Current approach, extend YANG-Push header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Discussion and open issues</a:t>
            </a:r>
            <a:endParaRPr sz="4100"/>
          </a:p>
        </p:txBody>
      </p:sp>
      <p:sp>
        <p:nvSpPr>
          <p:cNvPr id="252" name="Google Shape;252;p26"/>
          <p:cNvSpPr txBox="1"/>
          <p:nvPr/>
        </p:nvSpPr>
        <p:spPr>
          <a:xfrm>
            <a:off x="838200" y="1522975"/>
            <a:ext cx="10847100" cy="3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 Qiufang, Andy, Pierre Francois, and Reshad for the feedback.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integrate todays feedback on the next iteration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0007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Kent and Mahesh suggested at IETF 121 to initiate working group adoption call.</a:t>
            </a:r>
            <a:endParaRPr sz="1900">
              <a:solidFill>
                <a:srgbClr val="FB000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Considering that this is the 7th document (including the preceding document) iteration, that 4 major implementations are under way and draft-wilton-netconf-yp-observability build on top of it, the </a:t>
            </a:r>
            <a:r>
              <a:rPr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authors request to initiate the </a:t>
            </a:r>
            <a:r>
              <a:rPr b="1"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working group adoption</a:t>
            </a:r>
            <a:r>
              <a:rPr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before IETF 122</a:t>
            </a:r>
            <a:r>
              <a:rPr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900">
              <a:solidFill>
                <a:srgbClr val="FB000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6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BACKUP</a:t>
            </a:r>
            <a:endParaRPr/>
          </a:p>
        </p:txBody>
      </p:sp>
      <p:sp>
        <p:nvSpPr>
          <p:cNvPr id="260" name="Google Shape;260;p27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YANG model for NETCONF Event Notifications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Interim 2024-09-19 – </a:t>
            </a:r>
            <a:r>
              <a:rPr lang="de-CH" sz="2700">
                <a:solidFill>
                  <a:srgbClr val="AEABAB"/>
                </a:solidFill>
              </a:rPr>
              <a:t>draft-ahuang-netconf-notif-yang</a:t>
            </a:r>
            <a:endParaRPr/>
          </a:p>
        </p:txBody>
      </p:sp>
      <p:sp>
        <p:nvSpPr>
          <p:cNvPr id="266" name="Google Shape;266;p28"/>
          <p:cNvSpPr txBox="1"/>
          <p:nvPr/>
        </p:nvSpPr>
        <p:spPr>
          <a:xfrm>
            <a:off x="721325" y="1570425"/>
            <a:ext cx="10293900" cy="49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 u="sng">
                <a:solidFill>
                  <a:schemeClr val="hlink"/>
                </a:solidFill>
                <a:hlinkClick r:id="rId3"/>
              </a:rPr>
              <a:t>https://datatracker.ietf.org/doc/minutes-interim-2024-netconf-02-202409191300/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Thorough review of draft-ahuang-netconf-notif-yang/YANG-Push/NETCONF Event Notifications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draft-ahuang-netconf-notif-yang fixes a </a:t>
            </a:r>
            <a:r>
              <a:rPr b="1" lang="de-CH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gap</a:t>
            </a: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YANG-Push but might be worth putting the effort on a brand new header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Bypass RFC5277, thus use YANG-Push only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Extensible header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able to add new metadata (sequencing, versioning, others…)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client should be able to “opt-in”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Clients that don’t support this new header should continue working seamlessly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notification should be a YANG-based solution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 JSON and CBOR underspecification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including CBOR-SID allocation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8"/>
          <p:cNvSpPr txBox="1"/>
          <p:nvPr>
            <p:ph idx="12" type="sldNum"/>
          </p:nvPr>
        </p:nvSpPr>
        <p:spPr>
          <a:xfrm>
            <a:off x="11482300" y="6362700"/>
            <a:ext cx="53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YANG model for NETCONF Event Notifications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Problem statement</a:t>
            </a:r>
            <a:r>
              <a:rPr lang="de-CH" sz="2700">
                <a:solidFill>
                  <a:srgbClr val="AEABAB"/>
                </a:solidFill>
              </a:rPr>
              <a:t> - (draft-ahuang-netconf-notif-yang)</a:t>
            </a:r>
            <a:endParaRPr/>
          </a:p>
        </p:txBody>
      </p:sp>
      <p:sp>
        <p:nvSpPr>
          <p:cNvPr id="273" name="Google Shape;273;p29"/>
          <p:cNvSpPr txBox="1"/>
          <p:nvPr>
            <p:ph idx="12" type="sldNum"/>
          </p:nvPr>
        </p:nvSpPr>
        <p:spPr>
          <a:xfrm>
            <a:off x="11445375" y="6362700"/>
            <a:ext cx="5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274" name="Google Shape;274;p29"/>
          <p:cNvSpPr txBox="1"/>
          <p:nvPr/>
        </p:nvSpPr>
        <p:spPr>
          <a:xfrm>
            <a:off x="838200" y="1579800"/>
            <a:ext cx="43383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&lt;notification xmlns="urn:ietf:params:xml:ns:netconf:notification:1.0"&gt;</a:t>
            </a:r>
            <a:endParaRPr b="0" i="0" sz="10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 &lt;eventTime&gt;2022-09-02T10:59:55.32Z&lt;/eventTime&gt;</a:t>
            </a:r>
            <a:endParaRPr b="0" i="0" sz="10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&lt;push-update xmlns="urn:ietf:params:xml:ns:yang:ietf-yang-push"&gt;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&lt;id&gt;101&lt;/id&gt;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&lt;datastore-contents&gt;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&lt;interfaces xmlns="urn:ietf:params:xml:ns:yang:ietf-interfaces"&gt;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&lt;interface&gt;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&lt;name&gt;eth0&lt;/name&gt;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&lt;oper-status&gt;up&lt;/oper-status&gt;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&lt;/interface&gt;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&lt;/interfaces&gt;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&lt;/datastore-contents&gt;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&lt;/push-update&gt;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&lt;/notification&gt;</a:t>
            </a:r>
            <a:endParaRPr b="0" i="0" sz="10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9"/>
          <p:cNvSpPr txBox="1"/>
          <p:nvPr/>
        </p:nvSpPr>
        <p:spPr>
          <a:xfrm>
            <a:off x="6530600" y="1479600"/>
            <a:ext cx="3042600" cy="3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"ietf-notification:notification": {</a:t>
            </a:r>
            <a:endParaRPr b="0" i="0" sz="10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        "eventTime": "2017-10-25T08:00:11.22Z",</a:t>
            </a:r>
            <a:endParaRPr b="0" i="0" sz="10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"ietf-yang-push:push-update": {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"id": 1011,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"datastore-contents": {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"ietf-interfaces:interfaces": [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    "interface": {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        "name": "eth0",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        "oper-status": "up"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    }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]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}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}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9"/>
          <p:cNvSpPr txBox="1"/>
          <p:nvPr/>
        </p:nvSpPr>
        <p:spPr>
          <a:xfrm>
            <a:off x="989725" y="4589525"/>
            <a:ext cx="31707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-CH" sz="14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Calibri"/>
                <a:ea typeface="Calibri"/>
                <a:cs typeface="Calibri"/>
                <a:sym typeface="Calibri"/>
              </a:rPr>
              <a:t>RFC 5277 - Netconf Event Notifications</a:t>
            </a:r>
            <a:endParaRPr b="0" i="0" sz="1400" u="none" cap="none" strike="noStrike">
              <a:solidFill>
                <a:srgbClr val="000000"/>
              </a:solidFill>
              <a:highlight>
                <a:srgbClr val="FF99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-CH" sz="14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Calibri"/>
                <a:ea typeface="Calibri"/>
                <a:cs typeface="Calibri"/>
                <a:sym typeface="Calibri"/>
              </a:rPr>
              <a:t>RFC 8641 - YANG Push</a:t>
            </a:r>
            <a:endParaRPr b="0" i="0" sz="1400" u="none" cap="none" strike="noStrike">
              <a:solidFill>
                <a:srgbClr val="000000"/>
              </a:solidFill>
              <a:highlight>
                <a:srgbClr val="FFD96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CH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YANG encodings: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0" i="0" lang="de-CH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RFC 7950 - YANG XML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0" i="0" lang="de-CH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RFC 7951 - YANG JSON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0" i="0" lang="de-CH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RFC 9254 - YANG CBOR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9"/>
          <p:cNvSpPr txBox="1"/>
          <p:nvPr/>
        </p:nvSpPr>
        <p:spPr>
          <a:xfrm>
            <a:off x="4987675" y="4396500"/>
            <a:ext cx="6805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Implementation Issues: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(1) YANG module not defined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(2) Non-existing Normative text defining this header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9"/>
          <p:cNvSpPr txBox="1"/>
          <p:nvPr/>
        </p:nvSpPr>
        <p:spPr>
          <a:xfrm>
            <a:off x="4968950" y="5768850"/>
            <a:ext cx="61659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CH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 Andy for confirming the approach was not correct.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Proposal (comments)</a:t>
            </a:r>
            <a:endParaRPr/>
          </a:p>
        </p:txBody>
      </p:sp>
      <p:sp>
        <p:nvSpPr>
          <p:cNvPr id="284" name="Google Shape;284;p30"/>
          <p:cNvSpPr txBox="1"/>
          <p:nvPr/>
        </p:nvSpPr>
        <p:spPr>
          <a:xfrm>
            <a:off x="721325" y="1570425"/>
            <a:ext cx="11407200" cy="46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As requested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Scoped to YANG-Push (both dynamic and configured subscriptions)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Can be implemented with NETCONF and RESTCONF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Use a “notification” statement rather than a “sx:structure”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Given that it’s intended for YANG-Push, the following notifications are impacted: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push-update; </a:t>
            </a:r>
            <a:r>
              <a:rPr lang="de-CH" sz="1900">
                <a:solidFill>
                  <a:schemeClr val="dk1"/>
                </a:solidFill>
              </a:rPr>
              <a:t>push-change-update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subscription-started; subscription-modified; subscription-terminated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subscription-suspended; subscription-resumed; subscription-completed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replay-completed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0"/>
          <p:cNvSpPr txBox="1"/>
          <p:nvPr>
            <p:ph idx="12" type="sldNum"/>
          </p:nvPr>
        </p:nvSpPr>
        <p:spPr>
          <a:xfrm>
            <a:off x="11353800" y="6362700"/>
            <a:ext cx="66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(1) Option to “opt-in” through a YANG-Push Subscription</a:t>
            </a:r>
            <a:endParaRPr sz="4100"/>
          </a:p>
        </p:txBody>
      </p:sp>
      <p:sp>
        <p:nvSpPr>
          <p:cNvPr id="291" name="Google Shape;291;p31"/>
          <p:cNvSpPr txBox="1"/>
          <p:nvPr/>
        </p:nvSpPr>
        <p:spPr>
          <a:xfrm>
            <a:off x="721325" y="1570425"/>
            <a:ext cx="11407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Configuration on Globally on the server via the RPC “enable-notif-envelope”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1"/>
          <p:cNvSpPr txBox="1"/>
          <p:nvPr>
            <p:ph idx="12" type="sldNum"/>
          </p:nvPr>
        </p:nvSpPr>
        <p:spPr>
          <a:xfrm>
            <a:off x="11491525" y="6362700"/>
            <a:ext cx="53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293" name="Google Shape;2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561" y="5929798"/>
            <a:ext cx="657189" cy="47938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1"/>
          <p:cNvSpPr/>
          <p:nvPr/>
        </p:nvSpPr>
        <p:spPr>
          <a:xfrm>
            <a:off x="8448951" y="5875150"/>
            <a:ext cx="1353600" cy="6864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Collector</a:t>
            </a:r>
            <a:endParaRPr/>
          </a:p>
        </p:txBody>
      </p:sp>
      <p:pic>
        <p:nvPicPr>
          <p:cNvPr id="295" name="Google Shape;29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7099" y="5745824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6" name="Google Shape;296;p31"/>
          <p:cNvCxnSpPr/>
          <p:nvPr/>
        </p:nvCxnSpPr>
        <p:spPr>
          <a:xfrm>
            <a:off x="3092100" y="6218350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31"/>
          <p:cNvSpPr txBox="1"/>
          <p:nvPr/>
        </p:nvSpPr>
        <p:spPr>
          <a:xfrm>
            <a:off x="3203450" y="5879675"/>
            <a:ext cx="209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enable-notification-envelope=true</a:t>
            </a:r>
            <a:endParaRPr sz="1000"/>
          </a:p>
        </p:txBody>
      </p:sp>
      <p:cxnSp>
        <p:nvCxnSpPr>
          <p:cNvPr id="298" name="Google Shape;298;p31"/>
          <p:cNvCxnSpPr/>
          <p:nvPr/>
        </p:nvCxnSpPr>
        <p:spPr>
          <a:xfrm>
            <a:off x="6334448" y="6218348"/>
            <a:ext cx="2091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9" name="Google Shape;299;p31"/>
          <p:cNvSpPr txBox="1"/>
          <p:nvPr/>
        </p:nvSpPr>
        <p:spPr>
          <a:xfrm>
            <a:off x="6670950" y="5879675"/>
            <a:ext cx="160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New envelope Header</a:t>
            </a:r>
            <a:endParaRPr sz="1000"/>
          </a:p>
        </p:txBody>
      </p:sp>
      <p:pic>
        <p:nvPicPr>
          <p:cNvPr id="300" name="Google Shape;3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561" y="4839011"/>
            <a:ext cx="657189" cy="47938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1"/>
          <p:cNvSpPr/>
          <p:nvPr/>
        </p:nvSpPr>
        <p:spPr>
          <a:xfrm>
            <a:off x="8448951" y="4784363"/>
            <a:ext cx="1353600" cy="6864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Collector</a:t>
            </a:r>
            <a:endParaRPr/>
          </a:p>
        </p:txBody>
      </p:sp>
      <p:pic>
        <p:nvPicPr>
          <p:cNvPr id="302" name="Google Shape;30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7099" y="4655037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" name="Google Shape;303;p31"/>
          <p:cNvCxnSpPr/>
          <p:nvPr/>
        </p:nvCxnSpPr>
        <p:spPr>
          <a:xfrm>
            <a:off x="3092100" y="5127563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31"/>
          <p:cNvSpPr txBox="1"/>
          <p:nvPr/>
        </p:nvSpPr>
        <p:spPr>
          <a:xfrm>
            <a:off x="3203450" y="4788888"/>
            <a:ext cx="217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enable-notification-envelope=false</a:t>
            </a:r>
            <a:endParaRPr sz="1000"/>
          </a:p>
        </p:txBody>
      </p:sp>
      <p:cxnSp>
        <p:nvCxnSpPr>
          <p:cNvPr id="305" name="Google Shape;305;p31"/>
          <p:cNvCxnSpPr/>
          <p:nvPr/>
        </p:nvCxnSpPr>
        <p:spPr>
          <a:xfrm>
            <a:off x="6334448" y="5127561"/>
            <a:ext cx="2091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31"/>
          <p:cNvSpPr txBox="1"/>
          <p:nvPr/>
        </p:nvSpPr>
        <p:spPr>
          <a:xfrm>
            <a:off x="6664175" y="4788888"/>
            <a:ext cx="160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Old</a:t>
            </a:r>
            <a:r>
              <a:rPr lang="de-CH" sz="1000"/>
              <a:t> Header as RFC5277</a:t>
            </a:r>
            <a:endParaRPr sz="1000"/>
          </a:p>
        </p:txBody>
      </p:sp>
      <p:sp>
        <p:nvSpPr>
          <p:cNvPr id="307" name="Google Shape;307;p31"/>
          <p:cNvSpPr txBox="1"/>
          <p:nvPr/>
        </p:nvSpPr>
        <p:spPr>
          <a:xfrm>
            <a:off x="267650" y="4598038"/>
            <a:ext cx="2174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Currently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Default=False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Google Shape;30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2350" y="2383025"/>
            <a:ext cx="51816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Proposal of this I-D </a:t>
            </a:r>
            <a:endParaRPr sz="4100"/>
          </a:p>
        </p:txBody>
      </p:sp>
      <p:sp>
        <p:nvSpPr>
          <p:cNvPr id="96" name="Google Shape;96;p14"/>
          <p:cNvSpPr txBox="1"/>
          <p:nvPr/>
        </p:nvSpPr>
        <p:spPr>
          <a:xfrm>
            <a:off x="721325" y="1570425"/>
            <a:ext cx="6210600" cy="19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Structure defined as a notification containing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event-time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metadata(s)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notification-contents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11607800" y="6362700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874" y="6181631"/>
            <a:ext cx="518346" cy="37811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/>
          <p:nvPr/>
        </p:nvSpPr>
        <p:spPr>
          <a:xfrm>
            <a:off x="5056898" y="6138527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075" y="6036522"/>
            <a:ext cx="529909" cy="570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4"/>
          <p:cNvCxnSpPr/>
          <p:nvPr/>
        </p:nvCxnSpPr>
        <p:spPr>
          <a:xfrm>
            <a:off x="831779" y="6409225"/>
            <a:ext cx="1900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4"/>
          <p:cNvSpPr txBox="1"/>
          <p:nvPr/>
        </p:nvSpPr>
        <p:spPr>
          <a:xfrm>
            <a:off x="831775" y="6142100"/>
            <a:ext cx="180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enable-notif-envelope=True</a:t>
            </a:r>
            <a:endParaRPr sz="1000"/>
          </a:p>
        </p:txBody>
      </p:sp>
      <p:cxnSp>
        <p:nvCxnSpPr>
          <p:cNvPr id="103" name="Google Shape;103;p14"/>
          <p:cNvCxnSpPr/>
          <p:nvPr/>
        </p:nvCxnSpPr>
        <p:spPr>
          <a:xfrm>
            <a:off x="3389122" y="6409224"/>
            <a:ext cx="1650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4"/>
          <p:cNvSpPr txBox="1"/>
          <p:nvPr/>
        </p:nvSpPr>
        <p:spPr>
          <a:xfrm>
            <a:off x="3519113" y="6142100"/>
            <a:ext cx="138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Notification-envelope</a:t>
            </a:r>
            <a:endParaRPr sz="1000"/>
          </a:p>
        </p:txBody>
      </p:sp>
      <p:sp>
        <p:nvSpPr>
          <p:cNvPr id="105" name="Google Shape;105;p14"/>
          <p:cNvSpPr txBox="1"/>
          <p:nvPr/>
        </p:nvSpPr>
        <p:spPr>
          <a:xfrm>
            <a:off x="162135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Configured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6611" y="6201573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7949" y="5996524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4"/>
          <p:cNvCxnSpPr/>
          <p:nvPr/>
        </p:nvCxnSpPr>
        <p:spPr>
          <a:xfrm>
            <a:off x="8134150" y="6242425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4"/>
          <p:cNvSpPr txBox="1"/>
          <p:nvPr/>
        </p:nvSpPr>
        <p:spPr>
          <a:xfrm>
            <a:off x="8449525" y="5996125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enable-notif-envelope=True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10" name="Google Shape;110;p14"/>
          <p:cNvCxnSpPr/>
          <p:nvPr/>
        </p:nvCxnSpPr>
        <p:spPr>
          <a:xfrm>
            <a:off x="8134150" y="6588650"/>
            <a:ext cx="2409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1" name="Google Shape;111;p14"/>
          <p:cNvSpPr txBox="1"/>
          <p:nvPr/>
        </p:nvSpPr>
        <p:spPr>
          <a:xfrm>
            <a:off x="8546425" y="6298950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Notification-envelope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2" name="Google Shape;112;p14"/>
          <p:cNvSpPr txBox="1"/>
          <p:nvPr/>
        </p:nvSpPr>
        <p:spPr>
          <a:xfrm>
            <a:off x="784810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7789899" y="4576288"/>
            <a:ext cx="309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 example without metadata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4800" y="1750925"/>
            <a:ext cx="4048000" cy="290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725" y="3373538"/>
            <a:ext cx="51816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(2) Able to discover the capability of this new header</a:t>
            </a:r>
            <a:endParaRPr sz="4100"/>
          </a:p>
        </p:txBody>
      </p:sp>
      <p:sp>
        <p:nvSpPr>
          <p:cNvPr id="314" name="Google Shape;314;p32"/>
          <p:cNvSpPr txBox="1"/>
          <p:nvPr/>
        </p:nvSpPr>
        <p:spPr>
          <a:xfrm>
            <a:off x="721325" y="1570425"/>
            <a:ext cx="114072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Augmentation on notification capabilities (RFC9196)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2"/>
          <p:cNvSpPr txBox="1"/>
          <p:nvPr>
            <p:ph idx="12" type="sldNum"/>
          </p:nvPr>
        </p:nvSpPr>
        <p:spPr>
          <a:xfrm>
            <a:off x="11364900" y="6362700"/>
            <a:ext cx="65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316" name="Google Shape;3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6986" y="5502361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8324" y="5297312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p32"/>
          <p:cNvCxnSpPr/>
          <p:nvPr/>
        </p:nvCxnSpPr>
        <p:spPr>
          <a:xfrm>
            <a:off x="5144525" y="5924213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32"/>
          <p:cNvSpPr txBox="1"/>
          <p:nvPr/>
        </p:nvSpPr>
        <p:spPr>
          <a:xfrm>
            <a:off x="5532275" y="5376875"/>
            <a:ext cx="139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Get Capabilities</a:t>
            </a:r>
            <a:endParaRPr sz="1000"/>
          </a:p>
        </p:txBody>
      </p:sp>
      <p:cxnSp>
        <p:nvCxnSpPr>
          <p:cNvPr id="320" name="Google Shape;320;p32"/>
          <p:cNvCxnSpPr/>
          <p:nvPr/>
        </p:nvCxnSpPr>
        <p:spPr>
          <a:xfrm>
            <a:off x="5144525" y="5660838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21" name="Google Shape;321;p32"/>
          <p:cNvSpPr txBox="1"/>
          <p:nvPr/>
        </p:nvSpPr>
        <p:spPr>
          <a:xfrm>
            <a:off x="5532275" y="5643050"/>
            <a:ext cx="172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notification-envelope=True</a:t>
            </a:r>
            <a:endParaRPr sz="1000"/>
          </a:p>
        </p:txBody>
      </p:sp>
      <p:pic>
        <p:nvPicPr>
          <p:cNvPr id="322" name="Google Shape;32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800" y="2214655"/>
            <a:ext cx="5844648" cy="1980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8773" y="2252575"/>
            <a:ext cx="5659752" cy="2112861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2"/>
          <p:cNvSpPr/>
          <p:nvPr/>
        </p:nvSpPr>
        <p:spPr>
          <a:xfrm>
            <a:off x="1227600" y="3193625"/>
            <a:ext cx="4845900" cy="925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2"/>
          <p:cNvSpPr/>
          <p:nvPr/>
        </p:nvSpPr>
        <p:spPr>
          <a:xfrm>
            <a:off x="7282575" y="3655150"/>
            <a:ext cx="4698300" cy="72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(3) Extensible header defined in YANG</a:t>
            </a:r>
            <a:endParaRPr sz="4100"/>
          </a:p>
        </p:txBody>
      </p:sp>
      <p:sp>
        <p:nvSpPr>
          <p:cNvPr id="331" name="Google Shape;331;p33"/>
          <p:cNvSpPr txBox="1"/>
          <p:nvPr/>
        </p:nvSpPr>
        <p:spPr>
          <a:xfrm>
            <a:off x="721325" y="1570425"/>
            <a:ext cx="6210600" cy="19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Structure defined as a notification containing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event-time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metadata(s)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notification-contents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3"/>
          <p:cNvSpPr txBox="1"/>
          <p:nvPr>
            <p:ph idx="12" type="sldNum"/>
          </p:nvPr>
        </p:nvSpPr>
        <p:spPr>
          <a:xfrm>
            <a:off x="11607800" y="6362700"/>
            <a:ext cx="51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333" name="Google Shape;33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874" y="6181631"/>
            <a:ext cx="518346" cy="378114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3"/>
          <p:cNvSpPr/>
          <p:nvPr/>
        </p:nvSpPr>
        <p:spPr>
          <a:xfrm>
            <a:off x="5056898" y="6138527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pic>
        <p:nvPicPr>
          <p:cNvPr id="335" name="Google Shape;33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075" y="6036522"/>
            <a:ext cx="529909" cy="570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6" name="Google Shape;336;p33"/>
          <p:cNvCxnSpPr/>
          <p:nvPr/>
        </p:nvCxnSpPr>
        <p:spPr>
          <a:xfrm>
            <a:off x="831779" y="6409225"/>
            <a:ext cx="1900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7" name="Google Shape;337;p33"/>
          <p:cNvSpPr txBox="1"/>
          <p:nvPr/>
        </p:nvSpPr>
        <p:spPr>
          <a:xfrm>
            <a:off x="831775" y="6142100"/>
            <a:ext cx="180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enable-notif-envelope=True</a:t>
            </a:r>
            <a:endParaRPr sz="1000"/>
          </a:p>
        </p:txBody>
      </p:sp>
      <p:cxnSp>
        <p:nvCxnSpPr>
          <p:cNvPr id="338" name="Google Shape;338;p33"/>
          <p:cNvCxnSpPr/>
          <p:nvPr/>
        </p:nvCxnSpPr>
        <p:spPr>
          <a:xfrm>
            <a:off x="3389122" y="6409224"/>
            <a:ext cx="1650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33"/>
          <p:cNvSpPr txBox="1"/>
          <p:nvPr/>
        </p:nvSpPr>
        <p:spPr>
          <a:xfrm>
            <a:off x="3519113" y="6142100"/>
            <a:ext cx="138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Notification-envelope</a:t>
            </a:r>
            <a:endParaRPr sz="1000"/>
          </a:p>
        </p:txBody>
      </p:sp>
      <p:sp>
        <p:nvSpPr>
          <p:cNvPr id="340" name="Google Shape;340;p33"/>
          <p:cNvSpPr txBox="1"/>
          <p:nvPr/>
        </p:nvSpPr>
        <p:spPr>
          <a:xfrm>
            <a:off x="162135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Configured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1" name="Google Shape;34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6611" y="6201573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7949" y="5996524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Google Shape;343;p33"/>
          <p:cNvCxnSpPr/>
          <p:nvPr/>
        </p:nvCxnSpPr>
        <p:spPr>
          <a:xfrm>
            <a:off x="8134150" y="6242425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" name="Google Shape;344;p33"/>
          <p:cNvSpPr txBox="1"/>
          <p:nvPr/>
        </p:nvSpPr>
        <p:spPr>
          <a:xfrm>
            <a:off x="8449525" y="5996125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enable-notif-envelope=True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345" name="Google Shape;345;p33"/>
          <p:cNvCxnSpPr/>
          <p:nvPr/>
        </p:nvCxnSpPr>
        <p:spPr>
          <a:xfrm>
            <a:off x="8134150" y="6588650"/>
            <a:ext cx="2409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46" name="Google Shape;346;p33"/>
          <p:cNvSpPr txBox="1"/>
          <p:nvPr/>
        </p:nvSpPr>
        <p:spPr>
          <a:xfrm>
            <a:off x="8546425" y="6298950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Notification-envelope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47" name="Google Shape;347;p33"/>
          <p:cNvSpPr txBox="1"/>
          <p:nvPr/>
        </p:nvSpPr>
        <p:spPr>
          <a:xfrm>
            <a:off x="784810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</a:t>
            </a: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3"/>
          <p:cNvSpPr txBox="1"/>
          <p:nvPr/>
        </p:nvSpPr>
        <p:spPr>
          <a:xfrm>
            <a:off x="7789899" y="4576288"/>
            <a:ext cx="309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 example without metadata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" name="Google Shape;34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4800" y="1750925"/>
            <a:ext cx="4048000" cy="290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325" y="3447900"/>
            <a:ext cx="51816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(4) Definition of each encoding (XML, JSON, CBOR)</a:t>
            </a:r>
            <a:endParaRPr sz="4100"/>
          </a:p>
        </p:txBody>
      </p:sp>
      <p:sp>
        <p:nvSpPr>
          <p:cNvPr id="356" name="Google Shape;356;p34"/>
          <p:cNvSpPr txBox="1"/>
          <p:nvPr>
            <p:ph idx="12" type="sldNum"/>
          </p:nvPr>
        </p:nvSpPr>
        <p:spPr>
          <a:xfrm>
            <a:off x="11607800" y="6362700"/>
            <a:ext cx="52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357" name="Google Shape;3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288" y="3545650"/>
            <a:ext cx="7139425" cy="29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4"/>
          <p:cNvSpPr txBox="1"/>
          <p:nvPr/>
        </p:nvSpPr>
        <p:spPr>
          <a:xfrm>
            <a:off x="838200" y="1522975"/>
            <a:ext cx="101550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Explicit definition of the content of the “envelope” (</a:t>
            </a: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solving gap for JSON and CBOR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of the namespace (urn:ietf:params:xml:ns:netconf:notification:2.0)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Mandatory event-time node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Mandatory notification-contents node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 present when configured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(5) Extensions for hostname and sequence-number</a:t>
            </a:r>
            <a:endParaRPr sz="4100"/>
          </a:p>
        </p:txBody>
      </p:sp>
      <p:sp>
        <p:nvSpPr>
          <p:cNvPr id="364" name="Google Shape;364;p35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365" name="Google Shape;365;p35"/>
          <p:cNvSpPr txBox="1"/>
          <p:nvPr/>
        </p:nvSpPr>
        <p:spPr>
          <a:xfrm>
            <a:off x="838200" y="1522975"/>
            <a:ext cx="10155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of hostname and sequence-number extensions (draft-tgraf-netconf-notif-sequencing)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Present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default when the envelope is enabled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Discovery of support of this header through RFC9196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6" name="Google Shape;36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051" y="2860999"/>
            <a:ext cx="4238951" cy="332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250" y="3596800"/>
            <a:ext cx="51816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Proposal of this I-D</a:t>
            </a:r>
            <a:endParaRPr sz="4100"/>
          </a:p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122" name="Google Shape;122;p15"/>
          <p:cNvSpPr txBox="1"/>
          <p:nvPr/>
        </p:nvSpPr>
        <p:spPr>
          <a:xfrm>
            <a:off x="838200" y="1522975"/>
            <a:ext cx="11257500" cy="3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YANG Notification structure for </a:t>
            </a:r>
            <a:r>
              <a:rPr lang="de-CH" sz="1900">
                <a:solidFill>
                  <a:srgbClr val="FF0000"/>
                </a:solidFill>
              </a:rPr>
              <a:t>YANG-Push Notifications</a:t>
            </a:r>
            <a:r>
              <a:rPr lang="de-CH" sz="1900">
                <a:solidFill>
                  <a:schemeClr val="dk1"/>
                </a:solidFill>
              </a:rPr>
              <a:t> [RFC 8639/8641]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(1) Option to “opt-in” to this notification envelope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(2) Able to discover the capability of this new header through “ietf-notification-capabilities”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(3) Extensible header defined in YANG 1.1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(4) Definition of each encoding (XML, JSON, CBOR)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(5) Defines the first base extensions (I-D.tgraf-netconf-notif-sequencing; I-D.tgraf-netconf-yang-push-observation-time)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Feedback IETF 121 Dublin</a:t>
            </a:r>
            <a:endParaRPr sz="4100"/>
          </a:p>
        </p:txBody>
      </p:sp>
      <p:sp>
        <p:nvSpPr>
          <p:cNvPr id="128" name="Google Shape;128;p16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129" name="Google Shape;129;p16"/>
          <p:cNvSpPr txBox="1"/>
          <p:nvPr/>
        </p:nvSpPr>
        <p:spPr>
          <a:xfrm>
            <a:off x="838200" y="1522975"/>
            <a:ext cx="101550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Envelope header is configurable per subscription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 complex, suggested to enable it globally [Reshad, Rob]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simplify, don’t allow configuring “which headers” we want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Suggested to let the client discover what is supported [Joe]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envelope need to be a sx:structure [Rob]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Plenty of support of this I-D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contributors 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agreed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implement this I-D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Changes since -00</a:t>
            </a:r>
            <a:endParaRPr sz="4100"/>
          </a:p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136" name="Google Shape;136;p17"/>
          <p:cNvSpPr txBox="1"/>
          <p:nvPr/>
        </p:nvSpPr>
        <p:spPr>
          <a:xfrm>
            <a:off x="838200" y="1522975"/>
            <a:ext cx="10155000" cy="3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 Envelope is enabled and disabled globally via an RPC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 Added Observation Timestamp extension [draft-tgraf-netconf-yang-push-observation-time]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(3) Other changes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XML namespace has been changed to “urn:ietf:params:xml:ns:yang:ietf-yp-notification”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Editorial changes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“The 'notification-contents' element SHOULD be located at the end of the notification envelope structure.”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Objectives of today’s Interim meeting</a:t>
            </a:r>
            <a:endParaRPr sz="4100"/>
          </a:p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143" name="Google Shape;143;p18"/>
          <p:cNvSpPr txBox="1"/>
          <p:nvPr/>
        </p:nvSpPr>
        <p:spPr>
          <a:xfrm>
            <a:off x="838200" y="1522975"/>
            <a:ext cx="112224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 current draft direction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 Envelope is enabled and disabled globally via an RPC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■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Whether this approach is the best?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■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not, which approach should we follow?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 Added Observation Timestamp extension [draft-tgraf-netconf-yang-push-observation-time]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■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 interest on Observation Timestamp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Calibri"/>
              <a:buChar char="■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 current approach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(1) Enabling the envelope globally</a:t>
            </a:r>
            <a:endParaRPr sz="4100"/>
          </a:p>
        </p:txBody>
      </p:sp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150" name="Google Shape;150;p19"/>
          <p:cNvSpPr txBox="1"/>
          <p:nvPr/>
        </p:nvSpPr>
        <p:spPr>
          <a:xfrm>
            <a:off x="838200" y="1522975"/>
            <a:ext cx="11068800" cy="28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RPC “enable-notif-envelope”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RPC is the only way to enabling/disabling the envelope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node “/sn:subscriptions/enable-notification-envelope” becomes </a:t>
            </a:r>
            <a:r>
              <a:rPr b="1"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read-only</a:t>
            </a:r>
            <a:endParaRPr b="1" sz="1900">
              <a:solidFill>
                <a:srgbClr val="FB000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enabling of the envelope MUST be configured </a:t>
            </a:r>
            <a:r>
              <a:rPr b="1"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before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creation of any dynamic subscriptions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■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any 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subscriptions exist → “invalid-notification-envelope-config” error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00" y="4225475"/>
            <a:ext cx="520065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6275" y="3884413"/>
            <a:ext cx="5200650" cy="289191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/>
          <p:nvPr/>
        </p:nvSpPr>
        <p:spPr>
          <a:xfrm>
            <a:off x="1129850" y="4878550"/>
            <a:ext cx="324000" cy="175200"/>
          </a:xfrm>
          <a:prstGeom prst="rect">
            <a:avLst/>
          </a:prstGeom>
          <a:noFill/>
          <a:ln cap="flat" cmpd="sng" w="19050">
            <a:solidFill>
              <a:srgbClr val="FB000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6761650" y="5588000"/>
            <a:ext cx="4633200" cy="998400"/>
          </a:xfrm>
          <a:prstGeom prst="rect">
            <a:avLst/>
          </a:prstGeom>
          <a:noFill/>
          <a:ln cap="flat" cmpd="sng" w="19050">
            <a:solidFill>
              <a:srgbClr val="FB000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(1) Enabling the envelope globally</a:t>
            </a:r>
            <a:endParaRPr sz="4100"/>
          </a:p>
        </p:txBody>
      </p: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3874" y="3595431"/>
            <a:ext cx="518346" cy="37811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/>
          <p:nvPr/>
        </p:nvSpPr>
        <p:spPr>
          <a:xfrm>
            <a:off x="5420123" y="3220027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cxnSp>
        <p:nvCxnSpPr>
          <p:cNvPr id="163" name="Google Shape;163;p20"/>
          <p:cNvCxnSpPr>
            <a:stCxn id="161" idx="3"/>
            <a:endCxn id="162" idx="2"/>
          </p:cNvCxnSpPr>
          <p:nvPr/>
        </p:nvCxnSpPr>
        <p:spPr>
          <a:xfrm flipH="1" rot="10800000">
            <a:off x="3752220" y="3490788"/>
            <a:ext cx="1668000" cy="293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0"/>
          <p:cNvSpPr txBox="1"/>
          <p:nvPr/>
        </p:nvSpPr>
        <p:spPr>
          <a:xfrm rot="-707216">
            <a:off x="3920984" y="3397728"/>
            <a:ext cx="1279173" cy="3386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RFC5277 Header</a:t>
            </a:r>
            <a:endParaRPr sz="1000"/>
          </a:p>
        </p:txBody>
      </p:sp>
      <p:sp>
        <p:nvSpPr>
          <p:cNvPr id="165" name="Google Shape;165;p20"/>
          <p:cNvSpPr txBox="1"/>
          <p:nvPr/>
        </p:nvSpPr>
        <p:spPr>
          <a:xfrm>
            <a:off x="1486275" y="1462225"/>
            <a:ext cx="376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Configured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6611" y="2396173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7949" y="2191124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20"/>
          <p:cNvCxnSpPr/>
          <p:nvPr/>
        </p:nvCxnSpPr>
        <p:spPr>
          <a:xfrm>
            <a:off x="8134150" y="2437025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0"/>
          <p:cNvSpPr txBox="1"/>
          <p:nvPr/>
        </p:nvSpPr>
        <p:spPr>
          <a:xfrm>
            <a:off x="8449525" y="2190725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enable-notif-envelope=False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70" name="Google Shape;170;p20"/>
          <p:cNvCxnSpPr/>
          <p:nvPr/>
        </p:nvCxnSpPr>
        <p:spPr>
          <a:xfrm>
            <a:off x="8134150" y="2783250"/>
            <a:ext cx="2409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71" name="Google Shape;171;p20"/>
          <p:cNvSpPr txBox="1"/>
          <p:nvPr/>
        </p:nvSpPr>
        <p:spPr>
          <a:xfrm>
            <a:off x="8698825" y="2493550"/>
            <a:ext cx="158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RFC5277 Header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7848100" y="14646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5524" y="5453656"/>
            <a:ext cx="518346" cy="378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725" y="5308547"/>
            <a:ext cx="529909" cy="570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0"/>
          <p:cNvCxnSpPr/>
          <p:nvPr/>
        </p:nvCxnSpPr>
        <p:spPr>
          <a:xfrm>
            <a:off x="1254429" y="5681250"/>
            <a:ext cx="1900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0"/>
          <p:cNvSpPr txBox="1"/>
          <p:nvPr/>
        </p:nvSpPr>
        <p:spPr>
          <a:xfrm>
            <a:off x="1254425" y="5414125"/>
            <a:ext cx="180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enable-notif-envelope=True</a:t>
            </a:r>
            <a:endParaRPr sz="1000"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4736" y="2334531"/>
            <a:ext cx="518346" cy="37811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/>
          <p:nvPr/>
        </p:nvSpPr>
        <p:spPr>
          <a:xfrm>
            <a:off x="5438760" y="2291427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937" y="2189422"/>
            <a:ext cx="529909" cy="570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20"/>
          <p:cNvCxnSpPr/>
          <p:nvPr/>
        </p:nvCxnSpPr>
        <p:spPr>
          <a:xfrm>
            <a:off x="1213642" y="2562125"/>
            <a:ext cx="1900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0"/>
          <p:cNvSpPr txBox="1"/>
          <p:nvPr/>
        </p:nvSpPr>
        <p:spPr>
          <a:xfrm>
            <a:off x="1213637" y="2295000"/>
            <a:ext cx="180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enable-notif-envelope=False</a:t>
            </a:r>
            <a:endParaRPr sz="1000"/>
          </a:p>
        </p:txBody>
      </p:sp>
      <p:cxnSp>
        <p:nvCxnSpPr>
          <p:cNvPr id="182" name="Google Shape;182;p20"/>
          <p:cNvCxnSpPr/>
          <p:nvPr/>
        </p:nvCxnSpPr>
        <p:spPr>
          <a:xfrm>
            <a:off x="3770984" y="2562124"/>
            <a:ext cx="1650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20"/>
          <p:cNvSpPr txBox="1"/>
          <p:nvPr/>
        </p:nvSpPr>
        <p:spPr>
          <a:xfrm>
            <a:off x="3977176" y="2295000"/>
            <a:ext cx="138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RFC5277 Header</a:t>
            </a:r>
            <a:endParaRPr sz="1000"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5211" y="4074473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7950" y="3428778"/>
            <a:ext cx="529925" cy="5705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20"/>
          <p:cNvCxnSpPr>
            <a:stCxn id="185" idx="3"/>
            <a:endCxn id="184" idx="1"/>
          </p:cNvCxnSpPr>
          <p:nvPr/>
        </p:nvCxnSpPr>
        <p:spPr>
          <a:xfrm>
            <a:off x="7927875" y="3714051"/>
            <a:ext cx="2807400" cy="600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7" name="Google Shape;187;p20"/>
          <p:cNvSpPr txBox="1"/>
          <p:nvPr/>
        </p:nvSpPr>
        <p:spPr>
          <a:xfrm rot="636699">
            <a:off x="8719474" y="3754766"/>
            <a:ext cx="1583481" cy="3387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RFC5277 Header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6611" y="5217598"/>
            <a:ext cx="657189" cy="4793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0"/>
          <p:cNvCxnSpPr/>
          <p:nvPr/>
        </p:nvCxnSpPr>
        <p:spPr>
          <a:xfrm flipH="1" rot="10800000">
            <a:off x="8094850" y="5258475"/>
            <a:ext cx="2528700" cy="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0"/>
          <p:cNvSpPr txBox="1"/>
          <p:nvPr/>
        </p:nvSpPr>
        <p:spPr>
          <a:xfrm>
            <a:off x="8529525" y="5012150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enable-notif-envelope=True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91" name="Google Shape;191;p20"/>
          <p:cNvCxnSpPr/>
          <p:nvPr/>
        </p:nvCxnSpPr>
        <p:spPr>
          <a:xfrm flipH="1" rot="10800000">
            <a:off x="8131750" y="5604650"/>
            <a:ext cx="2491800" cy="16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92" name="Google Shape;192;p20"/>
          <p:cNvSpPr txBox="1"/>
          <p:nvPr/>
        </p:nvSpPr>
        <p:spPr>
          <a:xfrm>
            <a:off x="8410425" y="5314975"/>
            <a:ext cx="221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invalid-notification-envelope-config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5428648" y="3863452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cxnSp>
        <p:nvCxnSpPr>
          <p:cNvPr id="194" name="Google Shape;194;p20"/>
          <p:cNvCxnSpPr>
            <a:stCxn id="161" idx="3"/>
            <a:endCxn id="193" idx="2"/>
          </p:cNvCxnSpPr>
          <p:nvPr/>
        </p:nvCxnSpPr>
        <p:spPr>
          <a:xfrm>
            <a:off x="3752220" y="3784488"/>
            <a:ext cx="1676400" cy="349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20"/>
          <p:cNvSpPr txBox="1"/>
          <p:nvPr/>
        </p:nvSpPr>
        <p:spPr>
          <a:xfrm rot="704683">
            <a:off x="4161393" y="3758843"/>
            <a:ext cx="1279283" cy="3386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RFC5277 Header</a:t>
            </a:r>
            <a:endParaRPr sz="1000"/>
          </a:p>
        </p:txBody>
      </p:sp>
      <p:sp>
        <p:nvSpPr>
          <p:cNvPr id="196" name="Google Shape;196;p20"/>
          <p:cNvSpPr/>
          <p:nvPr/>
        </p:nvSpPr>
        <p:spPr>
          <a:xfrm>
            <a:off x="5461873" y="5110002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cxnSp>
        <p:nvCxnSpPr>
          <p:cNvPr id="197" name="Google Shape;197;p20"/>
          <p:cNvCxnSpPr>
            <a:endCxn id="196" idx="2"/>
          </p:cNvCxnSpPr>
          <p:nvPr/>
        </p:nvCxnSpPr>
        <p:spPr>
          <a:xfrm flipH="1" rot="10800000">
            <a:off x="3793873" y="5380752"/>
            <a:ext cx="1668000" cy="293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20"/>
          <p:cNvSpPr txBox="1"/>
          <p:nvPr/>
        </p:nvSpPr>
        <p:spPr>
          <a:xfrm rot="-539908">
            <a:off x="4034303" y="5249813"/>
            <a:ext cx="1279346" cy="3386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notif-envelope</a:t>
            </a:r>
            <a:endParaRPr sz="1000"/>
          </a:p>
        </p:txBody>
      </p:sp>
      <p:sp>
        <p:nvSpPr>
          <p:cNvPr id="199" name="Google Shape;199;p20"/>
          <p:cNvSpPr/>
          <p:nvPr/>
        </p:nvSpPr>
        <p:spPr>
          <a:xfrm>
            <a:off x="5470398" y="5753427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cxnSp>
        <p:nvCxnSpPr>
          <p:cNvPr id="200" name="Google Shape;200;p20"/>
          <p:cNvCxnSpPr>
            <a:endCxn id="199" idx="2"/>
          </p:cNvCxnSpPr>
          <p:nvPr/>
        </p:nvCxnSpPr>
        <p:spPr>
          <a:xfrm>
            <a:off x="3793998" y="5674377"/>
            <a:ext cx="1676400" cy="349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20"/>
          <p:cNvSpPr txBox="1"/>
          <p:nvPr/>
        </p:nvSpPr>
        <p:spPr>
          <a:xfrm rot="704683">
            <a:off x="4203143" y="5648818"/>
            <a:ext cx="1279283" cy="3386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notif-envelope</a:t>
            </a:r>
            <a:endParaRPr sz="1000"/>
          </a:p>
        </p:txBody>
      </p:sp>
      <p:pic>
        <p:nvPicPr>
          <p:cNvPr id="202" name="Google Shape;2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2475" y="4074478"/>
            <a:ext cx="529925" cy="5705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20"/>
          <p:cNvCxnSpPr>
            <a:stCxn id="202" idx="3"/>
            <a:endCxn id="184" idx="1"/>
          </p:cNvCxnSpPr>
          <p:nvPr/>
        </p:nvCxnSpPr>
        <p:spPr>
          <a:xfrm flipH="1" rot="10800000">
            <a:off x="7942400" y="4314151"/>
            <a:ext cx="2792700" cy="45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04" name="Google Shape;204;p20"/>
          <p:cNvSpPr txBox="1"/>
          <p:nvPr/>
        </p:nvSpPr>
        <p:spPr>
          <a:xfrm rot="651">
            <a:off x="8408512" y="4049078"/>
            <a:ext cx="158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RFC5277 Header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205" name="Google Shape;2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8787" y="5113615"/>
            <a:ext cx="529925" cy="570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8912" y="6024178"/>
            <a:ext cx="529925" cy="5705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20"/>
          <p:cNvCxnSpPr>
            <a:stCxn id="206" idx="3"/>
          </p:cNvCxnSpPr>
          <p:nvPr/>
        </p:nvCxnSpPr>
        <p:spPr>
          <a:xfrm flipH="1" rot="10800000">
            <a:off x="7998837" y="5851951"/>
            <a:ext cx="2708400" cy="457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08" name="Google Shape;208;p20"/>
          <p:cNvSpPr txBox="1"/>
          <p:nvPr/>
        </p:nvSpPr>
        <p:spPr>
          <a:xfrm rot="-589578">
            <a:off x="8408409" y="5785403"/>
            <a:ext cx="1583835" cy="3385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RFC5277 Header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209" name="Google Shape;2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45750" y="5300512"/>
            <a:ext cx="512100" cy="5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Discussion on change (1) Enabling the envelope globally</a:t>
            </a:r>
            <a:endParaRPr sz="4100"/>
          </a:p>
        </p:txBody>
      </p:sp>
      <p:sp>
        <p:nvSpPr>
          <p:cNvPr id="215" name="Google Shape;215;p21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216" name="Google Shape;216;p21"/>
          <p:cNvSpPr txBox="1"/>
          <p:nvPr/>
        </p:nvSpPr>
        <p:spPr>
          <a:xfrm>
            <a:off x="838200" y="1522975"/>
            <a:ext cx="10847100" cy="47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this current approach appropriate?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0007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Request to raise a poll on February 10th interim to decide course of action. </a:t>
            </a:r>
            <a:r>
              <a:rPr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Which</a:t>
            </a:r>
            <a:r>
              <a:rPr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 is the preferred option?</a:t>
            </a:r>
            <a:endParaRPr sz="1900">
              <a:solidFill>
                <a:srgbClr val="FB000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 Envelope is enabled and disabled globally with RPC call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 The node “/sn:subscriptions/enable-notification-envelope” becomes </a:t>
            </a:r>
            <a:r>
              <a:rPr b="1"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writable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b="1"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remove RPC</a:t>
            </a:r>
            <a:endParaRPr sz="1900">
              <a:solidFill>
                <a:srgbClr val="FB000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(3) Revert back to notification-envelope configurable per subscription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Operational concerns: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RPC complexifies operations where network operators onboarding new nodes would need to 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explicitly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enable the the envelope via the RPC, rather than use &lt;edit-config&gt; requests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Defaulting enable-notif-envelope=True eases this case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rgbClr val="FB0007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equest to raise a second poll on February 10th interim to enable the envelope by default</a:t>
            </a:r>
            <a:endParaRPr sz="1900">
              <a:solidFill>
                <a:srgbClr val="FB000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 Defaulting enable-notif-envelope=True (notification-envelope enabled by default)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