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F31611-15EA-4D74-9FD8-8D0AD7199884}" v="23" dt="2025-10-25T09:31:48.4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SCS-INI-NET-VNC-E2E" userId="487bc3e3-9ce7-4cdd-b7b4-8899ea88d289" providerId="ADAL" clId="{D7F31611-15EA-4D74-9FD8-8D0AD7199884}"/>
    <pc:docChg chg="undo redo custSel addSld modSld">
      <pc:chgData name="Graf Thomas, SCS-INI-NET-VNC-E2E" userId="487bc3e3-9ce7-4cdd-b7b4-8899ea88d289" providerId="ADAL" clId="{D7F31611-15EA-4D74-9FD8-8D0AD7199884}" dt="2025-10-25T09:36:12.628" v="994" actId="20577"/>
      <pc:docMkLst>
        <pc:docMk/>
      </pc:docMkLst>
      <pc:sldChg chg="modSp mod">
        <pc:chgData name="Graf Thomas, SCS-INI-NET-VNC-E2E" userId="487bc3e3-9ce7-4cdd-b7b4-8899ea88d289" providerId="ADAL" clId="{D7F31611-15EA-4D74-9FD8-8D0AD7199884}" dt="2025-10-25T09:01:38.348" v="752" actId="113"/>
        <pc:sldMkLst>
          <pc:docMk/>
          <pc:sldMk cId="0" sldId="256"/>
        </pc:sldMkLst>
        <pc:spChg chg="mod">
          <ac:chgData name="Graf Thomas, SCS-INI-NET-VNC-E2E" userId="487bc3e3-9ce7-4cdd-b7b4-8899ea88d289" providerId="ADAL" clId="{D7F31611-15EA-4D74-9FD8-8D0AD7199884}" dt="2025-10-25T09:01:38.348" v="752" actId="113"/>
          <ac:spMkLst>
            <pc:docMk/>
            <pc:sldMk cId="0" sldId="256"/>
            <ac:spMk id="88" creationId="{00000000-0000-0000-0000-000000000000}"/>
          </ac:spMkLst>
        </pc:spChg>
        <pc:spChg chg="mod">
          <ac:chgData name="Graf Thomas, SCS-INI-NET-VNC-E2E" userId="487bc3e3-9ce7-4cdd-b7b4-8899ea88d289" providerId="ADAL" clId="{D7F31611-15EA-4D74-9FD8-8D0AD7199884}" dt="2025-10-25T08:28:31.589" v="24"/>
          <ac:spMkLst>
            <pc:docMk/>
            <pc:sldMk cId="0" sldId="256"/>
            <ac:spMk id="90" creationId="{00000000-0000-0000-0000-000000000000}"/>
          </ac:spMkLst>
        </pc:spChg>
      </pc:sldChg>
      <pc:sldChg chg="addSp modSp mod">
        <pc:chgData name="Graf Thomas, SCS-INI-NET-VNC-E2E" userId="487bc3e3-9ce7-4cdd-b7b4-8899ea88d289" providerId="ADAL" clId="{D7F31611-15EA-4D74-9FD8-8D0AD7199884}" dt="2025-10-25T09:33:31.704" v="912" actId="20577"/>
        <pc:sldMkLst>
          <pc:docMk/>
          <pc:sldMk cId="0" sldId="257"/>
        </pc:sldMkLst>
        <pc:spChg chg="add">
          <ac:chgData name="Graf Thomas, SCS-INI-NET-VNC-E2E" userId="487bc3e3-9ce7-4cdd-b7b4-8899ea88d289" providerId="ADAL" clId="{D7F31611-15EA-4D74-9FD8-8D0AD7199884}" dt="2025-10-25T08:39:50.004" v="181"/>
          <ac:spMkLst>
            <pc:docMk/>
            <pc:sldMk cId="0" sldId="257"/>
            <ac:spMk id="2" creationId="{EE90A741-61E3-2C27-D1AB-358AE0953326}"/>
          </ac:spMkLst>
        </pc:spChg>
        <pc:spChg chg="add">
          <ac:chgData name="Graf Thomas, SCS-INI-NET-VNC-E2E" userId="487bc3e3-9ce7-4cdd-b7b4-8899ea88d289" providerId="ADAL" clId="{D7F31611-15EA-4D74-9FD8-8D0AD7199884}" dt="2025-10-25T08:50:43.507" v="465"/>
          <ac:spMkLst>
            <pc:docMk/>
            <pc:sldMk cId="0" sldId="257"/>
            <ac:spMk id="3" creationId="{E4F4F1E1-478D-A039-4807-D08DA519DF4C}"/>
          </ac:spMkLst>
        </pc:spChg>
        <pc:spChg chg="add">
          <ac:chgData name="Graf Thomas, SCS-INI-NET-VNC-E2E" userId="487bc3e3-9ce7-4cdd-b7b4-8899ea88d289" providerId="ADAL" clId="{D7F31611-15EA-4D74-9FD8-8D0AD7199884}" dt="2025-10-25T08:50:55.313" v="512"/>
          <ac:spMkLst>
            <pc:docMk/>
            <pc:sldMk cId="0" sldId="257"/>
            <ac:spMk id="4" creationId="{5871C2B5-F6A6-C6D7-9A56-46AFC6CA074B}"/>
          </ac:spMkLst>
        </pc:spChg>
        <pc:spChg chg="mod">
          <ac:chgData name="Graf Thomas, SCS-INI-NET-VNC-E2E" userId="487bc3e3-9ce7-4cdd-b7b4-8899ea88d289" providerId="ADAL" clId="{D7F31611-15EA-4D74-9FD8-8D0AD7199884}" dt="2025-10-25T09:33:31.704" v="912" actId="20577"/>
          <ac:spMkLst>
            <pc:docMk/>
            <pc:sldMk cId="0" sldId="257"/>
            <ac:spMk id="95" creationId="{00000000-0000-0000-0000-000000000000}"/>
          </ac:spMkLst>
        </pc:spChg>
        <pc:spChg chg="mod">
          <ac:chgData name="Graf Thomas, SCS-INI-NET-VNC-E2E" userId="487bc3e3-9ce7-4cdd-b7b4-8899ea88d289" providerId="ADAL" clId="{D7F31611-15EA-4D74-9FD8-8D0AD7199884}" dt="2025-10-25T09:33:18.955" v="904" actId="20577"/>
          <ac:spMkLst>
            <pc:docMk/>
            <pc:sldMk cId="0" sldId="257"/>
            <ac:spMk id="96" creationId="{00000000-0000-0000-0000-000000000000}"/>
          </ac:spMkLst>
        </pc:spChg>
        <pc:spChg chg="mod">
          <ac:chgData name="Graf Thomas, SCS-INI-NET-VNC-E2E" userId="487bc3e3-9ce7-4cdd-b7b4-8899ea88d289" providerId="ADAL" clId="{D7F31611-15EA-4D74-9FD8-8D0AD7199884}" dt="2025-10-25T08:56:14.735" v="669" actId="790"/>
          <ac:spMkLst>
            <pc:docMk/>
            <pc:sldMk cId="0" sldId="257"/>
            <ac:spMk id="97" creationId="{00000000-0000-0000-0000-000000000000}"/>
          </ac:spMkLst>
        </pc:spChg>
      </pc:sldChg>
      <pc:sldChg chg="modSp add mod">
        <pc:chgData name="Graf Thomas, SCS-INI-NET-VNC-E2E" userId="487bc3e3-9ce7-4cdd-b7b4-8899ea88d289" providerId="ADAL" clId="{D7F31611-15EA-4D74-9FD8-8D0AD7199884}" dt="2025-10-25T09:36:12.628" v="994" actId="20577"/>
        <pc:sldMkLst>
          <pc:docMk/>
          <pc:sldMk cId="3248452810" sldId="258"/>
        </pc:sldMkLst>
        <pc:spChg chg="mod">
          <ac:chgData name="Graf Thomas, SCS-INI-NET-VNC-E2E" userId="487bc3e3-9ce7-4cdd-b7b4-8899ea88d289" providerId="ADAL" clId="{D7F31611-15EA-4D74-9FD8-8D0AD7199884}" dt="2025-10-25T09:33:35.832" v="914" actId="20577"/>
          <ac:spMkLst>
            <pc:docMk/>
            <pc:sldMk cId="3248452810" sldId="258"/>
            <ac:spMk id="95" creationId="{6CA616CA-C109-00FC-FD96-2F9B9B1EB664}"/>
          </ac:spMkLst>
        </pc:spChg>
        <pc:spChg chg="mod">
          <ac:chgData name="Graf Thomas, SCS-INI-NET-VNC-E2E" userId="487bc3e3-9ce7-4cdd-b7b4-8899ea88d289" providerId="ADAL" clId="{D7F31611-15EA-4D74-9FD8-8D0AD7199884}" dt="2025-10-25T09:36:12.628" v="994" actId="20577"/>
          <ac:spMkLst>
            <pc:docMk/>
            <pc:sldMk cId="3248452810" sldId="258"/>
            <ac:spMk id="96" creationId="{3CB0FB90-5B13-9A88-D735-BD20D57C646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a17d588a0_0_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33a17d588a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>
          <a:extLst>
            <a:ext uri="{FF2B5EF4-FFF2-40B4-BE49-F238E27FC236}">
              <a16:creationId xmlns:a16="http://schemas.microsoft.com/office/drawing/2014/main" id="{D92D3B26-E984-D2E0-C99D-FE53A20BA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a17d588a0_0_12:notes">
            <a:extLst>
              <a:ext uri="{FF2B5EF4-FFF2-40B4-BE49-F238E27FC236}">
                <a16:creationId xmlns:a16="http://schemas.microsoft.com/office/drawing/2014/main" id="{F986A089-58AF-872E-FB64-93425F560B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g33a17d588a0_0_12:notes">
            <a:extLst>
              <a:ext uri="{FF2B5EF4-FFF2-40B4-BE49-F238E27FC236}">
                <a16:creationId xmlns:a16="http://schemas.microsoft.com/office/drawing/2014/main" id="{3B4AFD5D-BEED-D5CD-FBF0-30E077119C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944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ilarchive.ietf.org/arch/msg/netconf/XKZIcRSwdvCYYTcFCZBp90WJJLI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ailarchive.ietf.org/arch/msg/netconf/NSjqneeTX1lMwR_-u7nyBRHAbfs/" TargetMode="External"/><Relationship Id="rId4" Type="http://schemas.openxmlformats.org/officeDocument/2006/relationships/hyperlink" Target="https://datatracker.ietf.org/doc/html/draft-ietf-netmod-rfc8407bis-28#section-4.3.1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72B30"/>
              </a:buClr>
              <a:buSzPts val="3400"/>
              <a:buFont typeface="Calibri"/>
              <a:buNone/>
            </a:pPr>
            <a:r>
              <a:rPr lang="en-US" sz="3400" b="1" i="0" u="none" strike="noStrike" cap="none" dirty="0">
                <a:solidFill>
                  <a:srgbClr val="272B30"/>
                </a:solidFill>
                <a:latin typeface="Calibri Light (Headings)"/>
                <a:ea typeface="Calibri"/>
                <a:cs typeface="Calibri"/>
                <a:sym typeface="Calibri"/>
              </a:rPr>
              <a:t>Subscription to </a:t>
            </a:r>
            <a:r>
              <a:rPr lang="en-US" sz="3400" b="1" i="0" u="none" strike="noStrike" cap="none" dirty="0">
                <a:solidFill>
                  <a:srgbClr val="FF0000"/>
                </a:solidFill>
                <a:latin typeface="Calibri Light (Headings)"/>
                <a:ea typeface="Calibri"/>
                <a:cs typeface="Calibri"/>
                <a:sym typeface="Calibri"/>
              </a:rPr>
              <a:t>Distributed Notifications</a:t>
            </a:r>
            <a:br>
              <a:rPr lang="en-US" sz="3600" b="1" i="0" u="none" strike="noStrike" cap="none" dirty="0">
                <a:solidFill>
                  <a:schemeClr val="dk1"/>
                </a:solidFill>
                <a:latin typeface="Calibri Light (Headings)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dirty="0">
                <a:solidFill>
                  <a:schemeClr val="dk1"/>
                </a:solidFill>
                <a:latin typeface="Calibri Light (Headings)"/>
                <a:ea typeface="Calibri"/>
                <a:cs typeface="Calibri"/>
                <a:sym typeface="Calibri"/>
              </a:rPr>
              <a:t>draft-ietf-netconf-distributed-notif</a:t>
            </a:r>
            <a:r>
              <a:rPr lang="en-US" sz="2800" b="1" i="0" u="none" strike="noStrike" cap="none" dirty="0">
                <a:solidFill>
                  <a:srgbClr val="FF0000"/>
                </a:solidFill>
                <a:latin typeface="Calibri Light (Headings)"/>
                <a:ea typeface="Calibri"/>
                <a:cs typeface="Calibri"/>
                <a:sym typeface="Calibri"/>
              </a:rPr>
              <a:t>-14-</a:t>
            </a:r>
            <a:r>
              <a:rPr lang="en-US" sz="2800" b="1" dirty="0">
                <a:solidFill>
                  <a:srgbClr val="FF0000"/>
                </a:solidFill>
                <a:latin typeface="Calibri Light (Headings)"/>
                <a:ea typeface="Calibri"/>
                <a:cs typeface="Calibri"/>
                <a:sym typeface="Calibri"/>
              </a:rPr>
              <a:t>16</a:t>
            </a:r>
            <a:endParaRPr b="1" dirty="0">
              <a:solidFill>
                <a:srgbClr val="FF0000"/>
              </a:solidFill>
              <a:latin typeface="Calibri Light (Headings)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 dirty="0">
              <a:solidFill>
                <a:schemeClr val="dk1"/>
              </a:solidFill>
              <a:latin typeface="Calibri Light (Headings)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BAB"/>
              </a:buClr>
              <a:buSzPts val="2800"/>
              <a:buFont typeface="Calibri"/>
              <a:buNone/>
            </a:pPr>
            <a:r>
              <a:rPr lang="en-US" sz="2800" b="0" i="0" u="none" strike="noStrike" cap="none" dirty="0">
                <a:solidFill>
                  <a:srgbClr val="AEABAB"/>
                </a:solidFill>
                <a:latin typeface="Calibri Light (Headings)"/>
                <a:ea typeface="Calibri"/>
                <a:cs typeface="Calibri"/>
                <a:sym typeface="Calibri"/>
              </a:rPr>
              <a:t>Extends YANG notification subscription to allow metrics being</a:t>
            </a:r>
            <a:br>
              <a:rPr lang="en-US" sz="2800" b="0" i="0" u="none" strike="noStrike" cap="none" dirty="0">
                <a:solidFill>
                  <a:srgbClr val="AEABAB"/>
                </a:solidFill>
                <a:latin typeface="Calibri Light (Headings)"/>
                <a:ea typeface="Calibri"/>
                <a:cs typeface="Calibri"/>
                <a:sym typeface="Calibri"/>
              </a:rPr>
            </a:br>
            <a:r>
              <a:rPr lang="en-US" sz="2800" b="0" i="0" u="none" strike="noStrike" cap="none" dirty="0">
                <a:solidFill>
                  <a:srgbClr val="AEABAB"/>
                </a:solidFill>
                <a:latin typeface="Calibri Light (Headings)"/>
                <a:ea typeface="Calibri"/>
                <a:cs typeface="Calibri"/>
                <a:sym typeface="Calibri"/>
              </a:rPr>
              <a:t>	 published directly from processors on line cards</a:t>
            </a:r>
            <a:endParaRPr dirty="0">
              <a:latin typeface="Calibri Light (Headings)"/>
            </a:endParaRPr>
          </a:p>
        </p:txBody>
      </p:sp>
      <p:sp>
        <p:nvSpPr>
          <p:cNvPr id="89" name="Google Shape;89;p13"/>
          <p:cNvSpPr txBox="1">
            <a:spLocks noGrp="1"/>
          </p:cNvSpPr>
          <p:nvPr>
            <p:ph type="sldNum" idx="12"/>
          </p:nvPr>
        </p:nvSpPr>
        <p:spPr>
          <a:xfrm>
            <a:off x="11587892" y="6361637"/>
            <a:ext cx="414251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1</a:t>
            </a:fld>
            <a:endParaRPr sz="1400"/>
          </a:p>
        </p:txBody>
      </p:sp>
      <p:sp>
        <p:nvSpPr>
          <p:cNvPr id="90" name="Google Shape;90;p13"/>
          <p:cNvSpPr txBox="1"/>
          <p:nvPr/>
        </p:nvSpPr>
        <p:spPr>
          <a:xfrm>
            <a:off x="533400" y="4861250"/>
            <a:ext cx="111639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R="0" lvl="0" algn="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en-US" sz="1200" kern="1200" dirty="0">
                <a:solidFill>
                  <a:schemeClr val="tx1"/>
                </a:solidFill>
                <a:latin typeface="+mj-lt"/>
                <a:ea typeface="+mn-ea"/>
                <a:cs typeface="+mn-cs"/>
                <a:sym typeface="Calibri"/>
              </a:rPr>
              <a:t>zhoutianran@huawei.com</a:t>
            </a:r>
            <a:endParaRPr sz="12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  <a:p>
            <a:pPr marR="0" lvl="0" algn="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en-US" sz="1200" kern="1200" dirty="0">
                <a:solidFill>
                  <a:schemeClr val="tx1"/>
                </a:solidFill>
                <a:latin typeface="+mj-lt"/>
                <a:ea typeface="+mn-ea"/>
                <a:cs typeface="+mn-cs"/>
                <a:sym typeface="Calibri"/>
              </a:rPr>
              <a:t>zhengguangying@huawei.com</a:t>
            </a:r>
            <a:endParaRPr sz="12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  <a:p>
            <a:pPr marR="0" lvl="0" algn="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en-US" sz="1200" kern="1200" dirty="0">
                <a:solidFill>
                  <a:schemeClr val="tx1"/>
                </a:solidFill>
                <a:latin typeface="+mj-lt"/>
                <a:ea typeface="+mn-ea"/>
                <a:cs typeface="+mn-cs"/>
                <a:sym typeface="Calibri"/>
              </a:rPr>
              <a:t>evoit@cisco.com</a:t>
            </a:r>
            <a:endParaRPr sz="12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  <a:p>
            <a:pPr marR="0" lvl="0" algn="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en-US" sz="1200" kern="1200" dirty="0">
                <a:solidFill>
                  <a:schemeClr val="tx1"/>
                </a:solidFill>
                <a:latin typeface="+mj-lt"/>
                <a:ea typeface="+mn-ea"/>
                <a:cs typeface="+mn-cs"/>
                <a:sym typeface="Calibri"/>
              </a:rPr>
              <a:t>thomas.graf@swisscom.com</a:t>
            </a:r>
            <a:endParaRPr sz="12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  <a:p>
            <a:pPr marR="0" lvl="0" algn="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r>
              <a:rPr lang="en-US" sz="1200" kern="1200" dirty="0">
                <a:solidFill>
                  <a:schemeClr val="tx1"/>
                </a:solidFill>
                <a:latin typeface="+mj-lt"/>
                <a:ea typeface="+mn-ea"/>
                <a:cs typeface="+mn-cs"/>
                <a:sym typeface="Calibri"/>
              </a:rPr>
              <a:t>pierre.francois@insa-lyon.fr</a:t>
            </a:r>
            <a:endParaRPr sz="1200" kern="1200" dirty="0">
              <a:solidFill>
                <a:schemeClr val="tx1"/>
              </a:solidFill>
              <a:latin typeface="+mj-lt"/>
              <a:ea typeface="+mn-ea"/>
              <a:cs typeface="+mn-cs"/>
            </a:endParaRPr>
          </a:p>
          <a:p>
            <a:pPr marR="0" lvl="0" algn="r">
              <a:lnSpc>
                <a:spcPct val="8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00"/>
            </a:pPr>
            <a:endParaRPr sz="1200" kern="1200" dirty="0">
              <a:solidFill>
                <a:schemeClr val="tx1"/>
              </a:solidFill>
              <a:latin typeface="+mj-lt"/>
              <a:ea typeface="+mn-ea"/>
              <a:cs typeface="+mn-cs"/>
              <a:sym typeface="Calibri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200" dirty="0"/>
              <a:t>25. </a:t>
            </a:r>
            <a:r>
              <a:rPr lang="de-CH" sz="1200" dirty="0" err="1"/>
              <a:t>October</a:t>
            </a:r>
            <a:r>
              <a:rPr lang="de-CH" sz="1200" dirty="0"/>
              <a:t>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800"/>
            </a:pPr>
            <a:r>
              <a:rPr lang="en-US" sz="2800" b="1" dirty="0">
                <a:latin typeface="Calibri Light (Headings)"/>
              </a:rPr>
              <a:t>Subscription to Distributed Notifications</a:t>
            </a:r>
            <a:br>
              <a:rPr lang="en-US" sz="3600" dirty="0"/>
            </a:b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alibri Light (Headings)"/>
              </a:rPr>
              <a:t>Status and Summary from </a:t>
            </a:r>
            <a:r>
              <a:rPr lang="en-US" sz="2700" b="1" dirty="0">
                <a:solidFill>
                  <a:srgbClr val="FF0000"/>
                </a:solidFill>
                <a:latin typeface="Calibri Light (Headings)"/>
              </a:rPr>
              <a:t>-14-16 </a:t>
            </a:r>
            <a:endParaRPr lang="en-US" dirty="0">
              <a:latin typeface="Calibri Light (Headings)"/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838200" y="1564850"/>
            <a:ext cx="10837800" cy="47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>
              <a:lnSpc>
                <a:spcPct val="115000"/>
              </a:lnSpc>
              <a:spcBef>
                <a:spcPts val="300"/>
              </a:spcBef>
              <a:buSzPts val="1900"/>
              <a:buNone/>
            </a:pPr>
            <a:r>
              <a:rPr lang="en-US" sz="1600" b="1" dirty="0"/>
              <a:t>Summary</a:t>
            </a:r>
          </a:p>
          <a:p>
            <a:pPr marL="285750" indent="-285750">
              <a:lnSpc>
                <a:spcPct val="115000"/>
              </a:lnSpc>
              <a:spcBef>
                <a:spcPts val="300"/>
              </a:spcBef>
              <a:buSzPts val="1900"/>
            </a:pPr>
            <a:r>
              <a:rPr lang="en-US" sz="1600" dirty="0"/>
              <a:t>WGLC ended February 21st (successfully, WGLC closed)</a:t>
            </a:r>
          </a:p>
          <a:p>
            <a:pPr marL="285750" indent="-285750">
              <a:lnSpc>
                <a:spcPct val="115000"/>
              </a:lnSpc>
              <a:spcBef>
                <a:spcPts val="300"/>
              </a:spcBef>
              <a:buSzPts val="1900"/>
            </a:pPr>
            <a:r>
              <a:rPr lang="en-US" sz="1600" dirty="0"/>
              <a:t>Received shepherd writeup on June 8</a:t>
            </a:r>
            <a:r>
              <a:rPr lang="en-US" sz="1600" baseline="30000" dirty="0"/>
              <a:t>th</a:t>
            </a:r>
            <a:r>
              <a:rPr lang="en-US" sz="1600" dirty="0"/>
              <a:t>.</a:t>
            </a:r>
          </a:p>
          <a:p>
            <a:pPr marL="285750" indent="-285750">
              <a:lnSpc>
                <a:spcPct val="115000"/>
              </a:lnSpc>
              <a:spcBef>
                <a:spcPts val="300"/>
              </a:spcBef>
              <a:buSzPts val="1900"/>
            </a:pPr>
            <a:r>
              <a:rPr lang="en-US" sz="1600" dirty="0"/>
              <a:t>Addressed YANG doctors review in -15 and -16 and OPS directorate review in -14.</a:t>
            </a:r>
          </a:p>
          <a:p>
            <a:pPr marL="0" indent="0">
              <a:lnSpc>
                <a:spcPct val="115000"/>
              </a:lnSpc>
              <a:spcBef>
                <a:spcPts val="300"/>
              </a:spcBef>
              <a:buSzPts val="1900"/>
              <a:buNone/>
            </a:pPr>
            <a:r>
              <a:rPr lang="en-US" sz="1600" b="1" dirty="0"/>
              <a:t>Changes in -15/-16:</a:t>
            </a:r>
          </a:p>
          <a:p>
            <a:pPr marL="228600" lvl="0" indent="-234950">
              <a:lnSpc>
                <a:spcPct val="115000"/>
              </a:lnSpc>
              <a:spcBef>
                <a:spcPts val="300"/>
              </a:spcBef>
              <a:buSzPts val="1900"/>
            </a:pPr>
            <a:r>
              <a:rPr lang="en-US" sz="1600" dirty="0"/>
              <a:t>Many thanks to Martin Björklund for the YANG doctors review (</a:t>
            </a:r>
            <a:r>
              <a:rPr lang="en-US" sz="1600" dirty="0">
                <a:hlinkClick r:id="rId3"/>
              </a:rPr>
              <a:t>https://mailarchive.ietf.org/arch/msg/netconf/XKZIcRSwdvCYYTcFCZBp90WJJLI/</a:t>
            </a:r>
            <a:r>
              <a:rPr lang="en-US" sz="1600" dirty="0"/>
              <a:t>).</a:t>
            </a:r>
          </a:p>
          <a:p>
            <a:pPr marL="685800" lvl="1" indent="-234950">
              <a:lnSpc>
                <a:spcPct val="115000"/>
              </a:lnSpc>
              <a:spcBef>
                <a:spcPts val="300"/>
              </a:spcBef>
              <a:buSzPts val="1900"/>
            </a:pPr>
            <a:r>
              <a:rPr lang="en-US" sz="1600" dirty="0"/>
              <a:t>Merged input on Capability terminology. Detailed further on motivation description.</a:t>
            </a:r>
          </a:p>
          <a:p>
            <a:pPr marL="685800" lvl="1" indent="-234950">
              <a:lnSpc>
                <a:spcPct val="115000"/>
              </a:lnSpc>
              <a:spcBef>
                <a:spcPts val="300"/>
              </a:spcBef>
              <a:buSzPts val="1900"/>
            </a:pPr>
            <a:r>
              <a:rPr lang="en-US" sz="1600" dirty="0"/>
              <a:t>Change leaf-list items to be singular according to section </a:t>
            </a:r>
            <a:r>
              <a:rPr lang="en-US" sz="1600" dirty="0">
                <a:hlinkClick r:id="rId4"/>
              </a:rPr>
              <a:t>4.3.1 of draft-ietf-netmod-rfc8407bis</a:t>
            </a:r>
            <a:r>
              <a:rPr lang="en-US" sz="1600" dirty="0"/>
              <a:t>.</a:t>
            </a:r>
          </a:p>
          <a:p>
            <a:pPr marL="0" indent="0">
              <a:lnSpc>
                <a:spcPct val="115000"/>
              </a:lnSpc>
              <a:spcBef>
                <a:spcPts val="300"/>
              </a:spcBef>
              <a:buSzPts val="1900"/>
              <a:buNone/>
            </a:pPr>
            <a:r>
              <a:rPr lang="en-US" sz="1600" b="1" dirty="0"/>
              <a:t>Changes in -14:</a:t>
            </a:r>
          </a:p>
          <a:p>
            <a:pPr marL="228600" indent="-234950">
              <a:lnSpc>
                <a:spcPct val="115000"/>
              </a:lnSpc>
              <a:spcBef>
                <a:spcPts val="300"/>
              </a:spcBef>
              <a:buSzPts val="1900"/>
            </a:pPr>
            <a:r>
              <a:rPr lang="en-US" sz="1600" dirty="0"/>
              <a:t>Many thanks to Jürgen Schönwälder for the OPS directorate review (</a:t>
            </a:r>
            <a:r>
              <a:rPr lang="en-US" sz="1600" dirty="0">
                <a:hlinkClick r:id="rId5"/>
              </a:rPr>
              <a:t>https://mailarchive.ietf.org/arch/msg/netconf/NSjqneeTX1lMwR_-u7nyBRHAbfs/</a:t>
            </a:r>
            <a:r>
              <a:rPr lang="en-US" sz="1600" dirty="0"/>
              <a:t>). </a:t>
            </a:r>
          </a:p>
          <a:p>
            <a:pPr marL="685800" lvl="1" indent="-234950">
              <a:lnSpc>
                <a:spcPct val="115000"/>
              </a:lnSpc>
              <a:spcBef>
                <a:spcPts val="300"/>
              </a:spcBef>
              <a:buSzPts val="1900"/>
            </a:pPr>
            <a:r>
              <a:rPr lang="en-US" sz="1600" dirty="0"/>
              <a:t>Merged input on Publisher Master/Agent terminology and editorial changes on notification message loss for better clarity.</a:t>
            </a:r>
          </a:p>
          <a:p>
            <a:pPr marL="685800" lvl="1" indent="-234950">
              <a:lnSpc>
                <a:spcPct val="115000"/>
              </a:lnSpc>
              <a:spcBef>
                <a:spcPts val="300"/>
              </a:spcBef>
              <a:buSzPts val="1900"/>
            </a:pPr>
            <a:r>
              <a:rPr lang="en-US" sz="1600" dirty="0"/>
              <a:t>Section 3 is now renamed "Motivation and Solution Overview" where Section 4 is named "Solution Detail". </a:t>
            </a:r>
          </a:p>
          <a:p>
            <a:pPr marL="685800" lvl="1" indent="-234950">
              <a:lnSpc>
                <a:spcPct val="115000"/>
              </a:lnSpc>
              <a:spcBef>
                <a:spcPts val="300"/>
              </a:spcBef>
              <a:buSzPts val="1900"/>
            </a:pPr>
            <a:r>
              <a:rPr lang="en-US" sz="1600" dirty="0"/>
              <a:t>Integrated subscription state change notifications in the "Solution Detail" overview diagram.</a:t>
            </a:r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2</a:t>
            </a:fld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>
          <a:extLst>
            <a:ext uri="{FF2B5EF4-FFF2-40B4-BE49-F238E27FC236}">
              <a16:creationId xmlns:a16="http://schemas.microsoft.com/office/drawing/2014/main" id="{EE71D1E6-C0A8-6DC4-D5B8-1FCB7EF8A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>
            <a:extLst>
              <a:ext uri="{FF2B5EF4-FFF2-40B4-BE49-F238E27FC236}">
                <a16:creationId xmlns:a16="http://schemas.microsoft.com/office/drawing/2014/main" id="{6CA616CA-C109-00FC-FD96-2F9B9B1EB6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2800"/>
            </a:pPr>
            <a:r>
              <a:rPr lang="en-US" sz="2800" b="1" dirty="0">
                <a:latin typeface="Calibri Light (Headings)"/>
              </a:rPr>
              <a:t>Subscription to Distributed Notifications</a:t>
            </a:r>
            <a:br>
              <a:rPr lang="en-US" sz="3600" dirty="0"/>
            </a:br>
            <a:r>
              <a:rPr lang="en-US" sz="2700" dirty="0">
                <a:solidFill>
                  <a:schemeClr val="tx2">
                    <a:lumMod val="75000"/>
                  </a:schemeClr>
                </a:solidFill>
                <a:latin typeface="Calibri Light (Headings)"/>
              </a:rPr>
              <a:t>Next Steps</a:t>
            </a:r>
            <a:endParaRPr lang="en-US" dirty="0">
              <a:latin typeface="Calibri Light (Headings)"/>
            </a:endParaRPr>
          </a:p>
        </p:txBody>
      </p:sp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3CB0FB90-5B13-9A88-D735-BD20D57C646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2181224"/>
            <a:ext cx="10837800" cy="413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0850" lvl="1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</a:pPr>
            <a:r>
              <a:rPr lang="en-US" sz="1800" b="1" dirty="0">
                <a:solidFill>
                  <a:srgbClr val="FF0000"/>
                </a:solidFill>
              </a:rPr>
              <a:t>To Mahesh as AD:</a:t>
            </a:r>
          </a:p>
          <a:p>
            <a:pPr marL="736600" lvl="1" indent="-2857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9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What is your next step? </a:t>
            </a:r>
          </a:p>
          <a:p>
            <a:pPr marL="736600" lvl="1" indent="-28575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9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chemeClr val="tx1"/>
                </a:solidFill>
              </a:rPr>
              <a:t>Any remaining open action items for the authors?</a:t>
            </a: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595EC357-6DD3-25B9-6624-738EEF187E9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587892" y="6361637"/>
            <a:ext cx="4143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400"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2484528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280</Words>
  <Application>Microsoft Office PowerPoint</Application>
  <PresentationFormat>Widescreen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 Light (Headings)</vt:lpstr>
      <vt:lpstr>Arial</vt:lpstr>
      <vt:lpstr>Calibri</vt:lpstr>
      <vt:lpstr>Wingdings</vt:lpstr>
      <vt:lpstr>Office Theme</vt:lpstr>
      <vt:lpstr>PowerPoint Presentation</vt:lpstr>
      <vt:lpstr>Subscription to Distributed Notifications Status and Summary from -14-16 </vt:lpstr>
      <vt:lpstr>Subscription to Distributed Notifications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Graf Thomas, SCS-INI-NET-VNC-E2E</cp:lastModifiedBy>
  <cp:revision>1</cp:revision>
  <dcterms:modified xsi:type="dcterms:W3CDTF">2025-10-25T09:36:18Z</dcterms:modified>
</cp:coreProperties>
</file>