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1041" r:id="rId2"/>
    <p:sldId id="2145706236" r:id="rId3"/>
    <p:sldId id="26422" r:id="rId4"/>
    <p:sldId id="2145706258" r:id="rId5"/>
    <p:sldId id="2145706242" r:id="rId6"/>
    <p:sldId id="2145706254" r:id="rId7"/>
    <p:sldId id="26418" r:id="rId8"/>
    <p:sldId id="2145706259" r:id="rId9"/>
    <p:sldId id="2145706229" r:id="rId10"/>
    <p:sldId id="2145706260" r:id="rId11"/>
    <p:sldId id="2145706255" r:id="rId12"/>
    <p:sldId id="2145706261" r:id="rId13"/>
    <p:sldId id="2145706256" r:id="rId14"/>
    <p:sldId id="2145706262" r:id="rId15"/>
    <p:sldId id="2145706246" r:id="rId16"/>
    <p:sldId id="2145706257" r:id="rId17"/>
    <p:sldId id="2145706249" r:id="rId18"/>
    <p:sldId id="2145706250" r:id="rId19"/>
    <p:sldId id="2145706251" r:id="rId20"/>
    <p:sldId id="2145706248" r:id="rId21"/>
    <p:sldId id="2145706220"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16.06.2024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16</a:t>
            </a:fld>
            <a:endParaRPr lang="de-CH"/>
          </a:p>
        </p:txBody>
      </p:sp>
    </p:spTree>
    <p:extLst>
      <p:ext uri="{BB962C8B-B14F-4D97-AF65-F5344CB8AC3E}">
        <p14:creationId xmlns:p14="http://schemas.microsoft.com/office/powerpoint/2010/main" val="2335869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21</a:t>
            </a:fld>
            <a:endParaRPr lang="de-DE" sz="1000"/>
          </a:p>
        </p:txBody>
      </p:sp>
    </p:spTree>
    <p:extLst>
      <p:ext uri="{BB962C8B-B14F-4D97-AF65-F5344CB8AC3E}">
        <p14:creationId xmlns:p14="http://schemas.microsoft.com/office/powerpoint/2010/main" val="135297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136241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8</a:t>
            </a:fld>
            <a:endParaRPr lang="de-CH"/>
          </a:p>
        </p:txBody>
      </p:sp>
    </p:spTree>
    <p:extLst>
      <p:ext uri="{BB962C8B-B14F-4D97-AF65-F5344CB8AC3E}">
        <p14:creationId xmlns:p14="http://schemas.microsoft.com/office/powerpoint/2010/main" val="2793986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9</a:t>
            </a:fld>
            <a:endParaRPr lang="de-CH"/>
          </a:p>
        </p:txBody>
      </p:sp>
    </p:spTree>
    <p:extLst>
      <p:ext uri="{BB962C8B-B14F-4D97-AF65-F5344CB8AC3E}">
        <p14:creationId xmlns:p14="http://schemas.microsoft.com/office/powerpoint/2010/main" val="201869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10</a:t>
            </a:fld>
            <a:endParaRPr lang="de-CH"/>
          </a:p>
        </p:txBody>
      </p:sp>
    </p:spTree>
    <p:extLst>
      <p:ext uri="{BB962C8B-B14F-4D97-AF65-F5344CB8AC3E}">
        <p14:creationId xmlns:p14="http://schemas.microsoft.com/office/powerpoint/2010/main" val="183388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12</a:t>
            </a:fld>
            <a:endParaRPr lang="de-CH"/>
          </a:p>
        </p:txBody>
      </p:sp>
    </p:spTree>
    <p:extLst>
      <p:ext uri="{BB962C8B-B14F-4D97-AF65-F5344CB8AC3E}">
        <p14:creationId xmlns:p14="http://schemas.microsoft.com/office/powerpoint/2010/main" val="4247772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14</a:t>
            </a:fld>
            <a:endParaRPr lang="de-CH"/>
          </a:p>
        </p:txBody>
      </p:sp>
    </p:spTree>
    <p:extLst>
      <p:ext uri="{BB962C8B-B14F-4D97-AF65-F5344CB8AC3E}">
        <p14:creationId xmlns:p14="http://schemas.microsoft.com/office/powerpoint/2010/main" val="2327346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15</a:t>
            </a:fld>
            <a:endParaRPr lang="de-CH"/>
          </a:p>
        </p:txBody>
      </p:sp>
    </p:spTree>
    <p:extLst>
      <p:ext uri="{BB962C8B-B14F-4D97-AF65-F5344CB8AC3E}">
        <p14:creationId xmlns:p14="http://schemas.microsoft.com/office/powerpoint/2010/main" val="2001496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28361460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tracker.ietf.org/doc/html/rfc8641" TargetMode="External"/><Relationship Id="rId2" Type="http://schemas.openxmlformats.org/officeDocument/2006/relationships/hyperlink" Target="https://datatracker.ietf.org/doc/html/rfc9232" TargetMode="External"/><Relationship Id="rId1" Type="http://schemas.openxmlformats.org/officeDocument/2006/relationships/slideLayout" Target="../slideLayouts/slideLayout2.xml"/><Relationship Id="rId4" Type="http://schemas.openxmlformats.org/officeDocument/2006/relationships/hyperlink" Target="https://datatracker.ietf.org/doc/html/draft-tgraf-netconf-yang-push-observation-tim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rfc8641"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atatracker.ietf.org/doc/html/draft-lincla-netconf-yang-library-augmentat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atatracker.ietf.org/doc/html/rfc852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datatracker.ietf.org/doc/html/rfc7950" TargetMode="External"/><Relationship Id="rId4" Type="http://schemas.openxmlformats.org/officeDocument/2006/relationships/hyperlink" Target="https://datatracker.ietf.org/doc/html/draft-aelhassany-anydata-validation"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aelhassany-anydata-validation" TargetMode="External"/><Relationship Id="rId1" Type="http://schemas.openxmlformats.org/officeDocument/2006/relationships/slideLayout" Target="../slideLayouts/slideLayout12.xml"/><Relationship Id="rId6" Type="http://schemas.openxmlformats.org/officeDocument/2006/relationships/hyperlink" Target="https://datatracker.ietf.org/doc/html/draft-ietf-netconf-yang-notifications-versioning"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7950"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datatracker.ietf.org/doc/html/draft-aelhassany-anydata-validation" TargetMode="External"/><Relationship Id="rId3" Type="http://schemas.openxmlformats.org/officeDocument/2006/relationships/hyperlink" Target="https://datatracker.ietf.org/doc/html/draft-tgraf-netconf-notif-sequencing"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7950" TargetMode="External"/><Relationship Id="rId5" Type="http://schemas.openxmlformats.org/officeDocument/2006/relationships/hyperlink" Target="https://datatracker.ietf.org/doc/html/draft-ahuang-netconf-notif-yang" TargetMode="External"/><Relationship Id="rId4" Type="http://schemas.openxmlformats.org/officeDocument/2006/relationships/hyperlink" Target="https://datatracker.ietf.org/doc/html/draft-tgraf-netconf-yang-push-observation-time" TargetMode="External"/><Relationship Id="rId9" Type="http://schemas.openxmlformats.org/officeDocument/2006/relationships/hyperlink" Target="https://datatracker.ietf.org/doc/html/rfc8525"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7.jpeg"/><Relationship Id="rId18" Type="http://schemas.openxmlformats.org/officeDocument/2006/relationships/image" Target="../media/image12.png"/><Relationship Id="rId3" Type="http://schemas.openxmlformats.org/officeDocument/2006/relationships/tags" Target="../tags/tag3.xml"/><Relationship Id="rId21" Type="http://schemas.openxmlformats.org/officeDocument/2006/relationships/image" Target="../media/image15.png"/><Relationship Id="rId7" Type="http://schemas.openxmlformats.org/officeDocument/2006/relationships/tags" Target="../tags/tag7.xml"/><Relationship Id="rId12" Type="http://schemas.openxmlformats.org/officeDocument/2006/relationships/slideLayout" Target="../slideLayouts/slideLayout12.xml"/><Relationship Id="rId17" Type="http://schemas.openxmlformats.org/officeDocument/2006/relationships/image" Target="../media/image11.png"/><Relationship Id="rId2" Type="http://schemas.openxmlformats.org/officeDocument/2006/relationships/tags" Target="../tags/tag2.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9.png"/><Relationship Id="rId23" Type="http://schemas.openxmlformats.org/officeDocument/2006/relationships/image" Target="../media/image17.png"/><Relationship Id="rId10" Type="http://schemas.openxmlformats.org/officeDocument/2006/relationships/tags" Target="../tags/tag10.xml"/><Relationship Id="rId19" Type="http://schemas.openxmlformats.org/officeDocument/2006/relationships/image" Target="../media/image13.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8.png"/><Relationship Id="rId22"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atatracker.ietf.org/doc/html/draft-lincla-netconf-yang-library-augmentation" TargetMode="External"/><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tgraf-netconf-notif-sequencing" TargetMode="External"/><Relationship Id="rId5" Type="http://schemas.openxmlformats.org/officeDocument/2006/relationships/hyperlink" Target="https://datatracker.ietf.org/doc/html/draft-tgraf-netconf-yang-push-observation-time" TargetMode="External"/><Relationship Id="rId4" Type="http://schemas.openxmlformats.org/officeDocument/2006/relationships/hyperlink" Target="https://datatracker.ietf.org/doc/html/draft-aelhassany-anydata-validation" TargetMode="Externa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rfc8641#section-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atatracker.ietf.org/doc/html/rfc9264"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5277"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draft-tgraf-netconf-notif-sequenc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atatracker.ietf.org/doc/html/rfc9187" TargetMode="External"/><Relationship Id="rId5" Type="http://schemas.openxmlformats.org/officeDocument/2006/relationships/hyperlink" Target="https://datatracker.ietf.org/doc/html/rfc1213" TargetMode="External"/><Relationship Id="rId4" Type="http://schemas.openxmlformats.org/officeDocument/2006/relationships/hyperlink" Target="https://datatracker.ietf.org/doc/html/rfc527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draft-ietf-nmop-yang-message-broker-integration-01</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br>
              <a:rPr lang="de-CH" sz="1400" dirty="0">
                <a:latin typeface="+mj-lt"/>
              </a:rPr>
            </a:br>
            <a:endParaRPr lang="de-CH" sz="1400" dirty="0">
              <a:latin typeface="+mj-lt"/>
            </a:endParaRPr>
          </a:p>
          <a:p>
            <a:pPr marL="0" indent="0" algn="r">
              <a:spcBef>
                <a:spcPts val="300"/>
              </a:spcBef>
              <a:buNone/>
            </a:pPr>
            <a:r>
              <a:rPr lang="de-CH" sz="1400" dirty="0">
                <a:latin typeface="+mj-lt"/>
              </a:rPr>
              <a:t>16. June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Netconf Notifications with </a:t>
            </a:r>
            <a:r>
              <a:rPr lang="en-US" sz="2800" b="1" dirty="0">
                <a:solidFill>
                  <a:srgbClr val="FF0000"/>
                </a:solidFill>
              </a:rPr>
              <a:t>Hostname and Sequence Number</a:t>
            </a:r>
            <a:br>
              <a:rPr lang="en-GB" sz="3200" dirty="0"/>
            </a:br>
            <a:r>
              <a:rPr lang="en-US" sz="2400" dirty="0">
                <a:solidFill>
                  <a:schemeClr val="bg2">
                    <a:lumMod val="75000"/>
                  </a:schemeClr>
                </a:solidFill>
              </a:rPr>
              <a:t>draft-tgraf-netconf-notif-sequencing-05</a:t>
            </a:r>
            <a:r>
              <a:rPr lang="en-GB" sz="2400" dirty="0">
                <a:solidFill>
                  <a:schemeClr val="bg2">
                    <a:lumMod val="75000"/>
                  </a:schemeClr>
                </a:solidFill>
              </a:rPr>
              <a:t>  - </a:t>
            </a:r>
            <a:r>
              <a:rPr lang="en-US" sz="2400" dirty="0">
                <a:solidFill>
                  <a:schemeClr val="bg2">
                    <a:lumMod val="75000"/>
                  </a:schemeClr>
                </a:solidFill>
              </a:rPr>
              <a:t>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Addresses feedback at NMOP that notification changes should be discoverable.</a:t>
            </a:r>
          </a:p>
          <a:p>
            <a:pPr lvl="1"/>
            <a:r>
              <a:rPr lang="en-US" sz="1700" dirty="0"/>
              <a:t>Section 2.1 describes new netconf notification with hostname and sequence capability. </a:t>
            </a:r>
          </a:p>
          <a:p>
            <a:pPr lvl="1"/>
            <a:r>
              <a:rPr lang="en-US" sz="1700" dirty="0"/>
              <a:t>Section 2.2 describes new YANG-related system capabilities. Netconf notification with hostname and sequence capability is now discoverable through extended YANG-related system capabilities defined in RFC 9196.</a:t>
            </a:r>
          </a:p>
          <a:p>
            <a:pPr>
              <a:spcBef>
                <a:spcPts val="600"/>
              </a:spcBef>
            </a:pPr>
            <a:r>
              <a:rPr lang="en-US" sz="1700" dirty="0"/>
              <a:t>Minor editorial changes and implementation status section added.</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Tree>
    <p:extLst>
      <p:ext uri="{BB962C8B-B14F-4D97-AF65-F5344CB8AC3E}">
        <p14:creationId xmlns:p14="http://schemas.microsoft.com/office/powerpoint/2010/main" val="1767383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5805196" cy="176978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a:t>
            </a:r>
            <a:r>
              <a:rPr lang="en-US" sz="850" dirty="0">
                <a:effectLst/>
                <a:latin typeface="Courier New" panose="02070309020205020404" pitchFamily="49" charset="0"/>
                <a:ea typeface="Calibri" panose="020F0502020204030204" pitchFamily="34" charset="0"/>
                <a:cs typeface="Courier New" panose="02070309020205020404" pitchFamily="49" charset="0"/>
              </a:rPr>
              <a:t>-observation-time</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yp:push-update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yp:push-change-update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yang-push-observation-supported?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inotifseq:notification-support</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{yang-push-observation-timestamp}?</a:t>
            </a:r>
            <a:endParaRPr lang="de-CH" sz="85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YANG-Push Notifications with </a:t>
            </a:r>
            <a:r>
              <a:rPr lang="en-US" sz="2800" b="1" dirty="0">
                <a:solidFill>
                  <a:srgbClr val="FF0000"/>
                </a:solidFill>
              </a:rPr>
              <a:t>Observation Timestamping</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b="1" dirty="0"/>
              <a:t>To correlate network data </a:t>
            </a:r>
            <a:r>
              <a:rPr lang="en-US" sz="1700" dirty="0"/>
              <a:t>among different Network Telemetry planes as described in Section 3.1 of </a:t>
            </a:r>
            <a:r>
              <a:rPr lang="en-US" sz="1700" dirty="0">
                <a:hlinkClick r:id="rId2"/>
              </a:rPr>
              <a:t>RFC 9232</a:t>
            </a:r>
            <a:r>
              <a:rPr lang="en-US" sz="1700" dirty="0"/>
              <a:t> or among different YANG push subscription types defined in Section 3.1 of </a:t>
            </a:r>
            <a:r>
              <a:rPr lang="en-US" sz="1700" dirty="0">
                <a:hlinkClick r:id="rId3"/>
              </a:rPr>
              <a:t>RFC 8641</a:t>
            </a:r>
            <a:r>
              <a:rPr lang="en-US" sz="1700" dirty="0"/>
              <a:t>, </a:t>
            </a:r>
            <a:r>
              <a:rPr lang="en-US" sz="1700" b="1" dirty="0"/>
              <a:t>network observation timestamping is needed to understand the timely relationship among these different planes and YANG push subscription types.</a:t>
            </a:r>
          </a:p>
          <a:p>
            <a:r>
              <a:rPr lang="en-US" sz="1700" dirty="0">
                <a:hlinkClick r:id="rId4"/>
              </a:rPr>
              <a:t>draft-</a:t>
            </a:r>
            <a:r>
              <a:rPr lang="en-US" sz="1700" dirty="0" err="1">
                <a:hlinkClick r:id="rId4"/>
              </a:rPr>
              <a:t>tgraf</a:t>
            </a:r>
            <a:r>
              <a:rPr lang="en-US" sz="1700" dirty="0">
                <a:hlinkClick r:id="rId4"/>
              </a:rPr>
              <a:t>-netconf-yang-push-observation-time</a:t>
            </a:r>
            <a:r>
              <a:rPr lang="en-US" sz="1700" dirty="0">
                <a:solidFill>
                  <a:srgbClr val="272B30"/>
                </a:solidFill>
              </a:rPr>
              <a:t> extends </a:t>
            </a:r>
            <a:r>
              <a:rPr lang="en-US" sz="1700" dirty="0"/>
              <a:t>the YANG push streaming update notification defined in </a:t>
            </a:r>
            <a:r>
              <a:rPr lang="en-US" sz="1700" dirty="0">
                <a:hlinkClick r:id="rId3"/>
              </a:rPr>
              <a:t>RFC 8641 </a:t>
            </a:r>
            <a:r>
              <a:rPr lang="en-US" sz="1700" dirty="0"/>
              <a:t>with:</a:t>
            </a:r>
          </a:p>
          <a:p>
            <a:pPr lvl="1"/>
            <a:r>
              <a:rPr lang="en-US" sz="1700" b="1" dirty="0"/>
              <a:t>observation-time: </a:t>
            </a:r>
            <a:r>
              <a:rPr lang="en-US" sz="1700" dirty="0"/>
              <a:t>Describes the measurement observation time for the "push-update" notification in a "periodical" and for the "push-change-update" notification in a "on-change" subscription. </a:t>
            </a:r>
          </a:p>
          <a:p>
            <a:pPr lvl="1"/>
            <a:r>
              <a:rPr lang="en-US" sz="1700" b="1" dirty="0"/>
              <a:t>point-in-time: </a:t>
            </a:r>
            <a:r>
              <a:rPr lang="en-US" sz="1700" dirty="0"/>
              <a:t>Describes at which point in time the value of observation-time was observed.</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254170"/>
            <a:ext cx="5257800" cy="344947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85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85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85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"current-accounting",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"type":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85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85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367890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YANG-Push Notifications with </a:t>
            </a:r>
            <a:r>
              <a:rPr lang="en-US" sz="2800" b="1" dirty="0">
                <a:solidFill>
                  <a:srgbClr val="FF0000"/>
                </a:solidFill>
              </a:rPr>
              <a:t>Observation Timestamping</a:t>
            </a:r>
            <a:br>
              <a:rPr lang="en-GB" sz="3200" dirty="0"/>
            </a:br>
            <a:r>
              <a:rPr lang="en-US" sz="2400" dirty="0">
                <a:solidFill>
                  <a:schemeClr val="bg2">
                    <a:lumMod val="75000"/>
                  </a:schemeClr>
                </a:solidFill>
              </a:rPr>
              <a:t>draft-tgraf-netconf-yang-push-observation-time-01</a:t>
            </a:r>
            <a:r>
              <a:rPr lang="en-GB" sz="2400" dirty="0">
                <a:solidFill>
                  <a:schemeClr val="bg2">
                    <a:lumMod val="75000"/>
                  </a:schemeClr>
                </a:solidFill>
              </a:rPr>
              <a:t>  - </a:t>
            </a:r>
            <a:r>
              <a:rPr lang="en-US" sz="2400" dirty="0">
                <a:solidFill>
                  <a:schemeClr val="bg2">
                    <a:lumMod val="75000"/>
                  </a:schemeClr>
                </a:solidFill>
              </a:rPr>
              <a:t>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Changed semantics:</a:t>
            </a:r>
          </a:p>
          <a:p>
            <a:pPr lvl="1"/>
            <a:r>
              <a:rPr lang="en-US" sz="1700" dirty="0"/>
              <a:t>One observation-time timestamp describing when the metric was observed eases end to end integration into streaming processor and time series database. </a:t>
            </a:r>
          </a:p>
          <a:p>
            <a:pPr lvl="1"/>
            <a:r>
              <a:rPr lang="en-US" sz="1700" dirty="0"/>
              <a:t>Point-in-time describes at which point in time the value of observation-time was observed.  </a:t>
            </a:r>
          </a:p>
          <a:p>
            <a:pPr lvl="2"/>
            <a:r>
              <a:rPr lang="en-US" sz="1700" dirty="0"/>
              <a:t>For "periodical" subscription, the "current-accounting" describes the </a:t>
            </a:r>
            <a:r>
              <a:rPr lang="en-US" sz="1700" b="1" dirty="0"/>
              <a:t>point in time where the metrics were polled and observed</a:t>
            </a:r>
            <a:r>
              <a:rPr lang="en-US" sz="1700" dirty="0"/>
              <a:t>.  </a:t>
            </a:r>
          </a:p>
          <a:p>
            <a:pPr lvl="2"/>
            <a:r>
              <a:rPr lang="en-US" sz="1700" dirty="0"/>
              <a:t>For "on-change" subscriptions, the value of point-in-time is either </a:t>
            </a:r>
            <a:r>
              <a:rPr lang="en-US" sz="1700" b="1" dirty="0"/>
              <a:t>"state-changed", when the state change was observed in real-time </a:t>
            </a:r>
            <a:r>
              <a:rPr lang="en-US" sz="1700" dirty="0"/>
              <a:t>with or without sync on start option. Or it is </a:t>
            </a:r>
            <a:r>
              <a:rPr lang="en-US" sz="1700" b="1" dirty="0"/>
              <a:t>"current-state" when it was observed after the YANG-Push subscription was established and the time since the state changed to current state is unknown. </a:t>
            </a:r>
          </a:p>
          <a:p>
            <a:pPr>
              <a:spcBef>
                <a:spcPts val="600"/>
              </a:spcBef>
            </a:pPr>
            <a:r>
              <a:rPr lang="en-US" sz="1700" dirty="0"/>
              <a:t>YANG-Push observation timestamping capability is now discoverable by extending YANG-related system capabilities defined in RFC 9196. </a:t>
            </a:r>
          </a:p>
          <a:p>
            <a:pPr>
              <a:spcBef>
                <a:spcPts val="600"/>
              </a:spcBef>
            </a:pPr>
            <a:r>
              <a:rPr lang="en-US" sz="1700" dirty="0"/>
              <a:t>Minor editorial changes and implementation status section added.</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Tree>
    <p:extLst>
      <p:ext uri="{BB962C8B-B14F-4D97-AF65-F5344CB8AC3E}">
        <p14:creationId xmlns:p14="http://schemas.microsoft.com/office/powerpoint/2010/main" val="22946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5805196" cy="190975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module-version-config*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de-CH" sz="85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2800" b="1" dirty="0"/>
            </a:br>
            <a:r>
              <a:rPr lang="en-US" sz="2400" dirty="0">
                <a:solidFill>
                  <a:schemeClr val="bg2">
                    <a:lumMod val="75000"/>
                  </a:schemeClr>
                </a:solidFill>
              </a:rPr>
              <a:t>For subscription state change notification messages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b="1" dirty="0"/>
              <a:t>Network operators need to control semantics in its data processing pipeline. That includes YANG-Push.</a:t>
            </a:r>
          </a:p>
          <a:p>
            <a:r>
              <a:rPr lang="en-US" sz="1700" dirty="0"/>
              <a:t>This is today only possible during YANG-Push subscription but not when nodes are being upgraded or when messages are being published for configured subscription.</a:t>
            </a:r>
          </a:p>
          <a:p>
            <a:r>
              <a:rPr lang="en-US" sz="1700" dirty="0">
                <a:hlinkClick r:id="rId2"/>
              </a:rPr>
              <a:t>draft-</a:t>
            </a:r>
            <a:r>
              <a:rPr lang="en-US" sz="1700" dirty="0" err="1">
                <a:hlinkClick r:id="rId2"/>
              </a:rPr>
              <a:t>ietf</a:t>
            </a:r>
            <a:r>
              <a:rPr lang="en-US" sz="1700" dirty="0">
                <a:hlinkClick r:id="rId2"/>
              </a:rPr>
              <a:t>-netconf-yang-notifications-versioning</a:t>
            </a:r>
            <a:r>
              <a:rPr lang="en-US" sz="1700" dirty="0"/>
              <a:t> extends the YANG push subscription and publishing mechanism defined in </a:t>
            </a:r>
            <a:r>
              <a:rPr lang="en-US" sz="1700" dirty="0">
                <a:hlinkClick r:id="rId3"/>
              </a:rPr>
              <a:t>RFC 8641</a:t>
            </a:r>
            <a:r>
              <a:rPr lang="en-US" sz="1700" dirty="0"/>
              <a:t>:</a:t>
            </a:r>
          </a:p>
          <a:p>
            <a:pPr lvl="1"/>
            <a:r>
              <a:rPr lang="en-US" sz="1700" b="1" dirty="0"/>
              <a:t>By adding the ability to subscribe to a specific revision </a:t>
            </a:r>
            <a:r>
              <a:rPr lang="en-US" sz="1700" dirty="0"/>
              <a:t>or latest-compatible-</a:t>
            </a:r>
            <a:r>
              <a:rPr lang="en-US" sz="1700" dirty="0" err="1"/>
              <a:t>semversion</a:t>
            </a:r>
            <a:r>
              <a:rPr lang="en-US" sz="1700" dirty="0"/>
              <a:t> of one or more yang modules.</a:t>
            </a:r>
          </a:p>
          <a:p>
            <a:pPr lvl="1"/>
            <a:r>
              <a:rPr lang="en-US" sz="1700" b="1" dirty="0"/>
              <a:t>By extending the YANG push Subscription State Change Notifications Message </a:t>
            </a:r>
            <a:r>
              <a:rPr lang="en-US" sz="1700" dirty="0"/>
              <a:t>so that the YANG push receiver learns beside the </a:t>
            </a:r>
            <a:r>
              <a:rPr lang="en-US" sz="1700" dirty="0" err="1"/>
              <a:t>xpath</a:t>
            </a:r>
            <a:r>
              <a:rPr lang="en-US" sz="1700" dirty="0"/>
              <a:t> and the sub-tree filter also the yang module name, revision and revision-label.</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524988"/>
            <a:ext cx="5257800" cy="3201774"/>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9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9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270100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3200" dirty="0"/>
            </a:br>
            <a:r>
              <a:rPr lang="en-US" sz="2400" dirty="0">
                <a:solidFill>
                  <a:schemeClr val="bg2">
                    <a:lumMod val="75000"/>
                  </a:schemeClr>
                </a:solidFill>
              </a:rPr>
              <a:t>draft-ietf-netconf-yang-notifications-versioning-04  - 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Resolved issue that within a "case" statement identifiers need to be unique. </a:t>
            </a:r>
          </a:p>
          <a:p>
            <a:r>
              <a:rPr lang="en-US" sz="1700" dirty="0"/>
              <a:t>Thanks to Jérémie Leska from 6Wind for reporting this issue.</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Validate implementation at IETF 120 hackathon.</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14</a:t>
            </a:fld>
            <a:endParaRPr lang="en-US" sz="1400" dirty="0"/>
          </a:p>
        </p:txBody>
      </p:sp>
    </p:spTree>
    <p:extLst>
      <p:ext uri="{BB962C8B-B14F-4D97-AF65-F5344CB8AC3E}">
        <p14:creationId xmlns:p14="http://schemas.microsoft.com/office/powerpoint/2010/main" val="241911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Augmented-by Addition</a:t>
            </a:r>
            <a:br>
              <a:rPr lang="en-US" sz="3600" dirty="0"/>
            </a:br>
            <a:r>
              <a:rPr lang="en-US" sz="2400" dirty="0">
                <a:solidFill>
                  <a:schemeClr val="bg2">
                    <a:lumMod val="75000"/>
                  </a:schemeClr>
                </a:solidFill>
              </a:rPr>
              <a:t>YANG Library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2066518"/>
            <a:ext cx="5257800" cy="2888868"/>
          </a:xfrm>
          <a:prstGeom prst="rect">
            <a:avLst/>
          </a:prstGeom>
          <a:noFill/>
        </p:spPr>
        <p:txBody>
          <a:bodyPr wrap="square">
            <a:spAutoFit/>
          </a:bodyPr>
          <a:lstStyle/>
          <a:p>
            <a:pPr marL="0" marR="0">
              <a:lnSpc>
                <a:spcPct val="107000"/>
              </a:lnSpc>
              <a:spcBef>
                <a:spcPts val="0"/>
              </a:spcBef>
              <a:spcAft>
                <a:spcPts val="0"/>
              </a:spcAft>
            </a:pP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highlight>
                  <a:srgbClr val="00FF00"/>
                </a:highlight>
                <a:latin typeface="Courier New" panose="02070309020205020404" pitchFamily="49" charset="0"/>
                <a:cs typeface="Courier New" panose="02070309020205020404" pitchFamily="49" charset="0"/>
              </a:rPr>
              <a:t>ietf-yang-library</a:t>
            </a:r>
            <a:endParaRPr lang="de-CH" sz="1000" dirty="0">
              <a:highlight>
                <a:srgbClr val="00FF00"/>
              </a:highlight>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yang-library</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-set*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string</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namespace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submodule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feature*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deviation</a:t>
            </a:r>
            <a:r>
              <a:rPr lang="de-CH" sz="1000" dirty="0">
                <a:latin typeface="Courier New" panose="02070309020205020404" pitchFamily="49" charset="0"/>
                <a:cs typeface="Courier New" panose="02070309020205020404" pitchFamily="49" charset="0"/>
              </a:rPr>
              <a:t>*                  -&gt;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a:t>
            </a:r>
            <a:r>
              <a:rPr lang="de-CH" sz="1000" dirty="0" err="1">
                <a:latin typeface="Courier New" panose="02070309020205020404" pitchFamily="49" charset="0"/>
                <a:cs typeface="Courier New" panose="02070309020205020404" pitchFamily="49" charset="0"/>
              </a:rPr>
              <a:t>name</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  |  |  +--</a:t>
            </a:r>
            <a:r>
              <a:rPr lang="de-CH" sz="1000" dirty="0" err="1">
                <a:highlight>
                  <a:srgbClr val="FFFF00"/>
                </a:highlight>
                <a:latin typeface="Courier New" panose="02070309020205020404" pitchFamily="49" charset="0"/>
                <a:cs typeface="Courier New" panose="02070309020205020404" pitchFamily="49" charset="0"/>
              </a:rPr>
              <a:t>ro</a:t>
            </a:r>
            <a:r>
              <a:rPr lang="de-CH" sz="1000" dirty="0">
                <a:highlight>
                  <a:srgbClr val="FFFF00"/>
                </a:highlight>
                <a:latin typeface="Courier New" panose="02070309020205020404" pitchFamily="49" charset="0"/>
                <a:cs typeface="Courier New" panose="02070309020205020404" pitchFamily="49" charset="0"/>
              </a:rPr>
              <a:t> </a:t>
            </a:r>
            <a:r>
              <a:rPr lang="de-CH" sz="1000" dirty="0" err="1">
                <a:highlight>
                  <a:srgbClr val="FFFF00"/>
                </a:highlight>
                <a:latin typeface="Courier New" panose="02070309020205020404" pitchFamily="49" charset="0"/>
                <a:cs typeface="Courier New" panose="02070309020205020404" pitchFamily="49" charset="0"/>
              </a:rPr>
              <a:t>yanglib-aug:augmented-by</a:t>
            </a:r>
            <a:r>
              <a:rPr lang="de-CH" sz="1000" dirty="0">
                <a:highlight>
                  <a:srgbClr val="FFFF00"/>
                </a:highlight>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-&gt; ../../</a:t>
            </a:r>
            <a:r>
              <a:rPr lang="de-CH" sz="1000" dirty="0" err="1">
                <a:highlight>
                  <a:srgbClr val="FFFF00"/>
                </a:highlight>
                <a:latin typeface="Courier New" panose="02070309020205020404" pitchFamily="49" charset="0"/>
                <a:cs typeface="Courier New" panose="02070309020205020404" pitchFamily="49" charset="0"/>
              </a:rPr>
              <a:t>yanglib:module</a:t>
            </a:r>
            <a:r>
              <a:rPr lang="de-CH" sz="1000" dirty="0">
                <a:highlight>
                  <a:srgbClr val="FFFF00"/>
                </a:highlight>
                <a:latin typeface="Courier New" panose="02070309020205020404" pitchFamily="49" charset="0"/>
                <a:cs typeface="Courier New" panose="02070309020205020404" pitchFamily="49" charset="0"/>
              </a:rPr>
              <a:t>/</a:t>
            </a:r>
            <a:r>
              <a:rPr lang="de-CH" sz="1000" dirty="0" err="1">
                <a:highlight>
                  <a:srgbClr val="FFFF00"/>
                </a:highlight>
                <a:latin typeface="Courier New" panose="02070309020205020404" pitchFamily="49" charset="0"/>
                <a:cs typeface="Courier New" panose="02070309020205020404" pitchFamily="49" charset="0"/>
              </a:rPr>
              <a:t>name</a:t>
            </a:r>
            <a:endParaRPr lang="de-CH" sz="1000" dirty="0">
              <a:highlight>
                <a:srgbClr val="FFFF00"/>
              </a:highlight>
              <a:latin typeface="Courier New" panose="02070309020205020404" pitchFamily="49" charset="0"/>
              <a:cs typeface="Courier New" panose="02070309020205020404" pitchFamily="49" charset="0"/>
            </a:endParaRP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6326155" y="2066518"/>
            <a:ext cx="5358571" cy="4301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a:t>
            </a:r>
          </a:p>
          <a:p>
            <a:r>
              <a:rPr lang="en-US" sz="1700" dirty="0"/>
              <a:t>With YANG Library the relationship among the subscribed YANG modules can be determined from the top of the YANG tree. </a:t>
            </a:r>
            <a:r>
              <a:rPr lang="en-US" sz="1700" b="1" dirty="0"/>
              <a:t>What is missing is the ability to discover dependencies within the YANG tree</a:t>
            </a:r>
            <a:r>
              <a:rPr lang="en-US" sz="1700" dirty="0"/>
              <a:t>.</a:t>
            </a:r>
          </a:p>
          <a:p>
            <a:r>
              <a:rPr lang="en-US" sz="1800" dirty="0">
                <a:hlinkClick r:id="rId3"/>
              </a:rPr>
              <a:t>draft-</a:t>
            </a:r>
            <a:r>
              <a:rPr lang="en-US" sz="1800" dirty="0" err="1">
                <a:hlinkClick r:id="rId3"/>
              </a:rPr>
              <a:t>lincla</a:t>
            </a:r>
            <a:r>
              <a:rPr lang="en-US" sz="1800" dirty="0">
                <a:hlinkClick r:id="rId3"/>
              </a:rPr>
              <a:t>-netconf-yang-library-augmentation</a:t>
            </a:r>
            <a:r>
              <a:rPr lang="en-US" sz="1700" dirty="0"/>
              <a:t> extends the YANG library defined in </a:t>
            </a:r>
            <a:r>
              <a:rPr lang="en-US" sz="1700" dirty="0">
                <a:hlinkClick r:id="rId4"/>
              </a:rPr>
              <a:t>RFC 8525</a:t>
            </a:r>
            <a:r>
              <a:rPr lang="en-US" sz="1700" dirty="0"/>
              <a:t>:</a:t>
            </a:r>
          </a:p>
          <a:p>
            <a:pPr lvl="1"/>
            <a:r>
              <a:rPr lang="en-US" sz="1700" b="1" dirty="0"/>
              <a:t>By adding augmented-by YANG module relation</a:t>
            </a:r>
            <a:r>
              <a:rPr lang="en-US" sz="1700" dirty="0"/>
              <a:t>.</a:t>
            </a:r>
          </a:p>
        </p:txBody>
      </p:sp>
    </p:spTree>
    <p:extLst>
      <p:ext uri="{BB962C8B-B14F-4D97-AF65-F5344CB8AC3E}">
        <p14:creationId xmlns:p14="http://schemas.microsoft.com/office/powerpoint/2010/main" val="2325717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Validate </a:t>
            </a:r>
            <a:r>
              <a:rPr lang="en-US" sz="2800" b="1" dirty="0" err="1"/>
              <a:t>anydata</a:t>
            </a:r>
            <a:r>
              <a:rPr lang="en-US" sz="2800" b="1" dirty="0"/>
              <a:t> schema subtree with YANG Library</a:t>
            </a:r>
            <a:br>
              <a:rPr lang="en-US" sz="3600" dirty="0"/>
            </a:br>
            <a:r>
              <a:rPr lang="en-US" sz="2400" dirty="0">
                <a:solidFill>
                  <a:schemeClr val="bg2">
                    <a:lumMod val="75000"/>
                  </a:schemeClr>
                </a:solidFill>
              </a:rPr>
              <a:t>RFC 7950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1627974"/>
            <a:ext cx="5257800"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+---n push-update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id?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datastore-contents?   </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&lt;</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anydata</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&gt;</a:t>
            </a: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5327915" y="1627973"/>
            <a:ext cx="6475444" cy="2004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 The subscribed YANG datastore content is published as </a:t>
            </a:r>
            <a:r>
              <a:rPr lang="en-US" sz="1700" dirty="0" err="1"/>
              <a:t>anydata</a:t>
            </a:r>
            <a:r>
              <a:rPr lang="en-US" sz="1700" dirty="0"/>
              <a:t>, event though the content has a valid schema.</a:t>
            </a:r>
          </a:p>
          <a:p>
            <a:r>
              <a:rPr lang="en-US" sz="1700" dirty="0"/>
              <a:t>RFC 7950 lacks specification how the data model of </a:t>
            </a:r>
            <a:r>
              <a:rPr lang="en-US" sz="1700" dirty="0" err="1"/>
              <a:t>anydata</a:t>
            </a:r>
            <a:r>
              <a:rPr lang="en-US" sz="1700" dirty="0"/>
              <a:t> content is exposed through YANG library defined in </a:t>
            </a:r>
            <a:r>
              <a:rPr lang="en-US" sz="1700" dirty="0">
                <a:hlinkClick r:id="rId3"/>
              </a:rPr>
              <a:t>RFC 8525</a:t>
            </a:r>
            <a:r>
              <a:rPr lang="en-US" sz="1700" dirty="0"/>
              <a:t>.</a:t>
            </a:r>
          </a:p>
          <a:p>
            <a:r>
              <a:rPr lang="en-US" sz="1800" dirty="0">
                <a:hlinkClick r:id="rId4"/>
              </a:rPr>
              <a:t>draft-</a:t>
            </a:r>
            <a:r>
              <a:rPr lang="en-US" sz="1800" dirty="0" err="1">
                <a:hlinkClick r:id="rId4"/>
              </a:rPr>
              <a:t>aelhassany</a:t>
            </a:r>
            <a:r>
              <a:rPr lang="en-US" sz="1800" dirty="0">
                <a:hlinkClick r:id="rId4"/>
              </a:rPr>
              <a:t>-</a:t>
            </a:r>
            <a:r>
              <a:rPr lang="en-US" sz="1800" dirty="0" err="1">
                <a:hlinkClick r:id="rId4"/>
              </a:rPr>
              <a:t>anydata</a:t>
            </a:r>
            <a:r>
              <a:rPr lang="en-US" sz="1800" dirty="0">
                <a:hlinkClick r:id="rId4"/>
              </a:rPr>
              <a:t>-validation</a:t>
            </a:r>
            <a:r>
              <a:rPr lang="en-US" sz="1700" dirty="0"/>
              <a:t> extends </a:t>
            </a:r>
            <a:r>
              <a:rPr lang="en-US" sz="1700" dirty="0">
                <a:hlinkClick r:id="rId5"/>
              </a:rPr>
              <a:t>RFC 7950 </a:t>
            </a:r>
            <a:r>
              <a:rPr lang="en-US" sz="1700" dirty="0"/>
              <a:t>by describing:</a:t>
            </a:r>
          </a:p>
          <a:p>
            <a:pPr lvl="1"/>
            <a:r>
              <a:rPr lang="en-US" sz="1700" b="1" dirty="0"/>
              <a:t>How </a:t>
            </a:r>
            <a:r>
              <a:rPr lang="en-US" sz="1700" b="1" dirty="0" err="1"/>
              <a:t>anydata</a:t>
            </a:r>
            <a:r>
              <a:rPr lang="en-US" sz="1700" b="1" dirty="0"/>
              <a:t> can be validated with YANG Library.</a:t>
            </a:r>
            <a:endParaRPr lang="en-US" sz="1700" dirty="0"/>
          </a:p>
        </p:txBody>
      </p:sp>
      <p:sp>
        <p:nvSpPr>
          <p:cNvPr id="4" name="TextBox 3">
            <a:extLst>
              <a:ext uri="{FF2B5EF4-FFF2-40B4-BE49-F238E27FC236}">
                <a16:creationId xmlns:a16="http://schemas.microsoft.com/office/drawing/2014/main" id="{BB15C14F-D519-CCE3-0F17-B3FC5F239640}"/>
              </a:ext>
            </a:extLst>
          </p:cNvPr>
          <p:cNvSpPr txBox="1"/>
          <p:nvPr/>
        </p:nvSpPr>
        <p:spPr>
          <a:xfrm>
            <a:off x="838200" y="2594899"/>
            <a:ext cx="4489715" cy="2092881"/>
          </a:xfrm>
          <a:prstGeom prst="rect">
            <a:avLst/>
          </a:prstGeom>
          <a:noFill/>
        </p:spPr>
        <p:txBody>
          <a:bodyPr wrap="square">
            <a:spAutoFit/>
          </a:bodyPr>
          <a:lstStyle/>
          <a:p>
            <a:r>
              <a:rPr lang="en-US" sz="1000" b="0" dirty="0">
                <a:effectLst/>
                <a:latin typeface="Courier New" panose="02070309020205020404" pitchFamily="49" charset="0"/>
                <a:cs typeface="Courier New" panose="02070309020205020404" pitchFamily="49" charset="0"/>
              </a:rPr>
              <a:t>{</a:t>
            </a:r>
          </a:p>
          <a:p>
            <a:r>
              <a:rPr lang="en-US" sz="1000" b="0" dirty="0">
                <a:effectLst/>
                <a:latin typeface="Courier New" panose="02070309020205020404" pitchFamily="49" charset="0"/>
                <a:cs typeface="Courier New" panose="02070309020205020404" pitchFamily="49" charset="0"/>
              </a:rPr>
              <a:t>  "</a:t>
            </a:r>
            <a:r>
              <a:rPr lang="en-US" sz="1000" b="0" dirty="0" err="1">
                <a:effectLst/>
                <a:latin typeface="Courier New" panose="02070309020205020404" pitchFamily="49" charset="0"/>
                <a:cs typeface="Courier New" panose="02070309020205020404" pitchFamily="49" charset="0"/>
              </a:rPr>
              <a:t>ietf-yang-push:push-update</a:t>
            </a:r>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"id": 89,</a:t>
            </a:r>
          </a:p>
          <a:p>
            <a:r>
              <a:rPr lang="en-US" sz="1000" b="0" dirty="0">
                <a:effectLst/>
                <a:latin typeface="Courier New" panose="02070309020205020404" pitchFamily="49" charset="0"/>
                <a:cs typeface="Courier New" panose="02070309020205020404" pitchFamily="49" charset="0"/>
              </a:rPr>
              <a:t>    "datastore-contents": {</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ietf-interfaces:interfaces</a:t>
            </a:r>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"interface":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"name": "eth0",</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oper</a:t>
            </a:r>
            <a:r>
              <a:rPr lang="en-US" sz="1000" b="0" dirty="0">
                <a:effectLst/>
                <a:highlight>
                  <a:srgbClr val="FFFF00"/>
                </a:highlight>
                <a:latin typeface="Courier New" panose="02070309020205020404" pitchFamily="49" charset="0"/>
                <a:cs typeface="Courier New" panose="02070309020205020404" pitchFamily="49" charset="0"/>
              </a:rPr>
              <a:t>-status": "down"</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a:t>
            </a:r>
            <a:endParaRPr lang="de-CH" sz="1000" dirty="0"/>
          </a:p>
        </p:txBody>
      </p:sp>
      <p:sp>
        <p:nvSpPr>
          <p:cNvPr id="5" name="TextBox 4">
            <a:extLst>
              <a:ext uri="{FF2B5EF4-FFF2-40B4-BE49-F238E27FC236}">
                <a16:creationId xmlns:a16="http://schemas.microsoft.com/office/drawing/2014/main" id="{9BB496BF-8E93-113E-E283-68B5CE494384}"/>
              </a:ext>
            </a:extLst>
          </p:cNvPr>
          <p:cNvSpPr txBox="1"/>
          <p:nvPr/>
        </p:nvSpPr>
        <p:spPr>
          <a:xfrm>
            <a:off x="5427308" y="3982560"/>
            <a:ext cx="6475444" cy="2677656"/>
          </a:xfrm>
          <a:prstGeom prst="rect">
            <a:avLst/>
          </a:prstGeom>
          <a:noFill/>
        </p:spPr>
        <p:txBody>
          <a:bodyPr wrap="square">
            <a:spAutoFit/>
          </a:bodyPr>
          <a:lstStyle/>
          <a:p>
            <a:r>
              <a:rPr lang="de-CH" sz="1200" b="1" dirty="0">
                <a:latin typeface="Courier New" panose="02070309020205020404" pitchFamily="49" charset="0"/>
                <a:cs typeface="Courier New" panose="02070309020205020404" pitchFamily="49" charset="0"/>
                <a:hlinkClick r:id="rId5"/>
              </a:rPr>
              <a:t>RFC 7950</a:t>
            </a:r>
            <a:endParaRPr lang="de-CH" sz="1200" b="1" dirty="0">
              <a:latin typeface="Courier New" panose="02070309020205020404" pitchFamily="49" charset="0"/>
              <a:cs typeface="Courier New" panose="02070309020205020404" pitchFamily="49" charset="0"/>
            </a:endParaRP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7.10.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Statement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defines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interior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a:t>
            </a:r>
            <a:r>
              <a:rPr lang="de-CH" sz="1200" dirty="0">
                <a:latin typeface="Courier New" panose="02070309020205020404" pitchFamily="49" charset="0"/>
                <a:cs typeface="Courier New" panose="02070309020205020404" pitchFamily="49" charset="0"/>
              </a:rPr>
              <a:t> in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schema</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tree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takes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one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argument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identifier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followed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by</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 block of </a:t>
            </a:r>
            <a:r>
              <a:rPr lang="de-CH" sz="1200" dirty="0" err="1">
                <a:latin typeface="Courier New" panose="02070309020205020404" pitchFamily="49" charset="0"/>
                <a:cs typeface="Courier New" panose="02070309020205020404" pitchFamily="49" charset="0"/>
              </a:rPr>
              <a:t>substatements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holds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detailed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information</a:t>
            </a:r>
            <a:r>
              <a:rPr lang="de-CH" sz="1200" dirty="0">
                <a:latin typeface="Courier New" panose="02070309020205020404" pitchFamily="49" charset="0"/>
                <a:cs typeface="Courier New" panose="02070309020205020404" pitchFamily="49" charset="0"/>
              </a:rPr>
              <a: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used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represent</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unknown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set</a:t>
            </a:r>
            <a:r>
              <a:rPr lang="de-CH" sz="1200" dirty="0">
                <a:latin typeface="Courier New" panose="02070309020205020404" pitchFamily="49" charset="0"/>
                <a:cs typeface="Courier New" panose="02070309020205020404" pitchFamily="49" charset="0"/>
              </a:rPr>
              <a:t> of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can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with</a:t>
            </a:r>
            <a:r>
              <a:rPr lang="de-CH" sz="1200" dirty="0">
                <a:latin typeface="Courier New" panose="02070309020205020404" pitchFamily="49" charset="0"/>
                <a:cs typeface="Courier New" panose="02070309020205020404" pitchFamily="49" charset="0"/>
              </a:rPr>
              <a:t> YANG, </a:t>
            </a:r>
            <a:r>
              <a:rPr lang="de-CH" sz="1200" dirty="0" err="1">
                <a:latin typeface="Courier New" panose="02070309020205020404" pitchFamily="49" charset="0"/>
                <a:cs typeface="Courier New" panose="02070309020205020404" pitchFamily="49" charset="0"/>
              </a:rPr>
              <a:t>except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anyxml</a:t>
            </a:r>
            <a:r>
              <a:rPr lang="de-CH" sz="1200" dirty="0">
                <a:latin typeface="Courier New" panose="02070309020205020404" pitchFamily="49" charset="0"/>
                <a:cs typeface="Courier New" panose="02070309020205020404" pitchFamily="49" charset="0"/>
              </a:rPr>
              <a:t>, but </a:t>
            </a:r>
            <a:r>
              <a:rPr lang="de-CH" sz="1200" dirty="0" err="1">
                <a:latin typeface="Courier New" panose="02070309020205020404" pitchFamily="49" charset="0"/>
                <a:cs typeface="Courier New" panose="02070309020205020404" pitchFamily="49" charset="0"/>
              </a:rPr>
              <a:t>for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not </a:t>
            </a:r>
            <a:r>
              <a:rPr lang="de-CH" sz="1200" dirty="0" err="1">
                <a:latin typeface="Courier New" panose="02070309020205020404" pitchFamily="49" charset="0"/>
                <a:cs typeface="Courier New" panose="02070309020205020404" pitchFamily="49" charset="0"/>
              </a:rPr>
              <a:t>known</a:t>
            </a:r>
            <a:r>
              <a:rPr lang="de-CH" sz="1200" dirty="0">
                <a:latin typeface="Courier New" panose="02070309020205020404" pitchFamily="49" charset="0"/>
                <a:cs typeface="Courier New" panose="02070309020205020404" pitchFamily="49" charset="0"/>
              </a:rPr>
              <a:t>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design time. </a:t>
            </a:r>
            <a:r>
              <a:rPr lang="de-CH" sz="1200" dirty="0" err="1">
                <a:highlight>
                  <a:srgbClr val="FFFF00"/>
                </a:highlight>
                <a:latin typeface="Courier New" panose="02070309020205020404" pitchFamily="49" charset="0"/>
                <a:cs typeface="Courier New" panose="02070309020205020404" pitchFamily="49" charset="0"/>
              </a:rPr>
              <a:t>It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is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possible, </a:t>
            </a:r>
            <a:r>
              <a:rPr lang="de-CH" sz="1200" dirty="0" err="1">
                <a:highlight>
                  <a:srgbClr val="FFFF00"/>
                </a:highlight>
                <a:latin typeface="Courier New" panose="02070309020205020404" pitchFamily="49" charset="0"/>
                <a:cs typeface="Courier New" panose="02070309020205020404" pitchFamily="49" charset="0"/>
              </a:rPr>
              <a:t>though</a:t>
            </a:r>
            <a:r>
              <a:rPr lang="de-CH" sz="1200" dirty="0">
                <a:highlight>
                  <a:srgbClr val="FFFF00"/>
                </a:highlight>
                <a:latin typeface="Courier New" panose="02070309020205020404" pitchFamily="49" charset="0"/>
                <a:cs typeface="Courier New" panose="02070309020205020404" pitchFamily="49" charset="0"/>
              </a:rPr>
              <a:t> not </a:t>
            </a:r>
            <a:r>
              <a:rPr lang="de-CH" sz="1200" dirty="0" err="1">
                <a:highlight>
                  <a:srgbClr val="FFFF00"/>
                </a:highlight>
                <a:latin typeface="Courier New" panose="02070309020205020404" pitchFamily="49" charset="0"/>
                <a:cs typeface="Courier New" panose="02070309020205020404" pitchFamily="49" charset="0"/>
              </a:rPr>
              <a:t>required</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model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anydata</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content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become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known</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through</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protocol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signaling</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other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means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that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are</a:t>
            </a:r>
            <a:r>
              <a:rPr lang="de-CH" sz="1200" dirty="0">
                <a:highlight>
                  <a:srgbClr val="FFFF00"/>
                </a:highlight>
                <a:latin typeface="Courier New" panose="02070309020205020404" pitchFamily="49" charset="0"/>
                <a:cs typeface="Courier New" panose="02070309020205020404" pitchFamily="49" charset="0"/>
              </a:rPr>
              <a:t> outside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scope</a:t>
            </a:r>
            <a:r>
              <a:rPr lang="de-CH" sz="1200" dirty="0">
                <a:highlight>
                  <a:srgbClr val="FFFF00"/>
                </a:highlight>
                <a:latin typeface="Courier New" panose="02070309020205020404" pitchFamily="49" charset="0"/>
                <a:cs typeface="Courier New" panose="02070309020205020404" pitchFamily="49" charset="0"/>
              </a:rPr>
              <a:t> of </a:t>
            </a:r>
            <a:r>
              <a:rPr lang="de-CH" sz="1200" dirty="0" err="1">
                <a:highlight>
                  <a:srgbClr val="FFFF00"/>
                </a:highlight>
                <a:latin typeface="Courier New" panose="02070309020205020404" pitchFamily="49" charset="0"/>
                <a:cs typeface="Courier New" panose="02070309020205020404" pitchFamily="49" charset="0"/>
              </a:rPr>
              <a:t>this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document</a:t>
            </a:r>
            <a:r>
              <a:rPr lang="de-CH" sz="1200" dirty="0">
                <a:highlight>
                  <a:srgbClr val="FFFF0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65782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10198072"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Open Point 1: </a:t>
            </a:r>
            <a:r>
              <a:rPr lang="en-US" dirty="0"/>
              <a:t>datastore-contents in push-update or the value in push-change-update uses </a:t>
            </a:r>
            <a:r>
              <a:rPr lang="en-US" dirty="0" err="1"/>
              <a:t>anydata</a:t>
            </a:r>
            <a:r>
              <a:rPr lang="en-US" dirty="0"/>
              <a:t> as data type which contents does not have a schema defined. </a:t>
            </a:r>
            <a:r>
              <a:rPr lang="en-US" sz="2000" dirty="0">
                <a:hlinkClick r:id="rId2"/>
              </a:rPr>
              <a:t>draft-</a:t>
            </a:r>
            <a:r>
              <a:rPr lang="en-US" sz="2000" dirty="0" err="1">
                <a:hlinkClick r:id="rId2"/>
              </a:rPr>
              <a:t>aelhassany</a:t>
            </a:r>
            <a:r>
              <a:rPr lang="en-US" sz="2000" dirty="0">
                <a:hlinkClick r:id="rId2"/>
              </a:rPr>
              <a:t>-</a:t>
            </a:r>
            <a:r>
              <a:rPr lang="en-US" sz="2000" dirty="0" err="1">
                <a:hlinkClick r:id="rId2"/>
              </a:rPr>
              <a:t>anydata</a:t>
            </a:r>
            <a:r>
              <a:rPr lang="en-US" sz="2000" dirty="0">
                <a:hlinkClick r:id="rId2"/>
              </a:rPr>
              <a:t>-validation</a:t>
            </a:r>
            <a:r>
              <a:rPr lang="en-US" sz="2000" dirty="0"/>
              <a:t> addresses that </a:t>
            </a:r>
            <a:r>
              <a:rPr lang="en-US" sz="2000" dirty="0" err="1"/>
              <a:t>anydata</a:t>
            </a:r>
            <a:r>
              <a:rPr lang="en-US" sz="2000" dirty="0"/>
              <a:t> modeled nodes can be validated with YANG Library </a:t>
            </a:r>
            <a:r>
              <a:rPr lang="en-US" sz="2000" dirty="0">
                <a:hlinkClick r:id="rId3"/>
              </a:rPr>
              <a:t>RFC 8525</a:t>
            </a:r>
            <a:r>
              <a:rPr lang="en-US" sz="2000" dirty="0"/>
              <a:t>.</a:t>
            </a:r>
          </a:p>
          <a:p>
            <a:r>
              <a:rPr lang="en-US" b="1" dirty="0">
                <a:solidFill>
                  <a:srgbClr val="FF0000"/>
                </a:solidFill>
              </a:rPr>
              <a:t>Open Point 2: </a:t>
            </a:r>
            <a:r>
              <a:rPr lang="en-US" dirty="0"/>
              <a:t>Definitions how NOTIFICATIONS are encoded in NETCONF are defined in Section 4.2.10 of </a:t>
            </a:r>
            <a:r>
              <a:rPr lang="en-US" dirty="0">
                <a:hlinkClick r:id="rId4"/>
              </a:rPr>
              <a:t>RFC 7950</a:t>
            </a:r>
            <a:r>
              <a:rPr lang="en-US" dirty="0"/>
              <a:t>.  However, specifications for encoding in JSON and CBOR are missing </a:t>
            </a:r>
            <a:r>
              <a:rPr lang="en-US" dirty="0">
                <a:hlinkClick r:id="rId5"/>
              </a:rPr>
              <a:t>RFC 7951 </a:t>
            </a:r>
            <a:r>
              <a:rPr lang="en-US" dirty="0"/>
              <a:t>Confirm finding and propose how this needs to be addressed.</a:t>
            </a:r>
          </a:p>
          <a:p>
            <a:r>
              <a:rPr lang="en-US" b="1" dirty="0">
                <a:solidFill>
                  <a:srgbClr val="FF0000"/>
                </a:solidFill>
              </a:rPr>
              <a:t>Open Point 3: </a:t>
            </a:r>
            <a:r>
              <a:rPr lang="en-US" dirty="0"/>
              <a:t>Test with running code wherever with </a:t>
            </a:r>
            <a:r>
              <a:rPr lang="en-US" sz="2000" dirty="0">
                <a:hlinkClick r:id="rId6"/>
              </a:rPr>
              <a:t>draft-</a:t>
            </a:r>
            <a:r>
              <a:rPr lang="en-US" sz="2000" dirty="0" err="1">
                <a:hlinkClick r:id="rId6"/>
              </a:rPr>
              <a:t>ietf</a:t>
            </a:r>
            <a:r>
              <a:rPr lang="en-US" sz="2000" dirty="0">
                <a:hlinkClick r:id="rId6"/>
              </a:rPr>
              <a:t>-netconf-yang-notifications-versioning</a:t>
            </a:r>
            <a:r>
              <a:rPr lang="en-US" dirty="0"/>
              <a:t> and </a:t>
            </a:r>
            <a:r>
              <a:rPr lang="en-US" sz="2000" dirty="0">
                <a:hlinkClick r:id="rId7"/>
              </a:rPr>
              <a:t>draft-</a:t>
            </a:r>
            <a:r>
              <a:rPr lang="en-US" sz="2000" dirty="0" err="1">
                <a:hlinkClick r:id="rId7"/>
              </a:rPr>
              <a:t>lincla</a:t>
            </a:r>
            <a:r>
              <a:rPr lang="en-US" sz="2000" dirty="0">
                <a:hlinkClick r:id="rId7"/>
              </a:rPr>
              <a:t>-netconf-yang-library-augmentation </a:t>
            </a:r>
            <a:r>
              <a:rPr lang="en-US" dirty="0"/>
              <a:t>all datastore-subtree-filter or datastore-</a:t>
            </a:r>
            <a:r>
              <a:rPr lang="en-US" dirty="0" err="1"/>
              <a:t>xpath</a:t>
            </a:r>
            <a:r>
              <a:rPr lang="en-US"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Open Points from IETF 119</a:t>
            </a:r>
            <a:br>
              <a:rPr lang="en-US" sz="4000" dirty="0"/>
            </a:br>
            <a:r>
              <a:rPr lang="en-US" sz="2800" dirty="0">
                <a:solidFill>
                  <a:schemeClr val="bg2">
                    <a:lumMod val="75000"/>
                  </a:schemeClr>
                </a:solidFill>
              </a:rPr>
              <a:t>Addressed at IETF 120</a:t>
            </a:r>
            <a:endParaRPr lang="en-US" sz="2700" dirty="0">
              <a:solidFill>
                <a:schemeClr val="bg2">
                  <a:lumMod val="75000"/>
                </a:schemeClr>
              </a:solidFill>
            </a:endParaRPr>
          </a:p>
        </p:txBody>
      </p:sp>
    </p:spTree>
    <p:extLst>
      <p:ext uri="{BB962C8B-B14F-4D97-AF65-F5344CB8AC3E}">
        <p14:creationId xmlns:p14="http://schemas.microsoft.com/office/powerpoint/2010/main" val="3471801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1781666"/>
            <a:ext cx="10310778" cy="4401643"/>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sz="1900" b="1" dirty="0">
                <a:solidFill>
                  <a:srgbClr val="FF0000"/>
                </a:solidFill>
              </a:rPr>
              <a:t>IETF 115: </a:t>
            </a:r>
            <a:r>
              <a:rPr lang="en-US" sz="1900" dirty="0"/>
              <a:t>Official Project Kickoff. Introduced </a:t>
            </a:r>
            <a:r>
              <a:rPr lang="en-US" sz="1900" dirty="0">
                <a:hlinkClick r:id="rId2"/>
              </a:rPr>
              <a:t>draft-</a:t>
            </a:r>
            <a:r>
              <a:rPr lang="en-US" sz="1900" dirty="0" err="1">
                <a:hlinkClick r:id="rId2"/>
              </a:rPr>
              <a:t>ietf</a:t>
            </a:r>
            <a:r>
              <a:rPr lang="en-US" sz="1900" dirty="0">
                <a:hlinkClick r:id="rId2"/>
              </a:rPr>
              <a:t>-netconf-yang-notifications-versioning</a:t>
            </a:r>
            <a:r>
              <a:rPr lang="en-US" sz="1900" dirty="0"/>
              <a:t>.</a:t>
            </a:r>
          </a:p>
          <a:p>
            <a:pPr>
              <a:spcBef>
                <a:spcPts val="300"/>
              </a:spcBef>
              <a:spcAft>
                <a:spcPts val="300"/>
              </a:spcAft>
            </a:pPr>
            <a:r>
              <a:rPr lang="en-US" sz="1900" b="1" dirty="0">
                <a:solidFill>
                  <a:srgbClr val="FF0000"/>
                </a:solidFill>
              </a:rPr>
              <a:t>IETF 116: </a:t>
            </a:r>
            <a:r>
              <a:rPr lang="en-US" sz="1900" dirty="0"/>
              <a:t>YANG module with augmentations can be registered in Confluent Schema Registry with YANG extension. </a:t>
            </a:r>
            <a:r>
              <a:rPr lang="en-US" sz="1900" dirty="0">
                <a:hlinkClick r:id="rId3"/>
              </a:rPr>
              <a:t>draft-</a:t>
            </a:r>
            <a:r>
              <a:rPr lang="en-US" sz="1900" dirty="0" err="1">
                <a:hlinkClick r:id="rId3"/>
              </a:rPr>
              <a:t>tgraf</a:t>
            </a:r>
            <a:r>
              <a:rPr lang="en-US" sz="1900" dirty="0">
                <a:hlinkClick r:id="rId3"/>
              </a:rPr>
              <a:t>-netconf-</a:t>
            </a:r>
            <a:r>
              <a:rPr lang="en-US" sz="1900" dirty="0" err="1">
                <a:hlinkClick r:id="rId3"/>
              </a:rPr>
              <a:t>notif</a:t>
            </a:r>
            <a:r>
              <a:rPr lang="en-US" sz="1900" dirty="0">
                <a:hlinkClick r:id="rId3"/>
              </a:rPr>
              <a:t>-sequencing</a:t>
            </a:r>
            <a:r>
              <a:rPr lang="en-US" sz="1900" dirty="0"/>
              <a:t>, </a:t>
            </a:r>
            <a:r>
              <a:rPr lang="en-US" sz="1900" dirty="0">
                <a:hlinkClick r:id="rId4"/>
              </a:rPr>
              <a:t>draft-</a:t>
            </a:r>
            <a:r>
              <a:rPr lang="en-US" sz="1900" dirty="0" err="1">
                <a:hlinkClick r:id="rId4"/>
              </a:rPr>
              <a:t>tgraf</a:t>
            </a:r>
            <a:r>
              <a:rPr lang="en-US" sz="1900" dirty="0">
                <a:hlinkClick r:id="rId4"/>
              </a:rPr>
              <a:t>-netconf-yang-push-observation-time</a:t>
            </a:r>
            <a:r>
              <a:rPr lang="en-US" sz="1900" dirty="0"/>
              <a:t> and </a:t>
            </a:r>
            <a:r>
              <a:rPr lang="en-US" sz="1900" dirty="0">
                <a:hlinkClick r:id="rId5"/>
              </a:rPr>
              <a:t>draft-</a:t>
            </a:r>
            <a:r>
              <a:rPr lang="en-US" sz="1900" dirty="0" err="1">
                <a:hlinkClick r:id="rId5"/>
              </a:rPr>
              <a:t>ahuang</a:t>
            </a:r>
            <a:r>
              <a:rPr lang="en-US" sz="1900" dirty="0">
                <a:hlinkClick r:id="rId5"/>
              </a:rPr>
              <a:t>-netconf-</a:t>
            </a:r>
            <a:r>
              <a:rPr lang="en-US" sz="1900" dirty="0" err="1">
                <a:hlinkClick r:id="rId5"/>
              </a:rPr>
              <a:t>notif</a:t>
            </a:r>
            <a:r>
              <a:rPr lang="en-US" sz="1900" dirty="0">
                <a:hlinkClick r:id="rId5"/>
              </a:rPr>
              <a:t>-yang</a:t>
            </a:r>
            <a:r>
              <a:rPr lang="en-US" sz="1900" dirty="0"/>
              <a:t> introduced.</a:t>
            </a:r>
          </a:p>
          <a:p>
            <a:pPr>
              <a:spcBef>
                <a:spcPts val="300"/>
              </a:spcBef>
              <a:spcAft>
                <a:spcPts val="300"/>
              </a:spcAft>
            </a:pPr>
            <a:r>
              <a:rPr lang="en-US" sz="1900" b="1" dirty="0">
                <a:solidFill>
                  <a:srgbClr val="FF0000"/>
                </a:solidFill>
              </a:rPr>
              <a:t>IETF 118: </a:t>
            </a:r>
            <a:r>
              <a:rPr lang="en-US" sz="1900" dirty="0"/>
              <a:t>All relevant YANG modules for a subscribed </a:t>
            </a:r>
            <a:r>
              <a:rPr lang="en-US" sz="1900" dirty="0" err="1"/>
              <a:t>xpath</a:t>
            </a:r>
            <a:r>
              <a:rPr lang="en-US" sz="1900" dirty="0"/>
              <a:t> can be determined through the YANG Library </a:t>
            </a:r>
            <a:r>
              <a:rPr lang="en-US" sz="1900" dirty="0">
                <a:hlinkClick r:id="rId6"/>
              </a:rPr>
              <a:t>RFC 8525 </a:t>
            </a:r>
            <a:r>
              <a:rPr lang="en-US" sz="1900" dirty="0"/>
              <a:t>and retrieved </a:t>
            </a:r>
            <a:r>
              <a:rPr lang="en-US" sz="1900" dirty="0" err="1"/>
              <a:t>throug</a:t>
            </a:r>
            <a:r>
              <a:rPr lang="en-US" sz="1900" dirty="0"/>
              <a:t> NETCONF &lt;get-schema&gt; </a:t>
            </a:r>
            <a:r>
              <a:rPr lang="en-US" sz="1900" dirty="0" err="1"/>
              <a:t>rpc</a:t>
            </a:r>
            <a:r>
              <a:rPr lang="en-US" sz="1900" dirty="0"/>
              <a:t> calls according to </a:t>
            </a:r>
            <a:r>
              <a:rPr lang="en-US" sz="1900" dirty="0">
                <a:hlinkClick r:id="rId6"/>
              </a:rPr>
              <a:t>RFC 6022</a:t>
            </a:r>
            <a:r>
              <a:rPr lang="en-US" sz="1900" dirty="0"/>
              <a:t>.  Gap in YANG library addressed in </a:t>
            </a:r>
            <a:r>
              <a:rPr lang="en-US" sz="1900" dirty="0">
                <a:hlinkClick r:id="rId7"/>
              </a:rPr>
              <a:t>draft-</a:t>
            </a:r>
            <a:r>
              <a:rPr lang="en-US" sz="1900" dirty="0" err="1">
                <a:hlinkClick r:id="rId7"/>
              </a:rPr>
              <a:t>lincla</a:t>
            </a:r>
            <a:r>
              <a:rPr lang="en-US" sz="1900" dirty="0">
                <a:hlinkClick r:id="rId7"/>
              </a:rPr>
              <a:t>-netconf-yang-library-augmentation</a:t>
            </a:r>
            <a:r>
              <a:rPr lang="en-US" sz="1900" dirty="0"/>
              <a:t>.</a:t>
            </a:r>
          </a:p>
          <a:p>
            <a:pPr>
              <a:spcBef>
                <a:spcPts val="300"/>
              </a:spcBef>
              <a:spcAft>
                <a:spcPts val="300"/>
              </a:spcAft>
            </a:pPr>
            <a:r>
              <a:rPr lang="en-US" sz="1900" b="1" dirty="0">
                <a:solidFill>
                  <a:srgbClr val="FF0000"/>
                </a:solidFill>
              </a:rPr>
              <a:t>IETF 119: </a:t>
            </a:r>
            <a:r>
              <a:rPr lang="en-US" sz="1900" dirty="0">
                <a:hlinkClick r:id="rId8"/>
              </a:rPr>
              <a:t>draft-</a:t>
            </a:r>
            <a:r>
              <a:rPr lang="en-US" sz="1900" dirty="0" err="1">
                <a:hlinkClick r:id="rId8"/>
              </a:rPr>
              <a:t>aelhassany</a:t>
            </a:r>
            <a:r>
              <a:rPr lang="en-US" sz="1900" dirty="0">
                <a:hlinkClick r:id="rId8"/>
              </a:rPr>
              <a:t>-</a:t>
            </a:r>
            <a:r>
              <a:rPr lang="en-US" sz="1900" dirty="0" err="1">
                <a:hlinkClick r:id="rId8"/>
              </a:rPr>
              <a:t>anydata</a:t>
            </a:r>
            <a:r>
              <a:rPr lang="en-US" sz="1900" dirty="0">
                <a:hlinkClick r:id="rId8"/>
              </a:rPr>
              <a:t>-validation</a:t>
            </a:r>
            <a:r>
              <a:rPr lang="en-US" sz="1900" dirty="0"/>
              <a:t> addresses that </a:t>
            </a:r>
            <a:r>
              <a:rPr lang="en-US" sz="1900" dirty="0" err="1"/>
              <a:t>anydata</a:t>
            </a:r>
            <a:r>
              <a:rPr lang="en-US" sz="1900" dirty="0"/>
              <a:t> modeled nodes can be validated with YANG Library </a:t>
            </a:r>
            <a:r>
              <a:rPr lang="en-US" sz="1900" dirty="0">
                <a:hlinkClick r:id="rId9"/>
              </a:rPr>
              <a:t>RFC 8525</a:t>
            </a:r>
            <a:r>
              <a:rPr lang="en-US" sz="1900" dirty="0"/>
              <a:t>. 6WIND VSR and Huawei VRP YANG-Push and open-source </a:t>
            </a:r>
            <a:r>
              <a:rPr lang="en-US" sz="1900" dirty="0">
                <a:hlinkClick r:id="rId7"/>
              </a:rPr>
              <a:t>draft-</a:t>
            </a:r>
            <a:r>
              <a:rPr lang="en-US" sz="1900" dirty="0" err="1">
                <a:hlinkClick r:id="rId7"/>
              </a:rPr>
              <a:t>lincla</a:t>
            </a:r>
            <a:r>
              <a:rPr lang="en-US" sz="1900" dirty="0">
                <a:hlinkClick r:id="rId7"/>
              </a:rPr>
              <a:t>-netconf-yang-library-augmentation</a:t>
            </a:r>
            <a:r>
              <a:rPr lang="en-US" sz="1900" dirty="0"/>
              <a:t> implementation validated at hackathon.</a:t>
            </a:r>
          </a:p>
          <a:p>
            <a:pPr>
              <a:spcBef>
                <a:spcPts val="300"/>
              </a:spcBef>
              <a:spcAft>
                <a:spcPts val="300"/>
              </a:spcAft>
            </a:pPr>
            <a:r>
              <a:rPr lang="en-US" sz="1900" b="1" dirty="0">
                <a:solidFill>
                  <a:srgbClr val="FF0000"/>
                </a:solidFill>
              </a:rPr>
              <a:t>IETF 120: </a:t>
            </a:r>
            <a:r>
              <a:rPr lang="en-US" sz="1900" dirty="0"/>
              <a:t>6WIND VSR, Huawei VRP and Cisco IOS XR YANG-Push publisher and </a:t>
            </a:r>
            <a:r>
              <a:rPr lang="en-US" sz="1900" dirty="0">
                <a:hlinkClick r:id="rId8"/>
              </a:rPr>
              <a:t>draft-</a:t>
            </a:r>
            <a:r>
              <a:rPr lang="en-US" sz="1900" dirty="0" err="1">
                <a:hlinkClick r:id="rId8"/>
              </a:rPr>
              <a:t>aelhassany</a:t>
            </a:r>
            <a:r>
              <a:rPr lang="en-US" sz="1900" dirty="0">
                <a:hlinkClick r:id="rId8"/>
              </a:rPr>
              <a:t>-</a:t>
            </a:r>
            <a:r>
              <a:rPr lang="en-US" sz="1900" dirty="0" err="1">
                <a:hlinkClick r:id="rId8"/>
              </a:rPr>
              <a:t>anydata</a:t>
            </a:r>
            <a:r>
              <a:rPr lang="en-US" sz="1900" dirty="0">
                <a:hlinkClick r:id="rId8"/>
              </a:rPr>
              <a:t>-validation</a:t>
            </a:r>
            <a:r>
              <a:rPr lang="en-US" sz="1900" dirty="0"/>
              <a:t> implementation validated at hackathon. Running code proofed that with </a:t>
            </a:r>
            <a:r>
              <a:rPr lang="en-US" sz="1900" dirty="0">
                <a:hlinkClick r:id="rId2"/>
              </a:rPr>
              <a:t>draft-</a:t>
            </a:r>
            <a:r>
              <a:rPr lang="en-US" sz="1900" dirty="0" err="1">
                <a:hlinkClick r:id="rId2"/>
              </a:rPr>
              <a:t>ietf</a:t>
            </a:r>
            <a:r>
              <a:rPr lang="en-US" sz="1900" dirty="0">
                <a:hlinkClick r:id="rId2"/>
              </a:rPr>
              <a:t>-netconf-yang-notifications-versioning</a:t>
            </a:r>
            <a:r>
              <a:rPr lang="en-US" sz="1900" dirty="0"/>
              <a:t> and </a:t>
            </a:r>
            <a:r>
              <a:rPr lang="en-US" sz="1900" dirty="0">
                <a:hlinkClick r:id="rId7"/>
              </a:rPr>
              <a:t>draft-</a:t>
            </a:r>
            <a:r>
              <a:rPr lang="en-US" sz="1900" dirty="0" err="1">
                <a:hlinkClick r:id="rId7"/>
              </a:rPr>
              <a:t>lincla</a:t>
            </a:r>
            <a:r>
              <a:rPr lang="en-US" sz="1900" dirty="0">
                <a:hlinkClick r:id="rId7"/>
              </a:rPr>
              <a:t>-netconf-yang-library-augmentation </a:t>
            </a:r>
            <a:r>
              <a:rPr lang="en-US" sz="1900" dirty="0"/>
              <a:t>all datastore-subtree-filter or datastore-</a:t>
            </a:r>
            <a:r>
              <a:rPr lang="en-US" sz="1900" dirty="0" err="1"/>
              <a:t>xpath</a:t>
            </a:r>
            <a:r>
              <a:rPr lang="en-US" sz="1900"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Milestones</a:t>
            </a:r>
            <a:br>
              <a:rPr lang="en-US" sz="4000" dirty="0"/>
            </a:br>
            <a:r>
              <a:rPr lang="en-US" sz="2800" dirty="0">
                <a:solidFill>
                  <a:schemeClr val="bg2">
                    <a:lumMod val="75000"/>
                  </a:schemeClr>
                </a:solidFill>
              </a:rPr>
              <a:t>IETF 115 - 120</a:t>
            </a:r>
            <a:endParaRPr lang="en-US" sz="2700" dirty="0">
              <a:solidFill>
                <a:schemeClr val="bg2">
                  <a:lumMod val="75000"/>
                </a:schemeClr>
              </a:solidFill>
            </a:endParaRPr>
          </a:p>
        </p:txBody>
      </p:sp>
    </p:spTree>
    <p:extLst>
      <p:ext uri="{BB962C8B-B14F-4D97-AF65-F5344CB8AC3E}">
        <p14:creationId xmlns:p14="http://schemas.microsoft.com/office/powerpoint/2010/main" val="2503304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YANG-Push Implementation Status</a:t>
            </a:r>
            <a:br>
              <a:rPr lang="en-US" sz="4000" dirty="0"/>
            </a:br>
            <a:r>
              <a:rPr lang="en-US" sz="2800" dirty="0">
                <a:solidFill>
                  <a:schemeClr val="bg2">
                    <a:lumMod val="75000"/>
                  </a:schemeClr>
                </a:solidFill>
              </a:rPr>
              <a:t>IETF 120</a:t>
            </a:r>
            <a:endParaRPr lang="en-US" sz="2700" dirty="0">
              <a:solidFill>
                <a:schemeClr val="bg2">
                  <a:lumMod val="75000"/>
                </a:schemeClr>
              </a:solidFill>
            </a:endParaRPr>
          </a:p>
        </p:txBody>
      </p:sp>
      <p:graphicFrame>
        <p:nvGraphicFramePr>
          <p:cNvPr id="4" name="Table 3">
            <a:extLst>
              <a:ext uri="{FF2B5EF4-FFF2-40B4-BE49-F238E27FC236}">
                <a16:creationId xmlns:a16="http://schemas.microsoft.com/office/drawing/2014/main" id="{5DBF70CC-97EC-A9C0-4D9B-B62507F3329B}"/>
              </a:ext>
            </a:extLst>
          </p:cNvPr>
          <p:cNvGraphicFramePr>
            <a:graphicFrameLocks noGrp="1"/>
          </p:cNvGraphicFramePr>
          <p:nvPr>
            <p:extLst>
              <p:ext uri="{D42A27DB-BD31-4B8C-83A1-F6EECF244321}">
                <p14:modId xmlns:p14="http://schemas.microsoft.com/office/powerpoint/2010/main" val="3535465724"/>
              </p:ext>
            </p:extLst>
          </p:nvPr>
        </p:nvGraphicFramePr>
        <p:xfrm>
          <a:off x="942392" y="1929591"/>
          <a:ext cx="8117632" cy="4432046"/>
        </p:xfrm>
        <a:graphic>
          <a:graphicData uri="http://schemas.openxmlformats.org/drawingml/2006/table">
            <a:tbl>
              <a:tblPr/>
              <a:tblGrid>
                <a:gridCol w="5215812">
                  <a:extLst>
                    <a:ext uri="{9D8B030D-6E8A-4147-A177-3AD203B41FA5}">
                      <a16:colId xmlns:a16="http://schemas.microsoft.com/office/drawing/2014/main" val="3836300285"/>
                    </a:ext>
                  </a:extLst>
                </a:gridCol>
                <a:gridCol w="1045029">
                  <a:extLst>
                    <a:ext uri="{9D8B030D-6E8A-4147-A177-3AD203B41FA5}">
                      <a16:colId xmlns:a16="http://schemas.microsoft.com/office/drawing/2014/main" val="1271783730"/>
                    </a:ext>
                  </a:extLst>
                </a:gridCol>
                <a:gridCol w="895738">
                  <a:extLst>
                    <a:ext uri="{9D8B030D-6E8A-4147-A177-3AD203B41FA5}">
                      <a16:colId xmlns:a16="http://schemas.microsoft.com/office/drawing/2014/main" val="4030142434"/>
                    </a:ext>
                  </a:extLst>
                </a:gridCol>
                <a:gridCol w="961053">
                  <a:extLst>
                    <a:ext uri="{9D8B030D-6E8A-4147-A177-3AD203B41FA5}">
                      <a16:colId xmlns:a16="http://schemas.microsoft.com/office/drawing/2014/main" val="1200071660"/>
                    </a:ext>
                  </a:extLst>
                </a:gridCol>
              </a:tblGrid>
              <a:tr h="77992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l"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6WIND</a:t>
                      </a:r>
                      <a:br>
                        <a:rPr lang="de-CH" sz="2000" b="1" u="none" strike="noStrike" dirty="0">
                          <a:effectLst/>
                          <a:latin typeface="+mn-lt"/>
                        </a:rPr>
                      </a:br>
                      <a:r>
                        <a:rPr lang="de-CH" sz="2000" b="1" u="none" strike="noStrike" dirty="0">
                          <a:effectLst/>
                          <a:latin typeface="+mn-lt"/>
                        </a:rPr>
                        <a:t>VSR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Huawei VRP</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Cisco</a:t>
                      </a:r>
                      <a:br>
                        <a:rPr lang="de-CH" sz="2000" b="1" u="none" strike="noStrike" dirty="0">
                          <a:effectLst/>
                          <a:latin typeface="+mn-lt"/>
                        </a:rPr>
                      </a:br>
                      <a:r>
                        <a:rPr lang="de-CH" sz="2000" b="1" u="none" strike="noStrike" dirty="0">
                          <a:effectLst/>
                          <a:latin typeface="+mn-lt"/>
                        </a:rPr>
                        <a:t>IOS XR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40100652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fontAlgn="b"/>
                      <a:r>
                        <a:rPr lang="de-CH" sz="2000" u="none" strike="noStrike" dirty="0">
                          <a:effectLst/>
                          <a:latin typeface="+mn-lt"/>
                        </a:rPr>
                        <a:t>RFC 8641 YANG-Push</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444263626"/>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udp</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558226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distributed</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44704803"/>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notifications-versioning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20043753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notif</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sequencing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5855529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-push-observation-time</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82016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RFC 7895 YANG Module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75811600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marR="0" lvl="0" indent="0" algn="l" defTabSz="914400" rtl="0" eaLnBrk="1" fontAlgn="b" latinLnBrk="0" hangingPunct="1">
                        <a:lnSpc>
                          <a:spcPct val="100000"/>
                        </a:lnSpc>
                        <a:spcBef>
                          <a:spcPts val="0"/>
                        </a:spcBef>
                        <a:spcAft>
                          <a:spcPts val="0"/>
                        </a:spcAft>
                        <a:buClrTx/>
                        <a:buSzTx/>
                        <a:buFontTx/>
                        <a:buNone/>
                        <a:tabLst/>
                        <a:defRPr/>
                      </a:pPr>
                      <a:r>
                        <a:rPr lang="de-CH" sz="2000" u="none" strike="noStrike" kern="1200" dirty="0">
                          <a:solidFill>
                            <a:schemeClr val="dk1"/>
                          </a:solidFill>
                          <a:effectLst/>
                          <a:latin typeface="+mn-lt"/>
                          <a:cs typeface="Helvetica"/>
                        </a:rPr>
                        <a:t>RFC 8525 YANG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762232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lincla</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library</a:t>
                      </a:r>
                      <a:r>
                        <a:rPr lang="de-CH" sz="2000" u="none" strike="noStrike" kern="1200" dirty="0">
                          <a:solidFill>
                            <a:schemeClr val="dk1"/>
                          </a:solidFill>
                          <a:effectLst/>
                          <a:latin typeface="+mn-lt"/>
                          <a:cs typeface="Helvetica"/>
                        </a:rPr>
                        <a:t>-augmentation</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6948864"/>
                  </a:ext>
                </a:extLst>
              </a:tr>
            </a:tbl>
          </a:graphicData>
        </a:graphic>
      </p:graphicFrame>
      <p:pic>
        <p:nvPicPr>
          <p:cNvPr id="11" name="Picture 10" descr="A red and white flag&#10;&#10;Description automatically generated">
            <a:extLst>
              <a:ext uri="{FF2B5EF4-FFF2-40B4-BE49-F238E27FC236}">
                <a16:creationId xmlns:a16="http://schemas.microsoft.com/office/drawing/2014/main" id="{703C149C-EC86-4803-0E0D-78D7F067E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108" y="1802655"/>
            <a:ext cx="2666708" cy="2666708"/>
          </a:xfrm>
          <a:prstGeom prst="rect">
            <a:avLst/>
          </a:prstGeom>
        </p:spPr>
      </p:pic>
    </p:spTree>
    <p:extLst>
      <p:ext uri="{BB962C8B-B14F-4D97-AF65-F5344CB8AC3E}">
        <p14:creationId xmlns:p14="http://schemas.microsoft.com/office/powerpoint/2010/main" val="279989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organizing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intend to ease the handling of data,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3864283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Industry </a:t>
            </a:r>
            <a:r>
              <a:rPr lang="en-US" sz="3200" b="1" dirty="0" err="1"/>
              <a:t>Colaboration</a:t>
            </a:r>
            <a:br>
              <a:rPr lang="en-US" sz="4000" dirty="0"/>
            </a:br>
            <a:r>
              <a:rPr lang="en-US" sz="2800" dirty="0">
                <a:solidFill>
                  <a:schemeClr val="bg2">
                    <a:lumMod val="75000"/>
                  </a:schemeClr>
                </a:solidFill>
              </a:rPr>
              <a:t>On YANG Push to Apache Kafka integration</a:t>
            </a:r>
            <a:endParaRPr lang="en-US" sz="2700" dirty="0">
              <a:solidFill>
                <a:schemeClr val="bg2">
                  <a:lumMod val="75000"/>
                </a:schemeClr>
              </a:solidFill>
            </a:endParaRPr>
          </a:p>
        </p:txBody>
      </p:sp>
      <p:grpSp>
        <p:nvGrpSpPr>
          <p:cNvPr id="2" name="Gruppieren 61">
            <a:extLst>
              <a:ext uri="{FF2B5EF4-FFF2-40B4-BE49-F238E27FC236}">
                <a16:creationId xmlns:a16="http://schemas.microsoft.com/office/drawing/2014/main" id="{3D6B25B1-26AC-6BA8-B93A-D83B76E69394}"/>
              </a:ext>
            </a:extLst>
          </p:cNvPr>
          <p:cNvGrpSpPr>
            <a:grpSpLocks noChangeAspect="1"/>
          </p:cNvGrpSpPr>
          <p:nvPr/>
        </p:nvGrpSpPr>
        <p:grpSpPr>
          <a:xfrm>
            <a:off x="1595143" y="4004475"/>
            <a:ext cx="1584176" cy="1584176"/>
            <a:chOff x="5891686" y="2589438"/>
            <a:chExt cx="1940934" cy="1940720"/>
          </a:xfrm>
          <a:noFill/>
        </p:grpSpPr>
        <p:sp>
          <p:nvSpPr>
            <p:cNvPr id="3" name="Freeform 10">
              <a:extLst>
                <a:ext uri="{FF2B5EF4-FFF2-40B4-BE49-F238E27FC236}">
                  <a16:creationId xmlns:a16="http://schemas.microsoft.com/office/drawing/2014/main" id="{B9BFC537-7A90-3447-7064-22A7E724E36C}"/>
                </a:ext>
              </a:extLst>
            </p:cNvPr>
            <p:cNvSpPr>
              <a:spLocks noEditPoints="1"/>
            </p:cNvSpPr>
            <p:nvPr>
              <p:custDataLst>
                <p:tags r:id="rId11"/>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 name="Ellipse 63">
              <a:extLst>
                <a:ext uri="{FF2B5EF4-FFF2-40B4-BE49-F238E27FC236}">
                  <a16:creationId xmlns:a16="http://schemas.microsoft.com/office/drawing/2014/main" id="{5B506C75-DB2C-E9FD-5621-A2EB8F229D98}"/>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7" name="Gruppieren 61">
            <a:extLst>
              <a:ext uri="{FF2B5EF4-FFF2-40B4-BE49-F238E27FC236}">
                <a16:creationId xmlns:a16="http://schemas.microsoft.com/office/drawing/2014/main" id="{7C1B7D10-CADD-E767-BF5D-3AACB7A4AC27}"/>
              </a:ext>
            </a:extLst>
          </p:cNvPr>
          <p:cNvGrpSpPr>
            <a:grpSpLocks noChangeAspect="1"/>
          </p:cNvGrpSpPr>
          <p:nvPr/>
        </p:nvGrpSpPr>
        <p:grpSpPr>
          <a:xfrm>
            <a:off x="2935894" y="2758070"/>
            <a:ext cx="1584176" cy="1584176"/>
            <a:chOff x="5891686" y="2589438"/>
            <a:chExt cx="1940934" cy="1940720"/>
          </a:xfrm>
          <a:noFill/>
        </p:grpSpPr>
        <p:sp>
          <p:nvSpPr>
            <p:cNvPr id="8" name="Freeform 10">
              <a:extLst>
                <a:ext uri="{FF2B5EF4-FFF2-40B4-BE49-F238E27FC236}">
                  <a16:creationId xmlns:a16="http://schemas.microsoft.com/office/drawing/2014/main" id="{1F9496D8-846F-DE2D-88EB-E5FCD5850EB5}"/>
                </a:ext>
              </a:extLst>
            </p:cNvPr>
            <p:cNvSpPr>
              <a:spLocks noEditPoints="1"/>
            </p:cNvSpPr>
            <p:nvPr>
              <p:custDataLst>
                <p:tags r:id="rId10"/>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9" name="Ellipse 63">
              <a:extLst>
                <a:ext uri="{FF2B5EF4-FFF2-40B4-BE49-F238E27FC236}">
                  <a16:creationId xmlns:a16="http://schemas.microsoft.com/office/drawing/2014/main" id="{431EF67B-01C0-CA05-826A-05EDB7E13BE4}"/>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grpSp>
        <p:nvGrpSpPr>
          <p:cNvPr id="10" name="Gruppieren 61">
            <a:extLst>
              <a:ext uri="{FF2B5EF4-FFF2-40B4-BE49-F238E27FC236}">
                <a16:creationId xmlns:a16="http://schemas.microsoft.com/office/drawing/2014/main" id="{C8A0CB8B-C371-780C-D3C3-97E020879042}"/>
              </a:ext>
            </a:extLst>
          </p:cNvPr>
          <p:cNvGrpSpPr>
            <a:grpSpLocks noChangeAspect="1"/>
          </p:cNvGrpSpPr>
          <p:nvPr/>
        </p:nvGrpSpPr>
        <p:grpSpPr>
          <a:xfrm>
            <a:off x="4355799" y="4042076"/>
            <a:ext cx="1584176" cy="1584176"/>
            <a:chOff x="5891686" y="2589438"/>
            <a:chExt cx="1940934" cy="1940720"/>
          </a:xfrm>
          <a:noFill/>
        </p:grpSpPr>
        <p:sp>
          <p:nvSpPr>
            <p:cNvPr id="11" name="Freeform 10">
              <a:extLst>
                <a:ext uri="{FF2B5EF4-FFF2-40B4-BE49-F238E27FC236}">
                  <a16:creationId xmlns:a16="http://schemas.microsoft.com/office/drawing/2014/main" id="{898B9307-A255-F4D7-8514-9F2DB77AA3DF}"/>
                </a:ext>
              </a:extLst>
            </p:cNvPr>
            <p:cNvSpPr>
              <a:spLocks noEditPoints="1"/>
            </p:cNvSpPr>
            <p:nvPr>
              <p:custDataLst>
                <p:tags r:id="rId9"/>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2" name="Ellipse 63">
              <a:extLst>
                <a:ext uri="{FF2B5EF4-FFF2-40B4-BE49-F238E27FC236}">
                  <a16:creationId xmlns:a16="http://schemas.microsoft.com/office/drawing/2014/main" id="{7A60F582-55A9-8E45-C031-7026DF544C7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pic>
        <p:nvPicPr>
          <p:cNvPr id="13" name="Picture 2" descr="data:image/jpeg;base64,/9j/4AAQSkZJRgABAQAAAQABAAD/2wCEAAkGBwgHBgkIBwgKCgkLDRYPDQwMDRsUFRAWIB0iIiAdHx8kKDQsJCYxJx8fLT0tMTU3Ojo6Iys/RD84QzQ5OjcBCgoKDQwNGg8PGjclHyU3Nzc3Nzc3Nzc3Nzc3Nzc3Nzc3Nzc3Nzc3Nzc3Nzc3Nzc3Nzc3Nzc3Nzc3Nzc3Nzc3N//AABEIAKEAoQMBEQACEQEDEQH/xAAcAAACAgMBAQAAAAAAAAAAAAAGBwAFAgMEAQj/xABTEAABAwICBQYHCQsLBAMAAAABAgMEAAUGEQcSITFBEyJRYXGBFDJCkaGxwSM1YnJzgpKy4QgWFyRSU1WU0dLwFTQ2N0NFdIOTosIzY2SVJSZU/8QAGwEBAAIDAQEAAAAAAAAAAAAAAAEEAgMFBgf/xAA5EQACAQIDBAYJAwQDAQAAAAAAAQIDBBEhMQUSQVETImFxkdEGFCOBobHB4fAWMlMzQlLxFSRDNP/aAAwDAQACEQMRAD8AeNASgJQEoCUBCchQAzivF8KwKTHCTImqTmGUnIJHSo8PXWitXjT7WdTZ+yqt51tIc/IApWLr3cFHWmKZQfIYGoAO3f6a507ipLj4Hoqey7Siso4vm8/t8DbYrq/CuzEx151zbquFSyolB37/AD91Y0qjjNSbMbu1hVounFYcu8biMinMbQa7R4s9O6gAq/TFybmoNqUlDHMSQePE/wAdFc2vNynlwO7Z0VCji9XmYR7lPj+JIWR0L5w9NRGtUjxMp29GesQgtV8blKDMkBp47vyVdnXVulXU8nkzm3FnKn1o5ouasFIlASgJQEoCUBKAlASgJQEoCUBS4svYsdkfmaoU7sQyg+Us7u4bz1CtdWp0ccS7s+09buI09Fx7kI5TzkqS4/IcU484rWWtW8k8a5Ms3iz6CoRpwUILBLQ7o9aivM72RQrTGxhaUZliiuKOakp1FdqTl7K7NvLepo8df0+juJJaa+J3znxGhPvn+zQVeitk3uxbK9KG/NR5gC3zjmo5k7TXK1zPRPLJHUlAyrLA1Yml1IFQzOLCvD1wVNhkOnN1s5KP5Q4H+Oir9Cpvx7Uca8odFPLRltW8qEoCUBKAlASgJQEoDVJkMxY7j8hxLbTaSpa1HIJAqG0lizKEJVJKEVi2aLVcYt0htzITodYc8VW7bxBHA9VRGSksUZ16FShUdOosGjsrI1Cz0wSFBdrijxDyjqu0ZAes1Su5aI9T6NU17Wp3L5i8aPPqlI9RLQsWDWoqTO9miK0hhaP5GtDksE/9NwKHYR9ldKyl1XE81tiGFSM+ZZ4qf5K0qTntcWlPt9lbbl4Uyps+G9WT5Ak0oCuejtSR0Jd2b6zxNe6a3V1DMoosMJu5XZaOC2jn2gj7a3Wr6+BV2hD2KfJhmN1dA4hqkPNx2VPOrShtAKlKJ2AVDaSxZMYubUY6s1W+fGuMREqK6FtL3HiOojgaiE4zWMTZWozozcJrBo6qyNRKAlASgPCcqAUWkfFBuU1VqhLPgcdfuqkn/qrHDsHr28KoXFbelurQ9lsTZ3Q0+nqLrS07F9/kcGBMSqsVx5GSs+ASSA6DmQ2rcFgevq7Kwo1XTeehY2ts71ulvQ/etO3s8vuOttQUgKSQQdoI410jwuGGQtNMLKi7apGXMAdbJ6+aQPQapXazTPVejU1hVh3P5oXaDkoVTZ6d6HfHVurUytNFgyqoK8kGej17/wCRkNcFs63eFD9tXbKXXaODtmPsovtLXG7uq1Da/KWpR7gB7a3XjySKeyoYynIGUOVRxOu4mzlKnEw3TFbmdRiZKJb4OSV3da+CGVZ95H21ZtVjPEo7TeFBLtDY+LXROCxd45v3hbpt0Vz3Bo+6KSfHUOHYPXXMuq+892Oh6bZVl0a6aazenYvuUuGMQKsdxHKkmG8QHk5+L8MdY9I7BWu3rOnLPRl2/sFd0ur+9aeQ3UOJcSFIIKSMwRuIrrnjHingzKgJQEoAcx7eTZMPPPNK1ZDx5Fkjgog7e4AnurVWnuQ7zo7KtfWbqMXos33CNFcw9+ZCoJGdowxMXWxY5rg5RsZxVKO1SRvR3cOrsq7bVf7H7jym3tnbr9ZprJ69/P3/AJqW2kyAZmFnnWxrORVpeHxc8legk91bbmONPHkUdhVlTvYxbyll5fETnGuae6OmOusGjVNHeyvYKwK0kFmAXSMQIGfjNLHqPsqzaf1TjbYjjbe9Ftj53KdERnuaUfOfsrbePrJFLY8fZzfaDaHKqHVcTPlanEx3TxTvSagndDDAsciG/KVs5ReqnsH2k+auhZx6rkzh7Xn7SNPl9TZjK+m2Q/BY68pTw3jehPT29H2VldVtxbq1Zjsuz6epvy/avixYOqyFco9akcL66lFiERnaL7wZ9ocguqJdgkJSTxbPi+bIjuFdS1njDdfA8lt606GuqsdJ/Pj9GGtWjhkoCUAr9Mr55e1xtuqEuOd+wVSunmkep9HIdWpLuXzFyKqHpzIVBKNjLzkd5t9hZbdaUFoWPJUNxqU2niiJRjOLjJYpjvwxeGMTWIOrSnlCktSmh5Kstvcd47a6dOaqwPn9/Zzsbjd4ap9n5qJq9W5y03WTAd/sHClJ/KTvSfNlXNnHdk0e7tbhXNGNVcV/v4nIhWqdlYNG5o7WXK1tGicQpwI7/wDZYg/K1h/tNb7X+qjkbWj/ANSXu+ZbaQ3crywnoYHrNbL19ddxS2NH2En2g2l2qmJ1HAz5WmJG6eoK3nEtNJ1nFkJSBxJNSs3giGopNy0GctyNh6xpLp9zjtgda1dXWTXY6tGn3HkUql7cdXWT+H2FTcZ70+W7KknN1w5kcB1Ds3Vx5yc5OTPZUKEKMFThoitdcqC1GJwvOZk5VmkWooLdFD6m8TrZG52KrPuKSKt2z9ocX0hgnaKXJ+Y4K6B4klASgFxpjhKVEt9wQnY0tTKz0awzHpT5yKqXUdGej9HayU503xWPh/sWAqkesRkKEntQZIvcHX9eH7y28tR8Ed5khPweCu0Hb2Z1spVOjljwOftOxV5QcV+5Zry94WaVLOl6PHv0XJWqEtPKScwpBPMV5zl3irN1DLfRxPR67cJStZ967+K/OQtjVI9WZoWU5VDRDQT4DezxVb0jipX1TWy3XtUcna8f+nP84ouNJLmriBsf+On1msrz967ihsOONs+/yBhL3XVQ6+4Z8r10I3Qs0e27wueu4OJzajc1B4FZHsB9Iq5Z096W/wAjibZuOjpKitZa933Zx46v4uVwMSOvOLGOrsOxa+J7OHnrG6q78sFoixsmw6GlvzXWl8ECTj3XVbA7UYHI47nurNI3Rias6yMw60Rwi7eZc3V5jDPJhXDWUd3mT6qtWseu2ed9IqyjQjT4t4+H+xsVfPHkoDmjTospbqY0ll1TSyhxKFglChwI4GoTT0MpU5RSclhiab1bmLvbn4MoEtPIyzG9J4EdYO2olFTi0zZb3E7erGrDVCEvNpl2S4uwZyCFoPNWBklxPBSer1bq5c4ODwZ9AtbqFzTVSDyfwZyCsSye1Bke0JGXo7urV3tL+HbmQvVbIbB8to7Mu1Pqy6Ku281KPRyPJ7btZW1aN5S4vPv5+8AbxbHrRcn7fI2rZVkF5Za6d4V3iqk4uEnFnpbW5jc0o1YcfxnFWJvCPR6M8XwOorP+01uof1EczbP/AMM/d8y20qK1MRM9cZP1lVldrrlL0eWNrLv+iBAP9dVN07bgbo3KypDceOnXddUEIR0k0UG3gjXU3acXOeSQx8Rzm8IYWYtcRweGvp1QsbD8NeXfkO3qroVH0FJQjqeVsqMtpXkq811V+JeYsFP7Mhwqhunr901KWTU4GaRhUkm+FEkTpbcWG0p1906qUD1noHSamMXJ4LU11asKMHOo8EvzxHlhWyN2C0tQ0kKc8Z5wDLXWd57NwHZXUpU+jjgfPb+8ld13UenBcl+ZllMmRoTXLS5DbLW7WcWEjP8AbWbaWpWp051HuwWL7DPlm/zg89SY7rPmpm8zGLw/coElyNIceW5rtnLPNRO3gRt3Gua208Ue4jRhOkqdRYrAZeGNKKHCmPiFkNnd4UyCQfjJ4d2dWIXPCRx7rYjXWt37mGN3tdqxZagFLaebUCWZLJCig9IPrFbZwjVicq3uK9jWxWT4p/UT+IsN3DD0gIloLjCjk1JQOYv909R9NUKlOVPU9tZX9G8jjDJ8UVHZWsvHtQSdVtnP22cxNiKCXmFhSc9x6R3jMd9TFuLxRrrUYXFN0p6P8x92ow8cwGcR4fjYjtiNZxpvNwZc4t8QetJz9NXK8VUgqiPL7JrysrqVnW0b+PDx8hZ1SPWhRo1Tr4wi/BbcV6K3269ojk7ceFjLvRZ6XU5XyErLxox9Cqzul1kVPRt/9ea7foAtVT0IwdGdmQyl7ENwAQ0yFBgq4ADnr9nnq3bQWc3wPM7du5SatKWrwx+i+vgCWJbw5fbw9OczCCdVlB8lsbh7e+q9SbnJtnbsbRWlCNJa8e/j5FXWBbPKAsLLZp17liPb2Ss+W4diGx0k/wAGsoQlN4RK11eUbSG/VeHLm+4b2GMOQMMQVLLiFSCnN+U4NXZ0DPxU/wAGujSpRpLE8PfbQrX9TDDLgl+alNiHSJFj5s2VtMp3cX1ZhtPZ+V6B11rqXSWUToWewKk+tcPdXLj9hc3W5Tbu+p64SFvL26useajqSNwqnKTl+49Rb29K2ju0o4L59/Mv/v0m9ArZ0zOX/wAPR/GL+6xjb7xOiEEcjIW3t6Ao5ejKpksG0Z29TfpxlzR40usGW4yLiyXy42R8O22StrM85vehfance3fUwm4PFGFe1o3Md2rHH5r3jNsePrTfGPAL+w3HcdGoQsazLnefF7/PVmNeM+rM87c7HuLaXS27xS5arzKzE2jt1sKmYeJeaPOMVSucB8BXEdR+ytdS3wzgXbHbqfs7nJ8/MAHELacU06gocQdVSFDIpPWKq8cD0kZKSTTyZ5UGQe6LL1yMt2yylZsyc1s57gvyk9hG3tB6atWtTB7j0Z5z0gs96CuYaxyfdwfuKPGuHzh+7lDKfxJ/NbB6OlHd6sq11qe5M6Oyr5XdBY/ujk/M7tFrevixKvyIzh9KR7aytv6ho9IJYWWHNr6lnpgRlcLW50tOJ8xT+2s7vVFX0al7OpHtX1BLDtnevt2Zgs5pSrnOufm0DefYOsiq9ODnJI7N9dxtKDqy93aw20kXJm12qNh23gNpUhJcSnyGh4qe8j0Hpq1czUYqnE89sK2lXrSu6vB5d/P3C2qkesJntGwmgDTDOj+bcNWRdwuHF3hv+0cH/Edu2rNK3lLOWSOBf7dpUepQ60ufBefyCe4YpsWFo38n2dhDzrf9kzsQk9Kl9PnNb3Vp0luw1OTQ2ZebQn01d4J8Xrh2LkL2+4huV8dJnSDyXBhvmtju4nrOdU6lSU9T09pYW9osKcc+b1Ko7d9YFs8OeR1RmrLYOk8KAYH3gfDV56ternm/+bQO6ZLAuBfEXdlH4vOyCyPJdA9oGfcayrxwljzNGyLjep9E9V8gDaXlWhnajI6kLrE3RZuSdlQzcmEOGsXXXD+TcZ0PRc9sZ4kp69U7092zqrOFWUNCjebMt7tYyWEua+vMPm5GF8fNBp5Jj3IJ5oJCXR8U7lDq29lWsaddZ5M4Dhf7JeMXjD4fYD8R4Iutl13m0+GQxt5Voc5I+En2jPuqtUt5w7Ud2y2xQucIvqy5eTBth5xhxuRHcKXW1BbaxwUNxrQnhmjqThGcXCaxTHPKjxcc4RbcRqodcTrtq/NPDYQerPMHqrpNKvTxPDU51NlXzXBZPtQJ6KorrOJbimQ2W3I8ctuIO8KKx+6ar20eu1yO16QVYztabi8VJ4/D7nfpgaJYtLqRnk443kOJUAR9Ws7v+1lf0aklKrF8k/DHzLjB9nZwrh52bcAG5C2+WkqPkJAJCe711spQVKG8yhtK7ltC5VOnongu3Hj7/kKe73B263KTPfzC3llWR8lPkjuGyqEpObcmeztqEbajGlHh8+JZYewpdb8pLkZoMxTvkvbE/NHlerrrOnSlU0K17tS3tMpPGXJfXkHTUDDOBWkvSnDJuBGaCQFOH4qdyR1+mrW7ToLF5s85Kvf7We7BYQ+HvfEE8RY0uV512EKMSGdgbaUQpQ+Erj2DIdtV6leU8tEdqx2Pb2yUn1pc39AZGwZVpOtieUBKENhBgWzqvOIGARnGikPPHs8Ud5HmBrdRp70zmbWu1bWz/wApZL6vwHZmroFdM8Fmcd7tMS82x+BcG9dh4ZHpSeBHQRWMoqSwZupVZUpqcXmj56xdhS4YWm6klJcirOTEpI5q+o9CurqqjOm4PM9ZaXkLiOWvFFO25WsvxkdKF1iblI3JVUYGxMzSrIggkFJzBGwg9tQZrNNB1hnSLMt+qxeQqZG3B0Zcqj2K9fbVincuOUs0cO92HSq9ah1ZcuD8vkFU7DWHMXR/5QtriWnV734+zM9C09PmNbpUadXNHJo7Qvdnz6KqsVyf0f4jHA1nu+G5kq3TUoegvDlWpDSualYyBBB2jMZebfU0ITpyaehO1bu2vYRqwymsmny+31Cxi2xWbhJntN6siShCXVDygnPLv2+qtyilLeOTKvUlSjSbyjjh7zydbIs5cVclvXMV4PNZ8F5EA9e+koqWGPAUq9SipKDw3lg+4oMeQbrd4ce1Wpoaj69eQ84vVQlKcsgeO09A4Vqrqc0oxOjsmtb29SVes81olrn+fE4LRgmy2Bjw68vIkLaGspb/ADWUHqTx786whbwhnLMsXG2bq8l0VusE+Wr9/kVWI9IbjgVFsCOSbHNMpadp+Inh2nzVhUueEC5Y7BivaXLxfLzfkAbrrjzy3nVqccWc1rWc1E9pqo89T0cYqEVGKwS5GFDIlCGeUGJ32W0Tb3MEWA3rk+O4rxG09Kj7N5rOEHN4Iq3V3StafSVH3c33Dqw1Yo1htqYkbnKz1nXDvcV0/ZXSpwUFgjwt5dzu6vST9y5Itsuusyqe0Bolx48phbEppt1lwZLQ4kEKHZRpPUmMnF4xeDAG8aJrLLUpy2PP29Z3JT7ogHsO3LvrRK3i9DqUdr1qeU8yjXohuKFZNXeKpPSppST6zWt20uZejt2HGD8T0aJrsP70hfQXUerS5m1bfpf4PxRmNFF1H95w/wDTXUeqy5mX6ho/4PxRkNFV0B99Iefyaqeqz5mX6io/4PxR3WrR9f7PKEq33uMy7s1tVtWSx0EHYRUxt6kHjGRpuNtWtxDcqUm136DFhh4Mo8KLZf1eeWwQknqzq2scMzzc93ee5p26nRUmJKA1u55c3LPhnQAHe8FXy+yeWn31lSUnNtoRlBDfYNb0nM1UnQqT1l8D0Npte1tIbtOi8eLxz+RX/gumfpdj9XP71YeqT5lr9SU/434ryJ+C2Z+l4/6ur96nqkuY/UlP+N+K8jz8Fsz9Lx/1dX71PVJcx+o6f8b8V5E/BbM/S7H6ur96nqkuZH6jp/xvxXkWdu0ZQGTrXKY9L6UIHJJ9BJ9NbI2sf7mVK/pBWllSio9+b8vgGdugxLfHTGgsNsMp3IQMh21ZjFRWCOJVrVK0t+o8WdQAG6pNZ7QEoDRMacdjuNsvKYdUgpQ6kAlBI2HI5g5dYqGTFpNNrERN8xfjizXN+3z7s4h1lWWaY7QChwUObuNU5TqJ4NnpqFnZ1qanGOvayqXjvFK997k92qPUKjpJ8zetn2y/sNQxliQnnXyf3PkVG/PmbY2dsv8AzRn9898cHPvE4/56v21hvS5m6NrbLPcXgeC73V9SU/yhPWtRyCQ+slR6MgaxbfM3KlQisdxeCGJhLA10lakvEUyY01wiCQvXV8Y583sG3sqxToSec3kcS92rRhjC2im+eCy7hmtNJaSlKQAlIyAHAVcWWR5t5vFmygJQGKk55dVAAGLMEy3VLmYfmyG3DmVxDIUEqJ4pOezsOzsqrUoPWDPQWG1qUUqdzFPtwXx/PEW7s+7wnlsPTJ7DrZyW2t5YKT2E1U3pJ4Ynpo0rapHejGLXPBGSMQ3pHi3aaP8APV+2m/LmzB2dq9aa8DMYpv6d15nf6xNT0s+Zi7C0/iXgbU4xxIjdeZJ7dU+yp6Sp/ka3s2yf/mvidEXGmLH32o8a5vOvOqCG0ci2SpR3DxayVWppiaamzbCCcpQwS7X5jnsjEyPbmG7lJ8JmBObzuqEgqPAAADIbqvwTS6zxZ42vKnKo3SjhHgv9lhWRqJQEoDwjOgBbHGD4mKoYBIYnNA8jIAzy+CrpHqrXUpqa7S5Z3kraXZxQib/h66YekFm6RVtDPJLo2tr6wrd3b6pyi4vM9PQuaVdYwZVZgViWMApwxga+35xK2o5jQzvkyBqp+aN6u7Z11nGlKRRuNo0aHHF8hy4TwTacOJDjKPCJuXOlOpGt80eSOyrcKUYHn7q/rXOTeC5IJtUVsKR7QEoCUBKA8yoClxHhi139kJnMZPDYiQ3kHEdh6Oo7K1zpxnqW7S+rWssaby5cBT4iwJeLKVOMtmfEG3lWU85I+Ejf5s6pToSh2o9Va7YoXGUnuy5P6PzBLlNpB2EbD1VqOm5HRboMy6SPBrbFdkvZ5arY2DtO4d9ZKLbwRpq3FOjHeqywQ4sCYJbw8nwyeUPXJacs07UsjoT19Jq7So7mb1PJbR2nK6e5DKHzDUAA51vOUe0BKAlASgJQGt5pDyCh1CVoO9KgCDQlNp4or2MO2WM8Ho9nt7bwOYcRFQkjvArHditEbJV60lg5PDvZaDdWRqJQEoCUBKAlASgJQEoCUBWy7FaZrxel2qC+7+W5HQpXnIrFwi9UboXNemsITaXezsixWIjQaisNMtjchpASB3CpSwNcpym8ZPE3VJiSgJQEoCpg4lslwlJiwbrDkSFZ6rbToUo5b9lAW1AVlzxBaLS8lm53KLFcUnWSh50JJHTtoDe/dIEe3i4Py2W4ZSlQfUsBBB3HPrzoDC13m23dLirXOjy0tkBZZWFapO7PKgO+gKiLiexzJiYcW7Q3pKlFIZQ6Cokbxl3GgLegKy5Yhs9qkBi5XOJFdKQsIddCSQSQDl3GgOyFMjT4rcqE+2/HcGaHG1ayVcNhoCvnYnsVulLiz7tDjvt5a7brwSpOYzGzsIoC1QoLSFJIKSMwRxFAcN0vdrtBaF0nxohdzLYecCdbLLPLPozHnoDO13a33dpbtsmMSm0K1FKZWFBKsgcjlxyIoDqddQy2tx1QQ2hJUpROQAG80BW27Edluknwa23SJKf1Svk2nQo6oyzOQ4bR56AsJEhmM0p6S6hlpPjLcUEpHaTQFQvGGG0KKVX23AjePCE0But+JbJcpKY0C6w5D6gSG2nQpRA37KAzuWILPanwxcrlFiuqTrBDzgSSOnbQHJ9+eGf09bv9dNAI3Q8ANIkH4r31DQk+jxQgQ+n/APpNb/8ABH65oSgsxlt0JR8+MOJ/woCu+56/mN8+Xa+qaEMb1AfNWjn+tOB/jJH1XKEn0i662wyt11aUNtpKlKUcgkDaSaEHzTJRcNIuKbxPhoV7nHXIQkjaGkbEI6iro6c6EhtoExJrNysOvq2IBkxTnsKT46fOQrvPRQg0afrJqy7fe2280OpMV85cRzkZ92uPNQlB5opu5vGB7etxZU9GT4M6TvJRsBPanI99CBYaZJT18x/HtEMFxyM0hhtCfzjhzPflqUB0aB7qYWIZ9le5vhbfKIH/AHGzkR26pP0aAP8ATDdza8DTENq1XpqkxUHoCvGP0QrvyoAT0EW5qFarviGUNRB9xQsjc2gayyO85fN6qEsCZcy76TsXMx+VKUvLJjsuH3OK0BvI4kDfxJO8DcAw2NCNoDSQ/dp63MucpKUJGfZlQYl3hTRja8M3tu6w50x11tCkBDurqnWy6B1UIxF7p724rh5//hH11UJFtkOigLnC8a8S8QMs4deU1cTr8mtLmpsyOe3soA9+97S0f7ykfr4oMgKxxBxHBuDKMWPrellnNpS3uU5mfTw20CGxjH+pKN/g4n/CgK77no/iF8+XaOXzTQgb1AfNWjj+tKAeHhkj6rlCRm6bsQm14ZFrjuasm5K1DkdqWRtWe/Yn51CAW0SYlwvhezyXLnODVwlu5uJDSlaradiRmB2q+dQAdLusSw49Xd8NvcpBalB9kJSU6yFbVt5HtUnzUJHvjO3s4vwHKTBKXeXjCTDUOKwNZHn3d9CBb6BL2mNcLnbH3NVt9oSkJOzVUjYv/aU/RoSV+jhpeJ9Kjt3czW0h56co7xtzS2nu1hl8WhBz4oT95Olkz0JKY6ZQmjLPY25nynrX6qE8C20+XgSLvbrUyrXbjMGQsJ26y15hI7QlJ+kKEDAcsyrBook2xoZOs2xzX1eKyklZ85NAInBkS9zb2lnDL5YuJZWQtLvJnU2a23zbKEh597mlr9Kvf+wH7KDIIMDWbH8PETT2JJ7r1uDawpCpYcGsRzTl56EAlp7/AKVw/wDBD6yqAW1CQz0OuIVpEgpSpJIS9sBz8g0DPpGhAhfugVpRia36ygPxI7zl5RoShjPWZzEOiiNbI60peftjHJKVu1wlKk59RIA76ECjwfiado2vUxi7Wx3UkpSh5hxXJqBRnkpBOxXjHjkdm2gC+8acoXgDibXapKJSwUoclLQlCD080knLo9NAVOhfCtxexC1f5jDjEKKhZbW8nVL7iklOwHgAonPpy66ElJiKcvSJpIEaA9my48IsdaTnqspJ1lgfSV3igGp+CDCJOfg8z9bXQgFNJWjS12PDa7pYG5AcjOBUhLjxXm0dhO3dlmD2Z0JTLPQNiRubZ37C66FPQTyjPOzzaUdoHxVegigYuceRHsI46uLcR3kEu67jCwcvcnkkKHdmodwNAhg/c+2sN2u53YpHu7qY7Ry8hAzJB6yrL5tAzT90FaAY1svSUjJsqivHcCk85OfYQr6VAgJ0fR3cWY8twluiQlgJedOeeTbKQEjzhA76A+lH2m5Edxl5AW24koWk7lAjIihB85XKy33RjiZufFbW7FZUeQlqRm262dhSvLccthzy6RQBQ1p5RqgO2BvWy8i4jI+dvZQBBgrSs1izEDVoRafBy42tfKiUHMtUbstUUAFaflpRiyHrKSPxIbzl5aqEoWnLNfnUfSFCT6Ewl/SCP2K+qaGIxRQANjr3zY+R9poAss3vRC+QR6hQA9pF96FdlALHAfv2j41CR5v/AMxc+RPqoQAmD/f5j4q/qmgGJQHBffead8gr1UAH4K9+v8pXsoDZjr30Z+QHrNAX2DPeJv5RfroDHGvvGr5RNAUmBffV75A+sUAc8KA0T/5m72UAsJv85X8Y0BaYO9/mviK9VAdGOffZr5Ees0AO0B//2Q==">
            <a:extLst>
              <a:ext uri="{FF2B5EF4-FFF2-40B4-BE49-F238E27FC236}">
                <a16:creationId xmlns:a16="http://schemas.microsoft.com/office/drawing/2014/main" id="{2860D6E0-9881-D96B-5C6D-ECC3FBE9D15D}"/>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57271" y="3256000"/>
            <a:ext cx="536182" cy="53618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pieren 61">
            <a:extLst>
              <a:ext uri="{FF2B5EF4-FFF2-40B4-BE49-F238E27FC236}">
                <a16:creationId xmlns:a16="http://schemas.microsoft.com/office/drawing/2014/main" id="{AAFD97C9-F6A9-2985-0480-8E1400D3A637}"/>
              </a:ext>
            </a:extLst>
          </p:cNvPr>
          <p:cNvGrpSpPr>
            <a:grpSpLocks noChangeAspect="1"/>
          </p:cNvGrpSpPr>
          <p:nvPr/>
        </p:nvGrpSpPr>
        <p:grpSpPr>
          <a:xfrm>
            <a:off x="1619216" y="1600218"/>
            <a:ext cx="1584176" cy="1584176"/>
            <a:chOff x="5891686" y="2589438"/>
            <a:chExt cx="1940934" cy="1940720"/>
          </a:xfrm>
          <a:noFill/>
        </p:grpSpPr>
        <p:sp>
          <p:nvSpPr>
            <p:cNvPr id="15" name="Freeform 10">
              <a:extLst>
                <a:ext uri="{FF2B5EF4-FFF2-40B4-BE49-F238E27FC236}">
                  <a16:creationId xmlns:a16="http://schemas.microsoft.com/office/drawing/2014/main" id="{47D62A29-1DD9-3DF6-BEBA-4939890C06C9}"/>
                </a:ext>
              </a:extLst>
            </p:cNvPr>
            <p:cNvSpPr>
              <a:spLocks noEditPoints="1"/>
            </p:cNvSpPr>
            <p:nvPr>
              <p:custDataLst>
                <p:tags r:id="rId8"/>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6" name="Ellipse 63">
              <a:extLst>
                <a:ext uri="{FF2B5EF4-FFF2-40B4-BE49-F238E27FC236}">
                  <a16:creationId xmlns:a16="http://schemas.microsoft.com/office/drawing/2014/main" id="{FB53E8EF-14B0-86FB-CEEB-F0882F68245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17" name="Picture 16">
            <a:extLst>
              <a:ext uri="{FF2B5EF4-FFF2-40B4-BE49-F238E27FC236}">
                <a16:creationId xmlns:a16="http://schemas.microsoft.com/office/drawing/2014/main" id="{A8EE9557-75A0-C0DE-947E-AA074BC709DD}"/>
              </a:ext>
            </a:extLst>
          </p:cNvPr>
          <p:cNvPicPr>
            <a:picLocks noChangeAspect="1"/>
          </p:cNvPicPr>
          <p:nvPr/>
        </p:nvPicPr>
        <p:blipFill>
          <a:blip r:embed="rId14"/>
          <a:stretch>
            <a:fillRect/>
          </a:stretch>
        </p:blipFill>
        <p:spPr>
          <a:xfrm>
            <a:off x="2073018" y="2245071"/>
            <a:ext cx="735023" cy="329568"/>
          </a:xfrm>
          <a:prstGeom prst="rect">
            <a:avLst/>
          </a:prstGeom>
        </p:spPr>
      </p:pic>
      <p:grpSp>
        <p:nvGrpSpPr>
          <p:cNvPr id="18" name="Gruppieren 61">
            <a:extLst>
              <a:ext uri="{FF2B5EF4-FFF2-40B4-BE49-F238E27FC236}">
                <a16:creationId xmlns:a16="http://schemas.microsoft.com/office/drawing/2014/main" id="{43470DDF-CA15-3710-887D-4D75A051BB08}"/>
              </a:ext>
            </a:extLst>
          </p:cNvPr>
          <p:cNvGrpSpPr>
            <a:grpSpLocks noChangeAspect="1"/>
          </p:cNvGrpSpPr>
          <p:nvPr/>
        </p:nvGrpSpPr>
        <p:grpSpPr>
          <a:xfrm>
            <a:off x="4438942" y="1700658"/>
            <a:ext cx="1584176" cy="1584176"/>
            <a:chOff x="5891686" y="2589438"/>
            <a:chExt cx="1940934" cy="1940720"/>
          </a:xfrm>
          <a:noFill/>
        </p:grpSpPr>
        <p:sp>
          <p:nvSpPr>
            <p:cNvPr id="20" name="Freeform 10">
              <a:extLst>
                <a:ext uri="{FF2B5EF4-FFF2-40B4-BE49-F238E27FC236}">
                  <a16:creationId xmlns:a16="http://schemas.microsoft.com/office/drawing/2014/main" id="{473D2B14-6DEC-CC92-FF5A-30771948B17A}"/>
                </a:ext>
              </a:extLst>
            </p:cNvPr>
            <p:cNvSpPr>
              <a:spLocks noEditPoints="1"/>
            </p:cNvSpPr>
            <p:nvPr>
              <p:custDataLst>
                <p:tags r:id="rId7"/>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1" name="Ellipse 63">
              <a:extLst>
                <a:ext uri="{FF2B5EF4-FFF2-40B4-BE49-F238E27FC236}">
                  <a16:creationId xmlns:a16="http://schemas.microsoft.com/office/drawing/2014/main" id="{AD866475-C079-2FD4-5FD1-191D7BBA493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23" name="Gruppieren 61">
            <a:extLst>
              <a:ext uri="{FF2B5EF4-FFF2-40B4-BE49-F238E27FC236}">
                <a16:creationId xmlns:a16="http://schemas.microsoft.com/office/drawing/2014/main" id="{4931DAE9-2D98-695B-3A6C-B799A83E5F50}"/>
              </a:ext>
            </a:extLst>
          </p:cNvPr>
          <p:cNvGrpSpPr>
            <a:grpSpLocks noChangeAspect="1"/>
          </p:cNvGrpSpPr>
          <p:nvPr/>
        </p:nvGrpSpPr>
        <p:grpSpPr>
          <a:xfrm>
            <a:off x="303286" y="2777200"/>
            <a:ext cx="1584176" cy="1584176"/>
            <a:chOff x="5891686" y="2589438"/>
            <a:chExt cx="1940934" cy="1940720"/>
          </a:xfrm>
          <a:noFill/>
        </p:grpSpPr>
        <p:sp>
          <p:nvSpPr>
            <p:cNvPr id="24" name="Freeform 10">
              <a:extLst>
                <a:ext uri="{FF2B5EF4-FFF2-40B4-BE49-F238E27FC236}">
                  <a16:creationId xmlns:a16="http://schemas.microsoft.com/office/drawing/2014/main" id="{40DC2BDE-89A7-5942-570D-2D9ED5DC3574}"/>
                </a:ext>
              </a:extLst>
            </p:cNvPr>
            <p:cNvSpPr>
              <a:spLocks noEditPoints="1"/>
            </p:cNvSpPr>
            <p:nvPr>
              <p:custDataLst>
                <p:tags r:id="rId6"/>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5" name="Ellipse 63">
              <a:extLst>
                <a:ext uri="{FF2B5EF4-FFF2-40B4-BE49-F238E27FC236}">
                  <a16:creationId xmlns:a16="http://schemas.microsoft.com/office/drawing/2014/main" id="{175044CB-8E9A-A01F-7AAD-8DBAE21AA89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26" name="Picture 25">
            <a:extLst>
              <a:ext uri="{FF2B5EF4-FFF2-40B4-BE49-F238E27FC236}">
                <a16:creationId xmlns:a16="http://schemas.microsoft.com/office/drawing/2014/main" id="{5BF2530C-CCD6-6300-72EE-4B83B7573920}"/>
              </a:ext>
            </a:extLst>
          </p:cNvPr>
          <p:cNvPicPr>
            <a:picLocks noChangeAspect="1"/>
          </p:cNvPicPr>
          <p:nvPr/>
        </p:nvPicPr>
        <p:blipFill>
          <a:blip r:embed="rId15"/>
          <a:stretch>
            <a:fillRect/>
          </a:stretch>
        </p:blipFill>
        <p:spPr>
          <a:xfrm>
            <a:off x="763411" y="3242435"/>
            <a:ext cx="658222" cy="643513"/>
          </a:xfrm>
          <a:prstGeom prst="rect">
            <a:avLst/>
          </a:prstGeom>
        </p:spPr>
      </p:pic>
      <p:pic>
        <p:nvPicPr>
          <p:cNvPr id="27" name="Picture 26" descr="A picture containing logo&#10;&#10;Description automatically generated">
            <a:extLst>
              <a:ext uri="{FF2B5EF4-FFF2-40B4-BE49-F238E27FC236}">
                <a16:creationId xmlns:a16="http://schemas.microsoft.com/office/drawing/2014/main" id="{4D77F144-4D2F-B90E-4B25-7A5F37296317}"/>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03219" y="4659899"/>
            <a:ext cx="698294" cy="368350"/>
          </a:xfrm>
          <a:prstGeom prst="rect">
            <a:avLst/>
          </a:prstGeom>
          <a:solidFill>
            <a:schemeClr val="bg1"/>
          </a:solidFill>
        </p:spPr>
      </p:pic>
      <p:grpSp>
        <p:nvGrpSpPr>
          <p:cNvPr id="28" name="Gruppieren 61">
            <a:extLst>
              <a:ext uri="{FF2B5EF4-FFF2-40B4-BE49-F238E27FC236}">
                <a16:creationId xmlns:a16="http://schemas.microsoft.com/office/drawing/2014/main" id="{443C1594-4940-E795-68F9-83F9A6EB5120}"/>
              </a:ext>
            </a:extLst>
          </p:cNvPr>
          <p:cNvGrpSpPr>
            <a:grpSpLocks noChangeAspect="1"/>
          </p:cNvGrpSpPr>
          <p:nvPr/>
        </p:nvGrpSpPr>
        <p:grpSpPr>
          <a:xfrm>
            <a:off x="7116455" y="4102800"/>
            <a:ext cx="1584176" cy="1584176"/>
            <a:chOff x="5891686" y="2589438"/>
            <a:chExt cx="1940934" cy="1940720"/>
          </a:xfrm>
          <a:noFill/>
        </p:grpSpPr>
        <p:sp>
          <p:nvSpPr>
            <p:cNvPr id="29" name="Freeform 10">
              <a:extLst>
                <a:ext uri="{FF2B5EF4-FFF2-40B4-BE49-F238E27FC236}">
                  <a16:creationId xmlns:a16="http://schemas.microsoft.com/office/drawing/2014/main" id="{088A991F-F4C2-45E9-5C3F-8A6341001198}"/>
                </a:ext>
              </a:extLst>
            </p:cNvPr>
            <p:cNvSpPr>
              <a:spLocks noEditPoints="1"/>
            </p:cNvSpPr>
            <p:nvPr>
              <p:custDataLst>
                <p:tags r:id="rId5"/>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30" name="Ellipse 63">
              <a:extLst>
                <a:ext uri="{FF2B5EF4-FFF2-40B4-BE49-F238E27FC236}">
                  <a16:creationId xmlns:a16="http://schemas.microsoft.com/office/drawing/2014/main" id="{E35092A6-9CCC-FA1E-C741-4D62C01994D7}"/>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31" name="Inhaltsplatzhalter 1">
            <a:extLst>
              <a:ext uri="{FF2B5EF4-FFF2-40B4-BE49-F238E27FC236}">
                <a16:creationId xmlns:a16="http://schemas.microsoft.com/office/drawing/2014/main" id="{2357BDF0-1B39-9D5D-A610-93E16E11C51C}"/>
              </a:ext>
            </a:extLst>
          </p:cNvPr>
          <p:cNvSpPr txBox="1">
            <a:spLocks/>
          </p:cNvSpPr>
          <p:nvPr/>
        </p:nvSpPr>
        <p:spPr bwMode="gray">
          <a:xfrm>
            <a:off x="7370281" y="5823992"/>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Confluent</a:t>
            </a:r>
          </a:p>
          <a:p>
            <a:pPr algn="ctr"/>
            <a:r>
              <a:rPr lang="en-US" sz="1000" b="1" dirty="0"/>
              <a:t>Apache Kafka</a:t>
            </a:r>
            <a:endParaRPr lang="de-CH" sz="1000" b="1" dirty="0"/>
          </a:p>
        </p:txBody>
      </p:sp>
      <p:sp>
        <p:nvSpPr>
          <p:cNvPr id="32" name="Inhaltsplatzhalter 1">
            <a:extLst>
              <a:ext uri="{FF2B5EF4-FFF2-40B4-BE49-F238E27FC236}">
                <a16:creationId xmlns:a16="http://schemas.microsoft.com/office/drawing/2014/main" id="{FBD0F561-D147-25C4-65B5-9809AF91BD31}"/>
              </a:ext>
            </a:extLst>
          </p:cNvPr>
          <p:cNvSpPr txBox="1">
            <a:spLocks/>
          </p:cNvSpPr>
          <p:nvPr/>
        </p:nvSpPr>
        <p:spPr bwMode="gray">
          <a:xfrm>
            <a:off x="234883" y="4587058"/>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Swisscom</a:t>
            </a:r>
          </a:p>
          <a:p>
            <a:pPr algn="ctr"/>
            <a:r>
              <a:rPr lang="de-CH" sz="1000" b="1" dirty="0"/>
              <a:t>Network Operator</a:t>
            </a:r>
          </a:p>
        </p:txBody>
      </p:sp>
      <p:sp>
        <p:nvSpPr>
          <p:cNvPr id="33" name="Inhaltsplatzhalter 1">
            <a:extLst>
              <a:ext uri="{FF2B5EF4-FFF2-40B4-BE49-F238E27FC236}">
                <a16:creationId xmlns:a16="http://schemas.microsoft.com/office/drawing/2014/main" id="{BD95B8FD-3E20-3DA5-829A-97AF568C5E00}"/>
              </a:ext>
            </a:extLst>
          </p:cNvPr>
          <p:cNvSpPr txBox="1">
            <a:spLocks/>
          </p:cNvSpPr>
          <p:nvPr/>
        </p:nvSpPr>
        <p:spPr bwMode="gray">
          <a:xfrm>
            <a:off x="3096891" y="448943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Huawei</a:t>
            </a:r>
          </a:p>
          <a:p>
            <a:pPr algn="ctr"/>
            <a:r>
              <a:rPr lang="en-US" sz="1000" b="1" dirty="0"/>
              <a:t>Network Vendor</a:t>
            </a:r>
            <a:endParaRPr lang="de-CH" sz="1000" b="1" dirty="0"/>
          </a:p>
        </p:txBody>
      </p:sp>
      <p:sp>
        <p:nvSpPr>
          <p:cNvPr id="34" name="Inhaltsplatzhalter 1">
            <a:extLst>
              <a:ext uri="{FF2B5EF4-FFF2-40B4-BE49-F238E27FC236}">
                <a16:creationId xmlns:a16="http://schemas.microsoft.com/office/drawing/2014/main" id="{915EE711-7782-F713-FBF7-2BE732468C0A}"/>
              </a:ext>
            </a:extLst>
          </p:cNvPr>
          <p:cNvSpPr txBox="1">
            <a:spLocks/>
          </p:cNvSpPr>
          <p:nvPr/>
        </p:nvSpPr>
        <p:spPr bwMode="gray">
          <a:xfrm>
            <a:off x="4355799" y="5819044"/>
            <a:ext cx="1574968"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Cisco</a:t>
            </a:r>
          </a:p>
          <a:p>
            <a:pPr algn="ctr"/>
            <a:r>
              <a:rPr lang="de-CH" sz="1000" b="1" dirty="0"/>
              <a:t>Network Vendor</a:t>
            </a:r>
          </a:p>
        </p:txBody>
      </p:sp>
      <p:sp>
        <p:nvSpPr>
          <p:cNvPr id="35" name="Inhaltsplatzhalter 1">
            <a:extLst>
              <a:ext uri="{FF2B5EF4-FFF2-40B4-BE49-F238E27FC236}">
                <a16:creationId xmlns:a16="http://schemas.microsoft.com/office/drawing/2014/main" id="{71861FA5-273B-670E-DE5E-BE1725353BFD}"/>
              </a:ext>
            </a:extLst>
          </p:cNvPr>
          <p:cNvSpPr txBox="1">
            <a:spLocks/>
          </p:cNvSpPr>
          <p:nvPr/>
        </p:nvSpPr>
        <p:spPr bwMode="gray">
          <a:xfrm>
            <a:off x="1831859" y="3284834"/>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INSA Lyon</a:t>
            </a:r>
          </a:p>
          <a:p>
            <a:pPr algn="ctr"/>
            <a:r>
              <a:rPr lang="en-US" sz="1000" b="1" dirty="0"/>
              <a:t>University</a:t>
            </a:r>
            <a:endParaRPr lang="de-CH" sz="1000" b="1" dirty="0"/>
          </a:p>
        </p:txBody>
      </p:sp>
      <p:sp>
        <p:nvSpPr>
          <p:cNvPr id="36" name="Inhaltsplatzhalter 1">
            <a:extLst>
              <a:ext uri="{FF2B5EF4-FFF2-40B4-BE49-F238E27FC236}">
                <a16:creationId xmlns:a16="http://schemas.microsoft.com/office/drawing/2014/main" id="{D5BB07B4-103A-1600-B9CC-47D56FB3DFC2}"/>
              </a:ext>
            </a:extLst>
          </p:cNvPr>
          <p:cNvSpPr txBox="1">
            <a:spLocks/>
          </p:cNvSpPr>
          <p:nvPr/>
        </p:nvSpPr>
        <p:spPr bwMode="gray">
          <a:xfrm>
            <a:off x="1691777" y="581904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Bell Canada</a:t>
            </a:r>
          </a:p>
          <a:p>
            <a:pPr algn="ctr"/>
            <a:r>
              <a:rPr lang="en-US" sz="1000" b="1" dirty="0"/>
              <a:t>Network Operator</a:t>
            </a:r>
            <a:endParaRPr lang="de-CH" sz="1000" b="1" dirty="0"/>
          </a:p>
        </p:txBody>
      </p:sp>
      <p:sp>
        <p:nvSpPr>
          <p:cNvPr id="37" name="Inhaltsplatzhalter 1">
            <a:extLst>
              <a:ext uri="{FF2B5EF4-FFF2-40B4-BE49-F238E27FC236}">
                <a16:creationId xmlns:a16="http://schemas.microsoft.com/office/drawing/2014/main" id="{550E8DD9-62B7-F08A-AB9D-523F326D790D}"/>
              </a:ext>
            </a:extLst>
          </p:cNvPr>
          <p:cNvSpPr txBox="1">
            <a:spLocks/>
          </p:cNvSpPr>
          <p:nvPr/>
        </p:nvSpPr>
        <p:spPr bwMode="gray">
          <a:xfrm>
            <a:off x="4616846" y="3432817"/>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6WIND</a:t>
            </a:r>
          </a:p>
          <a:p>
            <a:pPr algn="ctr"/>
            <a:r>
              <a:rPr lang="de-CH" sz="1000" b="1" dirty="0"/>
              <a:t>Network Vendor</a:t>
            </a:r>
          </a:p>
        </p:txBody>
      </p:sp>
      <p:grpSp>
        <p:nvGrpSpPr>
          <p:cNvPr id="38" name="Gruppieren 61">
            <a:extLst>
              <a:ext uri="{FF2B5EF4-FFF2-40B4-BE49-F238E27FC236}">
                <a16:creationId xmlns:a16="http://schemas.microsoft.com/office/drawing/2014/main" id="{DFD02EB0-55EF-A2F9-C448-ACD72883F5CF}"/>
              </a:ext>
            </a:extLst>
          </p:cNvPr>
          <p:cNvGrpSpPr>
            <a:grpSpLocks noChangeAspect="1"/>
          </p:cNvGrpSpPr>
          <p:nvPr/>
        </p:nvGrpSpPr>
        <p:grpSpPr>
          <a:xfrm>
            <a:off x="5786105" y="3027107"/>
            <a:ext cx="1584176" cy="1584176"/>
            <a:chOff x="5891686" y="2589438"/>
            <a:chExt cx="1940934" cy="1940720"/>
          </a:xfrm>
          <a:noFill/>
        </p:grpSpPr>
        <p:sp>
          <p:nvSpPr>
            <p:cNvPr id="39" name="Freeform 10">
              <a:extLst>
                <a:ext uri="{FF2B5EF4-FFF2-40B4-BE49-F238E27FC236}">
                  <a16:creationId xmlns:a16="http://schemas.microsoft.com/office/drawing/2014/main" id="{062F96FB-AB3D-9CD0-DCA4-1D8B0129CD9C}"/>
                </a:ext>
              </a:extLst>
            </p:cNvPr>
            <p:cNvSpPr>
              <a:spLocks noEditPoints="1"/>
            </p:cNvSpPr>
            <p:nvPr>
              <p:custDataLst>
                <p:tags r:id="rId4"/>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0" name="Ellipse 63">
              <a:extLst>
                <a:ext uri="{FF2B5EF4-FFF2-40B4-BE49-F238E27FC236}">
                  <a16:creationId xmlns:a16="http://schemas.microsoft.com/office/drawing/2014/main" id="{A0EA0F48-3CB4-E822-5DFC-669CB03F9DC9}"/>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1" name="Inhaltsplatzhalter 1">
            <a:extLst>
              <a:ext uri="{FF2B5EF4-FFF2-40B4-BE49-F238E27FC236}">
                <a16:creationId xmlns:a16="http://schemas.microsoft.com/office/drawing/2014/main" id="{53E899EC-3C6D-91BF-C200-36083B3A9D8A}"/>
              </a:ext>
            </a:extLst>
          </p:cNvPr>
          <p:cNvSpPr txBox="1">
            <a:spLocks/>
          </p:cNvSpPr>
          <p:nvPr/>
        </p:nvSpPr>
        <p:spPr bwMode="gray">
          <a:xfrm>
            <a:off x="5965988" y="4737773"/>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NTT</a:t>
            </a:r>
          </a:p>
          <a:p>
            <a:pPr algn="ctr"/>
            <a:r>
              <a:rPr lang="en-US" sz="1000" b="1" dirty="0"/>
              <a:t>Network Operator</a:t>
            </a:r>
            <a:endParaRPr lang="de-CH" sz="1000" b="1" dirty="0"/>
          </a:p>
        </p:txBody>
      </p:sp>
      <p:pic>
        <p:nvPicPr>
          <p:cNvPr id="42" name="Picture 41" descr="Icon&#10;&#10;Description automatically generated">
            <a:extLst>
              <a:ext uri="{FF2B5EF4-FFF2-40B4-BE49-F238E27FC236}">
                <a16:creationId xmlns:a16="http://schemas.microsoft.com/office/drawing/2014/main" id="{6F213D79-F06E-B875-D1C3-81B249E35BC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532572" y="4509076"/>
            <a:ext cx="761492" cy="761492"/>
          </a:xfrm>
          <a:prstGeom prst="rect">
            <a:avLst/>
          </a:prstGeom>
        </p:spPr>
      </p:pic>
      <p:grpSp>
        <p:nvGrpSpPr>
          <p:cNvPr id="43" name="Gruppieren 61">
            <a:extLst>
              <a:ext uri="{FF2B5EF4-FFF2-40B4-BE49-F238E27FC236}">
                <a16:creationId xmlns:a16="http://schemas.microsoft.com/office/drawing/2014/main" id="{4E59D8ED-3A86-45FD-27FE-8BB860B296AF}"/>
              </a:ext>
            </a:extLst>
          </p:cNvPr>
          <p:cNvGrpSpPr>
            <a:grpSpLocks noChangeAspect="1"/>
          </p:cNvGrpSpPr>
          <p:nvPr/>
        </p:nvGrpSpPr>
        <p:grpSpPr>
          <a:xfrm>
            <a:off x="7100221" y="1844824"/>
            <a:ext cx="1584176" cy="1584176"/>
            <a:chOff x="5891686" y="2589438"/>
            <a:chExt cx="1940934" cy="1940720"/>
          </a:xfrm>
          <a:noFill/>
        </p:grpSpPr>
        <p:sp>
          <p:nvSpPr>
            <p:cNvPr id="44" name="Freeform 10">
              <a:extLst>
                <a:ext uri="{FF2B5EF4-FFF2-40B4-BE49-F238E27FC236}">
                  <a16:creationId xmlns:a16="http://schemas.microsoft.com/office/drawing/2014/main" id="{FE0A5C0C-35EC-E7FC-03F0-DE4DBE58090D}"/>
                </a:ext>
              </a:extLst>
            </p:cNvPr>
            <p:cNvSpPr>
              <a:spLocks noEditPoints="1"/>
            </p:cNvSpPr>
            <p:nvPr>
              <p:custDataLst>
                <p:tags r:id="rId3"/>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5" name="Ellipse 63">
              <a:extLst>
                <a:ext uri="{FF2B5EF4-FFF2-40B4-BE49-F238E27FC236}">
                  <a16:creationId xmlns:a16="http://schemas.microsoft.com/office/drawing/2014/main" id="{3B608A22-3023-EF50-87B0-821304CEE5CF}"/>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6" name="Inhaltsplatzhalter 1">
            <a:extLst>
              <a:ext uri="{FF2B5EF4-FFF2-40B4-BE49-F238E27FC236}">
                <a16:creationId xmlns:a16="http://schemas.microsoft.com/office/drawing/2014/main" id="{CF17104C-BF2C-4624-4D5F-D3554F9C627E}"/>
              </a:ext>
            </a:extLst>
          </p:cNvPr>
          <p:cNvSpPr txBox="1">
            <a:spLocks/>
          </p:cNvSpPr>
          <p:nvPr/>
        </p:nvSpPr>
        <p:spPr bwMode="gray">
          <a:xfrm>
            <a:off x="7354047" y="3566016"/>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Imply</a:t>
            </a:r>
          </a:p>
          <a:p>
            <a:pPr algn="ctr"/>
            <a:r>
              <a:rPr lang="en-US" sz="1000" b="1" dirty="0"/>
              <a:t>Imply Druid</a:t>
            </a:r>
            <a:endParaRPr lang="de-CH" sz="1000" b="1" dirty="0"/>
          </a:p>
        </p:txBody>
      </p:sp>
      <p:pic>
        <p:nvPicPr>
          <p:cNvPr id="47" name="Picture 46">
            <a:extLst>
              <a:ext uri="{FF2B5EF4-FFF2-40B4-BE49-F238E27FC236}">
                <a16:creationId xmlns:a16="http://schemas.microsoft.com/office/drawing/2014/main" id="{71E2ECBA-E13C-9DFF-BCD5-DE49920B902B}"/>
              </a:ext>
            </a:extLst>
          </p:cNvPr>
          <p:cNvPicPr>
            <a:picLocks noChangeAspect="1"/>
          </p:cNvPicPr>
          <p:nvPr/>
        </p:nvPicPr>
        <p:blipFill>
          <a:blip r:embed="rId18"/>
          <a:stretch>
            <a:fillRect/>
          </a:stretch>
        </p:blipFill>
        <p:spPr>
          <a:xfrm>
            <a:off x="7412109" y="2520957"/>
            <a:ext cx="986124" cy="249316"/>
          </a:xfrm>
          <a:prstGeom prst="rect">
            <a:avLst/>
          </a:prstGeom>
        </p:spPr>
      </p:pic>
      <p:grpSp>
        <p:nvGrpSpPr>
          <p:cNvPr id="48" name="Gruppieren 61">
            <a:extLst>
              <a:ext uri="{FF2B5EF4-FFF2-40B4-BE49-F238E27FC236}">
                <a16:creationId xmlns:a16="http://schemas.microsoft.com/office/drawing/2014/main" id="{425FCA41-079A-7D4E-E9AD-7B09CCC5E623}"/>
              </a:ext>
            </a:extLst>
          </p:cNvPr>
          <p:cNvGrpSpPr>
            <a:grpSpLocks noChangeAspect="1"/>
          </p:cNvGrpSpPr>
          <p:nvPr/>
        </p:nvGrpSpPr>
        <p:grpSpPr>
          <a:xfrm>
            <a:off x="8565908" y="2888400"/>
            <a:ext cx="1584176" cy="1584176"/>
            <a:chOff x="5891686" y="2589438"/>
            <a:chExt cx="1940934" cy="1940720"/>
          </a:xfrm>
          <a:noFill/>
        </p:grpSpPr>
        <p:sp>
          <p:nvSpPr>
            <p:cNvPr id="49" name="Freeform 10">
              <a:extLst>
                <a:ext uri="{FF2B5EF4-FFF2-40B4-BE49-F238E27FC236}">
                  <a16:creationId xmlns:a16="http://schemas.microsoft.com/office/drawing/2014/main" id="{8EF41570-8FEE-4DCD-72AD-E5BF6815D661}"/>
                </a:ext>
              </a:extLst>
            </p:cNvPr>
            <p:cNvSpPr>
              <a:spLocks noEditPoints="1"/>
            </p:cNvSpPr>
            <p:nvPr>
              <p:custDataLst>
                <p:tags r:id="rId2"/>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50" name="Ellipse 63">
              <a:extLst>
                <a:ext uri="{FF2B5EF4-FFF2-40B4-BE49-F238E27FC236}">
                  <a16:creationId xmlns:a16="http://schemas.microsoft.com/office/drawing/2014/main" id="{7315CC9C-593A-83FC-7162-8D394E4CB29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51" name="Inhaltsplatzhalter 1">
            <a:extLst>
              <a:ext uri="{FF2B5EF4-FFF2-40B4-BE49-F238E27FC236}">
                <a16:creationId xmlns:a16="http://schemas.microsoft.com/office/drawing/2014/main" id="{17A40AE8-83D9-5DD8-2439-7299F56B6366}"/>
              </a:ext>
            </a:extLst>
          </p:cNvPr>
          <p:cNvSpPr txBox="1">
            <a:spLocks/>
          </p:cNvSpPr>
          <p:nvPr/>
        </p:nvSpPr>
        <p:spPr bwMode="gray">
          <a:xfrm>
            <a:off x="8688972" y="4669227"/>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err="1"/>
              <a:t>Clickhouse</a:t>
            </a:r>
            <a:endParaRPr lang="en-US" sz="1400" b="1" dirty="0"/>
          </a:p>
          <a:p>
            <a:pPr algn="ctr"/>
            <a:r>
              <a:rPr lang="en-US" sz="1000" b="1" dirty="0"/>
              <a:t>OLAP DBMS</a:t>
            </a:r>
            <a:endParaRPr lang="de-CH" sz="1000" b="1" dirty="0"/>
          </a:p>
        </p:txBody>
      </p:sp>
      <p:pic>
        <p:nvPicPr>
          <p:cNvPr id="52" name="Picture 2">
            <a:extLst>
              <a:ext uri="{FF2B5EF4-FFF2-40B4-BE49-F238E27FC236}">
                <a16:creationId xmlns:a16="http://schemas.microsoft.com/office/drawing/2014/main" id="{F729C5B0-8CC9-F520-58E1-58F13D192E5F}"/>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930185" y="3556355"/>
            <a:ext cx="906235" cy="2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2">
            <a:extLst>
              <a:ext uri="{FF2B5EF4-FFF2-40B4-BE49-F238E27FC236}">
                <a16:creationId xmlns:a16="http://schemas.microsoft.com/office/drawing/2014/main" id="{08A38C03-74EB-8675-CB3E-1951D0D17679}"/>
              </a:ext>
            </a:extLst>
          </p:cNvPr>
          <p:cNvPicPr>
            <a:picLocks noChangeAspect="1"/>
          </p:cNvPicPr>
          <p:nvPr/>
        </p:nvPicPr>
        <p:blipFill>
          <a:blip r:embed="rId20"/>
          <a:stretch>
            <a:fillRect/>
          </a:stretch>
        </p:blipFill>
        <p:spPr>
          <a:xfrm>
            <a:off x="6304252" y="3480215"/>
            <a:ext cx="543236" cy="677959"/>
          </a:xfrm>
          <a:prstGeom prst="rect">
            <a:avLst/>
          </a:prstGeom>
        </p:spPr>
      </p:pic>
      <p:pic>
        <p:nvPicPr>
          <p:cNvPr id="54" name="Picture 53">
            <a:extLst>
              <a:ext uri="{FF2B5EF4-FFF2-40B4-BE49-F238E27FC236}">
                <a16:creationId xmlns:a16="http://schemas.microsoft.com/office/drawing/2014/main" id="{42F4C771-3AF0-7513-1C5C-8281C2B98E6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102278" y="4620789"/>
            <a:ext cx="561975" cy="3238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C4E9C4D5-7E0A-FC84-0DAD-3E3068D625A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831958" y="2091458"/>
            <a:ext cx="802576" cy="802576"/>
          </a:xfrm>
          <a:prstGeom prst="rect">
            <a:avLst/>
          </a:prstGeom>
        </p:spPr>
      </p:pic>
      <p:grpSp>
        <p:nvGrpSpPr>
          <p:cNvPr id="5" name="Gruppieren 61">
            <a:extLst>
              <a:ext uri="{FF2B5EF4-FFF2-40B4-BE49-F238E27FC236}">
                <a16:creationId xmlns:a16="http://schemas.microsoft.com/office/drawing/2014/main" id="{3B251C8B-3DF7-9016-69AF-BE92FC105632}"/>
              </a:ext>
            </a:extLst>
          </p:cNvPr>
          <p:cNvGrpSpPr>
            <a:grpSpLocks noChangeAspect="1"/>
          </p:cNvGrpSpPr>
          <p:nvPr/>
        </p:nvGrpSpPr>
        <p:grpSpPr>
          <a:xfrm>
            <a:off x="9958395" y="1887339"/>
            <a:ext cx="1584176" cy="1584176"/>
            <a:chOff x="5891686" y="2589438"/>
            <a:chExt cx="1940934" cy="1940720"/>
          </a:xfrm>
          <a:noFill/>
        </p:grpSpPr>
        <p:sp>
          <p:nvSpPr>
            <p:cNvPr id="22" name="Freeform 10">
              <a:extLst>
                <a:ext uri="{FF2B5EF4-FFF2-40B4-BE49-F238E27FC236}">
                  <a16:creationId xmlns:a16="http://schemas.microsoft.com/office/drawing/2014/main" id="{49350957-348E-B074-5DEA-FA5A4682A63F}"/>
                </a:ext>
              </a:extLst>
            </p:cNvPr>
            <p:cNvSpPr>
              <a:spLocks noEditPoints="1"/>
            </p:cNvSpPr>
            <p:nvPr>
              <p:custDataLst>
                <p:tags r:id="rId1"/>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55" name="Ellipse 63">
              <a:extLst>
                <a:ext uri="{FF2B5EF4-FFF2-40B4-BE49-F238E27FC236}">
                  <a16:creationId xmlns:a16="http://schemas.microsoft.com/office/drawing/2014/main" id="{C48C2013-04AD-2948-BF01-F12853527E8E}"/>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56" name="Inhaltsplatzhalter 1">
            <a:extLst>
              <a:ext uri="{FF2B5EF4-FFF2-40B4-BE49-F238E27FC236}">
                <a16:creationId xmlns:a16="http://schemas.microsoft.com/office/drawing/2014/main" id="{09029945-3AFE-7E1C-A103-BDA3D6654C67}"/>
              </a:ext>
            </a:extLst>
          </p:cNvPr>
          <p:cNvSpPr txBox="1">
            <a:spLocks/>
          </p:cNvSpPr>
          <p:nvPr/>
        </p:nvSpPr>
        <p:spPr bwMode="gray">
          <a:xfrm>
            <a:off x="10212221" y="3608531"/>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err="1"/>
              <a:t>Ciena</a:t>
            </a:r>
            <a:endParaRPr lang="en-US" sz="1400" b="1" dirty="0"/>
          </a:p>
          <a:p>
            <a:pPr algn="ctr"/>
            <a:r>
              <a:rPr lang="en-US" sz="1000" b="1" dirty="0" err="1"/>
              <a:t>Blueplanet</a:t>
            </a:r>
            <a:endParaRPr lang="de-CH" sz="1000" b="1" dirty="0"/>
          </a:p>
        </p:txBody>
      </p:sp>
      <p:pic>
        <p:nvPicPr>
          <p:cNvPr id="60" name="Picture 59" descr="A blue circle with white letters&#10;&#10;Description automatically generated">
            <a:extLst>
              <a:ext uri="{FF2B5EF4-FFF2-40B4-BE49-F238E27FC236}">
                <a16:creationId xmlns:a16="http://schemas.microsoft.com/office/drawing/2014/main" id="{4755309F-4AB7-B7AE-1EBC-631DA2DAB40D}"/>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409219" y="2344579"/>
            <a:ext cx="682528" cy="682528"/>
          </a:xfrm>
          <a:prstGeom prst="rect">
            <a:avLst/>
          </a:prstGeom>
        </p:spPr>
      </p:pic>
    </p:spTree>
    <p:extLst>
      <p:ext uri="{BB962C8B-B14F-4D97-AF65-F5344CB8AC3E}">
        <p14:creationId xmlns:p14="http://schemas.microsoft.com/office/powerpoint/2010/main" val="1916646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21</a:t>
            </a:fld>
            <a:endParaRPr lang="de-CH"/>
          </a:p>
        </p:txBody>
      </p:sp>
    </p:spTree>
    <p:extLst>
      <p:ext uri="{BB962C8B-B14F-4D97-AF65-F5344CB8AC3E}">
        <p14:creationId xmlns:p14="http://schemas.microsoft.com/office/powerpoint/2010/main" val="67077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838986"/>
            <a:ext cx="5906142" cy="5122382"/>
          </a:xfrm>
        </p:spPr>
        <p:txBody>
          <a:bodyPr>
            <a:noAutofit/>
          </a:bodyPr>
          <a:lstStyle/>
          <a:p>
            <a:r>
              <a:rPr lang="en-US" sz="2000" b="1" dirty="0">
                <a:solidFill>
                  <a:srgbClr val="FF0000"/>
                </a:solidFill>
              </a:rPr>
              <a:t>Network Orchestration</a:t>
            </a:r>
            <a:r>
              <a:rPr lang="en-US" sz="2000" dirty="0"/>
              <a:t> subscribes to YANG datastore. </a:t>
            </a:r>
          </a:p>
          <a:p>
            <a:r>
              <a:rPr lang="en-US" sz="2000" b="1" dirty="0">
                <a:solidFill>
                  <a:srgbClr val="FF0000"/>
                </a:solidFill>
              </a:rPr>
              <a:t>Network Node </a:t>
            </a:r>
            <a:r>
              <a:rPr lang="en-US" sz="2000" dirty="0"/>
              <a:t>informs Data Collection on subscription state and publishes YANG metrics with YANG-Push.</a:t>
            </a:r>
          </a:p>
          <a:p>
            <a:r>
              <a:rPr lang="en-US" sz="2000" b="1" dirty="0">
                <a:solidFill>
                  <a:srgbClr val="FF0000"/>
                </a:solidFill>
              </a:rPr>
              <a:t>Data Collection </a:t>
            </a:r>
            <a:r>
              <a:rPr lang="en-US" sz="2000" dirty="0"/>
              <a:t>obtains for each subscription the YANG module dependencies and the YANG modules on the network node, registers it in the YANG Schema Registry and prefixes the forwarded YANG notifications with the obtained schema ID.</a:t>
            </a:r>
          </a:p>
          <a:p>
            <a:r>
              <a:rPr lang="en-US" sz="2000" b="1" dirty="0">
                <a:solidFill>
                  <a:srgbClr val="FF0000"/>
                </a:solidFill>
              </a:rPr>
              <a:t>YANG Schema Registry</a:t>
            </a:r>
            <a:r>
              <a:rPr lang="en-US" sz="2000" dirty="0"/>
              <a:t> issues for a Message Broker subject a schema ID for each new schema tree, compares a new schema tree with an existing and versions it.</a:t>
            </a:r>
          </a:p>
          <a:p>
            <a:r>
              <a:rPr lang="en-US" sz="2000" b="1" dirty="0">
                <a:solidFill>
                  <a:srgbClr val="FF0000"/>
                </a:solidFill>
              </a:rPr>
              <a:t>Time Series Database Ingestion </a:t>
            </a:r>
            <a:r>
              <a:rPr lang="en-US" sz="2000" dirty="0"/>
              <a:t>consumes YANG-Push notifications from Message Broker, obtains schema tree from YANG schema registry, validates YANG notifications against schema and uses schema to populate into database table.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Workflow Diagram</a:t>
            </a:r>
            <a:endParaRPr lang="en-US" sz="2700" dirty="0">
              <a:solidFill>
                <a:srgbClr val="FF0000"/>
              </a:solidFill>
            </a:endParaRPr>
          </a:p>
        </p:txBody>
      </p:sp>
      <p:pic>
        <p:nvPicPr>
          <p:cNvPr id="4" name="Picture 3">
            <a:extLst>
              <a:ext uri="{FF2B5EF4-FFF2-40B4-BE49-F238E27FC236}">
                <a16:creationId xmlns:a16="http://schemas.microsoft.com/office/drawing/2014/main" id="{7966EF60-4572-6C60-B040-DFC7E219032C}"/>
              </a:ext>
            </a:extLst>
          </p:cNvPr>
          <p:cNvPicPr>
            <a:picLocks noChangeAspect="1"/>
          </p:cNvPicPr>
          <p:nvPr/>
        </p:nvPicPr>
        <p:blipFill>
          <a:blip r:embed="rId3"/>
          <a:stretch>
            <a:fillRect/>
          </a:stretch>
        </p:blipFill>
        <p:spPr>
          <a:xfrm>
            <a:off x="932468" y="1500630"/>
            <a:ext cx="4106247" cy="5226132"/>
          </a:xfrm>
          <a:prstGeom prst="rect">
            <a:avLst/>
          </a:prstGeom>
        </p:spPr>
      </p:pic>
    </p:spTree>
    <p:extLst>
      <p:ext uri="{BB962C8B-B14F-4D97-AF65-F5344CB8AC3E}">
        <p14:creationId xmlns:p14="http://schemas.microsoft.com/office/powerpoint/2010/main" val="268427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Apache Kafka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564850"/>
            <a:ext cx="8560325" cy="4612114"/>
          </a:xfrm>
        </p:spPr>
        <p:txBody>
          <a:bodyPr>
            <a:noAutofit/>
          </a:bodyPr>
          <a:lstStyle/>
          <a:p>
            <a:pPr marL="0" indent="0">
              <a:buNone/>
            </a:pPr>
            <a:r>
              <a:rPr lang="en-US" sz="1700" b="1" dirty="0"/>
              <a:t>Status</a:t>
            </a:r>
          </a:p>
          <a:p>
            <a:pPr>
              <a:spcBef>
                <a:spcPts val="300"/>
              </a:spcBef>
            </a:pPr>
            <a:r>
              <a:rPr lang="en-US" sz="1700" dirty="0"/>
              <a:t>Document adopted at NMOP. </a:t>
            </a:r>
          </a:p>
          <a:p>
            <a:pPr>
              <a:spcBef>
                <a:spcPts val="300"/>
              </a:spcBef>
            </a:pPr>
            <a:r>
              <a:rPr lang="en-US" sz="1700" dirty="0"/>
              <a:t>Feedback from Dhruv, Andy, Fend and Qin addressed in -01. Thank you very much!</a:t>
            </a:r>
          </a:p>
          <a:p>
            <a:pPr marL="0" indent="0">
              <a:buNone/>
            </a:pPr>
            <a:r>
              <a:rPr lang="en-US" sz="1700" b="1" dirty="0"/>
              <a:t>Changes in -01</a:t>
            </a:r>
          </a:p>
          <a:p>
            <a:pPr>
              <a:spcBef>
                <a:spcPts val="300"/>
              </a:spcBef>
            </a:pPr>
            <a:r>
              <a:rPr lang="en-US" sz="1700" dirty="0"/>
              <a:t>Expanded last paragraph in introduction section to detail manual work currently needed in the end-to-end data processing chain due to missing YANG schema</a:t>
            </a:r>
          </a:p>
          <a:p>
            <a:pPr>
              <a:spcBef>
                <a:spcPts val="300"/>
              </a:spcBef>
            </a:pPr>
            <a:r>
              <a:rPr lang="en-US" sz="1700" dirty="0"/>
              <a:t>Figure 1 in Section 3 and Section 3.1 now considers in step 1 to perform the YANG-Push notification capabilities described in Section 3 of RFC 9196</a:t>
            </a:r>
          </a:p>
          <a:p>
            <a:pPr>
              <a:spcBef>
                <a:spcPts val="300"/>
              </a:spcBef>
            </a:pPr>
            <a:r>
              <a:rPr lang="en-US" sz="1700" dirty="0"/>
              <a:t>Added the message broker component in figure 1 in Section 3</a:t>
            </a:r>
          </a:p>
          <a:p>
            <a:pPr>
              <a:spcBef>
                <a:spcPts val="300"/>
              </a:spcBef>
            </a:pPr>
            <a:r>
              <a:rPr lang="en-US" sz="1700" dirty="0"/>
              <a:t>Added section 3.8 describing that observation-time is used for times series metric indexing</a:t>
            </a:r>
          </a:p>
          <a:p>
            <a:pPr>
              <a:spcBef>
                <a:spcPts val="300"/>
              </a:spcBef>
            </a:pPr>
            <a:r>
              <a:rPr lang="en-US" sz="1700" dirty="0"/>
              <a:t>Moved Section 4 and 5 to appendix</a:t>
            </a:r>
          </a:p>
          <a:p>
            <a:pPr>
              <a:spcBef>
                <a:spcPts val="300"/>
              </a:spcBef>
            </a:pPr>
            <a:r>
              <a:rPr lang="en-US" sz="1700" dirty="0"/>
              <a:t>Used the boiler plate from RFC 7942 and moved section before Security Considerations</a:t>
            </a:r>
          </a:p>
          <a:p>
            <a:pPr>
              <a:spcBef>
                <a:spcPts val="300"/>
              </a:spcBef>
            </a:pPr>
            <a:r>
              <a:rPr lang="en-US" sz="1700" dirty="0"/>
              <a:t>Applied RFC 8792 to handle long lines</a:t>
            </a:r>
          </a:p>
          <a:p>
            <a:pPr>
              <a:spcBef>
                <a:spcPts val="300"/>
              </a:spcBef>
            </a:pPr>
            <a:r>
              <a:rPr lang="en-US" sz="1700" dirty="0"/>
              <a:t>Section 3.1 describes that in the described architecture both, dynamic and configured YANG-Push subscriptions are supported. To add clarity, an additional paragraph was added detailing on how being subscribed, messages are published in same or different transport session.</a:t>
            </a:r>
          </a:p>
          <a:p>
            <a:pPr marL="0" indent="0">
              <a:buNone/>
            </a:pPr>
            <a:r>
              <a:rPr lang="en-US" sz="1700" b="1" dirty="0"/>
              <a:t>Next Steps</a:t>
            </a:r>
          </a:p>
          <a:p>
            <a:pPr>
              <a:spcBef>
                <a:spcPts val="300"/>
              </a:spcBef>
              <a:buFont typeface="Wingdings" panose="05000000000000000000" pitchFamily="2" charset="2"/>
              <a:buChar char="Ø"/>
            </a:pPr>
            <a:r>
              <a:rPr lang="en-US" sz="1700" b="1" dirty="0">
                <a:solidFill>
                  <a:srgbClr val="FF0000"/>
                </a:solidFill>
              </a:rPr>
              <a:t>Looking forward for review and comments.</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r>
              <a:rPr lang="en-US" sz="1900" dirty="0"/>
              <a:t>YANG model for NETCONF Event Notifications</a:t>
            </a:r>
            <a:br>
              <a:rPr lang="en-US" sz="1900" dirty="0"/>
            </a:br>
            <a:r>
              <a:rPr lang="en-US" sz="1900" dirty="0">
                <a:ea typeface="Times New Roman" panose="02020603050405020304" pitchFamily="18" charset="0"/>
                <a:hlinkClick r:id="rId3"/>
              </a:rPr>
              <a:t>draft-</a:t>
            </a:r>
            <a:r>
              <a:rPr lang="en-US" sz="1900" dirty="0" err="1">
                <a:ea typeface="Times New Roman" panose="02020603050405020304" pitchFamily="18" charset="0"/>
                <a:hlinkClick r:id="rId3"/>
              </a:rPr>
              <a:t>ahuang</a:t>
            </a:r>
            <a:r>
              <a:rPr lang="en-US" sz="1900" dirty="0">
                <a:ea typeface="Times New Roman" panose="02020603050405020304" pitchFamily="18" charset="0"/>
                <a:hlinkClick r:id="rId3"/>
              </a:rPr>
              <a:t>-netconf-</a:t>
            </a:r>
            <a:r>
              <a:rPr lang="en-US" sz="1900" dirty="0" err="1">
                <a:ea typeface="Times New Roman" panose="02020603050405020304" pitchFamily="18" charset="0"/>
                <a:hlinkClick r:id="rId3"/>
              </a:rPr>
              <a:t>notif</a:t>
            </a:r>
            <a:r>
              <a:rPr lang="en-US" sz="1900" dirty="0">
                <a:ea typeface="Times New Roman" panose="02020603050405020304" pitchFamily="18" charset="0"/>
                <a:hlinkClick r:id="rId3"/>
              </a:rPr>
              <a:t>-yang</a:t>
            </a:r>
            <a:endParaRPr lang="en-US" sz="1900" dirty="0"/>
          </a:p>
          <a:p>
            <a:r>
              <a:rPr lang="en-US" sz="1900" dirty="0"/>
              <a:t>Validating </a:t>
            </a:r>
            <a:r>
              <a:rPr lang="en-US" sz="1900" dirty="0" err="1"/>
              <a:t>anydata</a:t>
            </a:r>
            <a:r>
              <a:rPr lang="en-US" sz="1900" dirty="0"/>
              <a:t> in YANG Library context</a:t>
            </a:r>
            <a:br>
              <a:rPr lang="en-US" sz="1900" dirty="0"/>
            </a:br>
            <a:r>
              <a:rPr lang="en-US" sz="1900" dirty="0">
                <a:hlinkClick r:id="rId4"/>
              </a:rPr>
              <a:t>draft-</a:t>
            </a:r>
            <a:r>
              <a:rPr lang="en-US" sz="1900" dirty="0" err="1">
                <a:hlinkClick r:id="rId4"/>
              </a:rPr>
              <a:t>aelhassany</a:t>
            </a:r>
            <a:r>
              <a:rPr lang="en-US" sz="1900" dirty="0">
                <a:hlinkClick r:id="rId4"/>
              </a:rPr>
              <a:t>-</a:t>
            </a:r>
            <a:r>
              <a:rPr lang="en-US" sz="1900" dirty="0" err="1">
                <a:hlinkClick r:id="rId4"/>
              </a:rPr>
              <a:t>anydata</a:t>
            </a:r>
            <a:r>
              <a:rPr lang="en-US" sz="1900" dirty="0">
                <a:hlinkClick r:id="rId4"/>
              </a:rPr>
              <a:t>-validation</a:t>
            </a:r>
            <a:endParaRPr lang="en-US" sz="1900" b="1" dirty="0">
              <a:solidFill>
                <a:srgbClr val="FF0000"/>
              </a:solidFill>
            </a:endParaRPr>
          </a:p>
          <a:p>
            <a:pPr marL="0" indent="0">
              <a:spcBef>
                <a:spcPts val="1800"/>
              </a:spcBef>
              <a:buNone/>
            </a:pPr>
            <a:r>
              <a:rPr lang="en-US" sz="2000" b="1" dirty="0"/>
              <a:t>YANG Integration Gaps:</a:t>
            </a:r>
          </a:p>
          <a:p>
            <a:r>
              <a:rPr lang="en-US" sz="1900" dirty="0"/>
              <a:t>Support of Network Observation Timestamping in YANG Notifications</a:t>
            </a:r>
            <a:br>
              <a:rPr lang="en-US" sz="1900" dirty="0"/>
            </a:br>
            <a:r>
              <a:rPr lang="en-US" sz="1900" dirty="0">
                <a:hlinkClick r:id="rId5"/>
              </a:rPr>
              <a:t>draft-</a:t>
            </a:r>
            <a:r>
              <a:rPr lang="en-US" sz="1900" dirty="0" err="1">
                <a:hlinkClick r:id="rId5"/>
              </a:rPr>
              <a:t>tgraf</a:t>
            </a:r>
            <a:r>
              <a:rPr lang="en-US" sz="1900" dirty="0">
                <a:hlinkClick r:id="rId5"/>
              </a:rPr>
              <a:t>-netconf-yang-push-observation-time</a:t>
            </a:r>
            <a:endParaRPr lang="en-US" sz="1900" dirty="0"/>
          </a:p>
          <a:p>
            <a:r>
              <a:rPr lang="en-US" sz="1900" dirty="0"/>
              <a:t>Support of Hostname and Sequencing in YANG Notifications</a:t>
            </a:r>
            <a:br>
              <a:rPr lang="en-US" sz="1900" dirty="0"/>
            </a:br>
            <a:r>
              <a:rPr lang="en-US" sz="1900" dirty="0">
                <a:hlinkClick r:id="rId6"/>
              </a:rPr>
              <a:t>draft-</a:t>
            </a:r>
            <a:r>
              <a:rPr lang="en-US" sz="1900" dirty="0" err="1">
                <a:hlinkClick r:id="rId6"/>
              </a:rPr>
              <a:t>tgraf</a:t>
            </a:r>
            <a:r>
              <a:rPr lang="en-US" sz="1900" dirty="0">
                <a:hlinkClick r:id="rId6"/>
              </a:rPr>
              <a:t>-netconf-</a:t>
            </a:r>
            <a:r>
              <a:rPr lang="en-US" sz="1900" dirty="0" err="1">
                <a:hlinkClick r:id="rId6"/>
              </a:rPr>
              <a:t>notif</a:t>
            </a:r>
            <a:r>
              <a:rPr lang="en-US" sz="1900" dirty="0">
                <a:hlinkClick r:id="rId6"/>
              </a:rPr>
              <a:t>-sequencing</a:t>
            </a:r>
            <a:endParaRPr lang="en-US" sz="1900" dirty="0"/>
          </a:p>
          <a:p>
            <a:r>
              <a:rPr lang="en-US" sz="1900" dirty="0"/>
              <a:t>Support of Versioning in YANG Notifications Subscription</a:t>
            </a:r>
            <a:br>
              <a:rPr lang="en-US" sz="1900" dirty="0"/>
            </a:br>
            <a:r>
              <a:rPr lang="en-US" sz="1900" dirty="0">
                <a:hlinkClick r:id="rId7"/>
              </a:rPr>
              <a:t>draft-</a:t>
            </a:r>
            <a:r>
              <a:rPr lang="en-US" sz="1900" dirty="0" err="1">
                <a:hlinkClick r:id="rId7"/>
              </a:rPr>
              <a:t>ietf</a:t>
            </a:r>
            <a:r>
              <a:rPr lang="en-US" sz="1900" dirty="0">
                <a:hlinkClick r:id="rId7"/>
              </a:rPr>
              <a:t>-netconf-yang-notifications-versioning</a:t>
            </a:r>
            <a:endParaRPr lang="en-US" sz="1900" dirty="0"/>
          </a:p>
          <a:p>
            <a:r>
              <a:rPr lang="en-US" sz="1900" dirty="0"/>
              <a:t>Augmented-by Addition into the IETF-YANG-Library</a:t>
            </a:r>
            <a:br>
              <a:rPr lang="en-US" sz="1900" dirty="0"/>
            </a:br>
            <a:r>
              <a:rPr lang="en-US" sz="1900" dirty="0">
                <a:hlinkClick r:id="rId8"/>
              </a:rPr>
              <a:t>draft-</a:t>
            </a:r>
            <a:r>
              <a:rPr lang="en-US" sz="1900" dirty="0" err="1">
                <a:hlinkClick r:id="rId8"/>
              </a:rPr>
              <a:t>lincla</a:t>
            </a:r>
            <a:r>
              <a:rPr lang="en-US" sz="1900" dirty="0">
                <a:hlinkClick r:id="rId8"/>
              </a:rPr>
              <a:t>-netconf-yang-library-augmentation</a:t>
            </a: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9"/>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Tree>
    <p:extLst>
      <p:ext uri="{BB962C8B-B14F-4D97-AF65-F5344CB8AC3E}">
        <p14:creationId xmlns:p14="http://schemas.microsoft.com/office/powerpoint/2010/main" val="65194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927469"/>
            <a:ext cx="4656513"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YANG model </a:t>
            </a:r>
            <a:r>
              <a:rPr lang="en-US" sz="2800" b="1" dirty="0"/>
              <a:t>for NETCONF Event Notifications</a:t>
            </a:r>
            <a:br>
              <a:rPr lang="en-GB" sz="3200" dirty="0"/>
            </a:br>
            <a:r>
              <a:rPr lang="en-US" sz="2400" dirty="0">
                <a:solidFill>
                  <a:schemeClr val="bg2">
                    <a:lumMod val="75000"/>
                  </a:schemeClr>
                </a:solidFill>
              </a:rPr>
              <a:t>Entire YANG-Push messages is modeled in YANG</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4882885" y="1483567"/>
            <a:ext cx="7081934" cy="1909734"/>
          </a:xfrm>
        </p:spPr>
        <p:txBody>
          <a:bodyPr>
            <a:noAutofit/>
          </a:bodyPr>
          <a:lstStyle/>
          <a:p>
            <a:r>
              <a:rPr lang="en-US" sz="1700" b="1" dirty="0"/>
              <a:t>YANG model for NETCONF Event Notifications, </a:t>
            </a:r>
            <a:r>
              <a:rPr lang="en-US" sz="1700" dirty="0">
                <a:effectLst/>
                <a:ea typeface="Times New Roman" panose="02020603050405020304" pitchFamily="18" charset="0"/>
                <a:hlinkClick r:id="rId3"/>
              </a:rPr>
              <a:t>draft-</a:t>
            </a:r>
            <a:r>
              <a:rPr lang="en-US" sz="1700" dirty="0" err="1">
                <a:effectLst/>
                <a:ea typeface="Times New Roman" panose="02020603050405020304" pitchFamily="18" charset="0"/>
                <a:hlinkClick r:id="rId3"/>
              </a:rPr>
              <a:t>ahuang</a:t>
            </a:r>
            <a:r>
              <a:rPr lang="en-US" sz="1700" dirty="0">
                <a:effectLst/>
                <a:ea typeface="Times New Roman" panose="02020603050405020304" pitchFamily="18" charset="0"/>
                <a:hlinkClick r:id="rId3"/>
              </a:rPr>
              <a:t>-netconf-</a:t>
            </a:r>
            <a:r>
              <a:rPr lang="en-US" sz="1700" dirty="0" err="1">
                <a:effectLst/>
                <a:ea typeface="Times New Roman" panose="02020603050405020304" pitchFamily="18" charset="0"/>
                <a:hlinkClick r:id="rId3"/>
              </a:rPr>
              <a:t>notif</a:t>
            </a:r>
            <a:r>
              <a:rPr lang="en-US" sz="1700" dirty="0">
                <a:effectLst/>
                <a:ea typeface="Times New Roman" panose="02020603050405020304" pitchFamily="18" charset="0"/>
                <a:hlinkClick r:id="rId3"/>
              </a:rPr>
              <a:t>-yang</a:t>
            </a:r>
            <a:r>
              <a:rPr lang="en-US" sz="1700" dirty="0">
                <a:ea typeface="Times New Roman" panose="02020603050405020304" pitchFamily="18" charset="0"/>
              </a:rPr>
              <a:t>, </a:t>
            </a:r>
            <a:r>
              <a:rPr lang="en-US" sz="1700" dirty="0">
                <a:effectLst/>
                <a:ea typeface="Times New Roman" panose="02020603050405020304" pitchFamily="18" charset="0"/>
              </a:rPr>
              <a:t>updates </a:t>
            </a:r>
            <a:r>
              <a:rPr lang="en-US" sz="1700" dirty="0">
                <a:effectLst/>
                <a:ea typeface="Times New Roman" panose="02020603050405020304" pitchFamily="18" charset="0"/>
                <a:hlinkClick r:id="rId4"/>
              </a:rPr>
              <a:t>RFC 5277</a:t>
            </a:r>
            <a:r>
              <a:rPr lang="en-US" sz="1700" dirty="0">
                <a:effectLst/>
                <a:ea typeface="Times New Roman" panose="02020603050405020304" pitchFamily="18" charset="0"/>
              </a:rPr>
              <a:t> by defining the schema as a YANG module. </a:t>
            </a:r>
          </a:p>
          <a:p>
            <a:r>
              <a:rPr lang="en-US" sz="1700" dirty="0">
                <a:ea typeface="Times New Roman" panose="02020603050405020304" pitchFamily="18" charset="0"/>
              </a:rPr>
              <a:t>E</a:t>
            </a:r>
            <a:r>
              <a:rPr lang="en-US" sz="1700" dirty="0">
                <a:effectLst/>
                <a:ea typeface="Times New Roman" panose="02020603050405020304" pitchFamily="18" charset="0"/>
              </a:rPr>
              <a:t>nables YANG-push </a:t>
            </a:r>
            <a:r>
              <a:rPr lang="en-US" sz="1700" dirty="0"/>
              <a:t>to define YANG semantics for the entire YANG-push message to support </a:t>
            </a:r>
            <a:r>
              <a:rPr lang="en-US" sz="1700" dirty="0">
                <a:effectLst/>
                <a:ea typeface="Times New Roman" panose="02020603050405020304" pitchFamily="18" charset="0"/>
              </a:rPr>
              <a:t>other encodings than XML such as YANG-JSON </a:t>
            </a:r>
            <a:r>
              <a:rPr lang="en-US" sz="1700" dirty="0">
                <a:effectLst/>
                <a:ea typeface="Times New Roman" panose="02020603050405020304" pitchFamily="18" charset="0"/>
                <a:hlinkClick r:id="rId5"/>
              </a:rPr>
              <a:t>RFC 7951 </a:t>
            </a:r>
            <a:r>
              <a:rPr lang="en-US" sz="1700" dirty="0">
                <a:effectLst/>
                <a:ea typeface="Times New Roman" panose="02020603050405020304" pitchFamily="18" charset="0"/>
              </a:rPr>
              <a:t>or YANG-CBOR </a:t>
            </a:r>
            <a:r>
              <a:rPr lang="en-US" sz="1700" dirty="0">
                <a:effectLst/>
                <a:ea typeface="Times New Roman" panose="02020603050405020304" pitchFamily="18" charset="0"/>
                <a:hlinkClick r:id="rId6"/>
              </a:rPr>
              <a:t>RFC 9264</a:t>
            </a:r>
            <a:r>
              <a:rPr lang="en-US" sz="1700" dirty="0">
                <a:effectLst/>
                <a:ea typeface="Times New Roman" panose="02020603050405020304" pitchFamily="18" charset="0"/>
              </a:rPr>
              <a:t>.</a:t>
            </a: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pPr marL="0" indent="0">
              <a:buNone/>
            </a:pPr>
            <a:endParaRPr lang="en-US" sz="1800" b="1" dirty="0">
              <a:solidFill>
                <a:srgbClr val="FF0000"/>
              </a:solidFill>
            </a:endParaRPr>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862555"/>
            <a:ext cx="3920413" cy="2757230"/>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ietf-notification:notification</a:t>
            </a:r>
            <a:r>
              <a:rPr lang="fr-CH" sz="9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"2023-02-10T08:00:11.22Z",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"id": 1011,</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"interface":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"eth0",</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4" name="TextBox 3">
            <a:extLst>
              <a:ext uri="{FF2B5EF4-FFF2-40B4-BE49-F238E27FC236}">
                <a16:creationId xmlns:a16="http://schemas.microsoft.com/office/drawing/2014/main" id="{B097DAA3-8BB1-6C1E-2BE5-024CD150ABBC}"/>
              </a:ext>
            </a:extLst>
          </p:cNvPr>
          <p:cNvSpPr txBox="1"/>
          <p:nvPr/>
        </p:nvSpPr>
        <p:spPr>
          <a:xfrm>
            <a:off x="5110066" y="2912532"/>
            <a:ext cx="7081934" cy="2921569"/>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notification</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 push-update {</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description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"This notification contains a push update that in turn contains data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subscribed to via a subscription.  In the case of a periodic subscription,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this notification is sent for periodic updates. It can also be used for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synchronization updates of an on-change subscription.  This notification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shall only be sent to receivers of a subscription.  It does not constitute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a general-purpose notification that would be </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subscribable</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 as part of the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NETCONF event stream by any receiver.";</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leaf id {</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type </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sn:subscription-id</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description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"This references the subscription that drove the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notification to be sent.";</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endParaRPr lang="en-US" sz="1100" dirty="0">
              <a:effectLst/>
              <a:latin typeface="Courier New" panose="020703090202050204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latin typeface="Courier New" panose="02070309020205020404" pitchFamily="49" charset="0"/>
                <a:ea typeface="Yu Gothic" panose="020B0400000000000000" pitchFamily="34" charset="-128"/>
                <a:cs typeface="Courier New" panose="02070309020205020404" pitchFamily="49" charset="0"/>
              </a:rPr>
              <a:t>N</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otification groupings </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deafined</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 in </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ietf</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-yang-</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push.yang</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 of </a:t>
            </a:r>
            <a:r>
              <a:rPr lang="en-US" sz="1100" dirty="0">
                <a:effectLst/>
                <a:latin typeface="Courier New" panose="02070309020205020404" pitchFamily="49" charset="0"/>
                <a:ea typeface="Yu Gothic" panose="020B0400000000000000" pitchFamily="34" charset="-128"/>
                <a:cs typeface="Courier New" panose="02070309020205020404" pitchFamily="49" charset="0"/>
                <a:hlinkClick r:id="rId7"/>
              </a:rPr>
              <a:t>RFC 8641</a:t>
            </a:r>
            <a:endParaRPr lang="de-CH" sz="1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326493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YANG model </a:t>
            </a:r>
            <a:r>
              <a:rPr lang="en-US" sz="2800" b="1" dirty="0"/>
              <a:t>for NETCONF Event Notifications</a:t>
            </a:r>
            <a:br>
              <a:rPr lang="en-US" sz="3200" dirty="0"/>
            </a:br>
            <a:r>
              <a:rPr lang="en-US" sz="2400" dirty="0">
                <a:solidFill>
                  <a:schemeClr val="bg2">
                    <a:lumMod val="75000"/>
                  </a:schemeClr>
                </a:solidFill>
              </a:rPr>
              <a:t>draft-ahuang-netconf-notif-yang-05  - 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Push back from Mohamed Boucadair on -04 working group adoption call. </a:t>
            </a:r>
          </a:p>
          <a:p>
            <a:pPr>
              <a:spcBef>
                <a:spcPts val="600"/>
              </a:spcBef>
            </a:pPr>
            <a:r>
              <a:rPr lang="en-US" sz="1700" dirty="0"/>
              <a:t>-05 addresses the following points:</a:t>
            </a:r>
          </a:p>
          <a:p>
            <a:pPr lvl="1">
              <a:spcBef>
                <a:spcPts val="600"/>
              </a:spcBef>
            </a:pPr>
            <a:r>
              <a:rPr lang="en-US" sz="1700" dirty="0"/>
              <a:t>Document updates besides RFC 5277 now also RFC 8639, RFC 7951 and RFC 9254 since RFC 8639 applies the notification statement in YANG-Push and RFC 7951 and RFC 9254 misses the description how to encode the notification statement in JSON and CBOR. </a:t>
            </a:r>
          </a:p>
          <a:p>
            <a:pPr lvl="1">
              <a:spcBef>
                <a:spcPts val="600"/>
              </a:spcBef>
            </a:pPr>
            <a:r>
              <a:rPr lang="en-US" sz="1700" dirty="0"/>
              <a:t>Describes the relationship to RFC 5277, RFC 8639, RFC 7951 and RFC 9254 and excludes scoping for </a:t>
            </a:r>
            <a:r>
              <a:rPr lang="en-US" sz="1700" dirty="0" err="1"/>
              <a:t>Restconf</a:t>
            </a:r>
            <a:r>
              <a:rPr lang="en-US" sz="1700" dirty="0"/>
              <a:t> since Section 6 of RFC 8040 describes encoding in JSON.</a:t>
            </a:r>
          </a:p>
          <a:p>
            <a:pPr lvl="1">
              <a:spcBef>
                <a:spcPts val="600"/>
              </a:spcBef>
            </a:pPr>
            <a:r>
              <a:rPr lang="en-US" sz="1700" dirty="0"/>
              <a:t>Editorial changes such as examples are moved from the appendix to section 4.</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8</a:t>
            </a:fld>
            <a:endParaRPr lang="en-US" sz="1400" dirty="0"/>
          </a:p>
        </p:txBody>
      </p:sp>
    </p:spTree>
    <p:extLst>
      <p:ext uri="{BB962C8B-B14F-4D97-AF65-F5344CB8AC3E}">
        <p14:creationId xmlns:p14="http://schemas.microsoft.com/office/powerpoint/2010/main" val="294528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4909457" cy="1077603"/>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1000" dirty="0">
                <a:effectLs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inotifseq:sysName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inotifseq:sequenceNumber</a:t>
            </a:r>
            <a:r>
              <a:rPr lang="en-US" sz="1000" dirty="0">
                <a:effectLst/>
                <a:latin typeface="Courier New" panose="02070309020205020404" pitchFamily="49" charset="0"/>
                <a:ea typeface="Calibri" panose="020F0502020204030204" pitchFamily="34" charset="0"/>
                <a:cs typeface="Courier New" panose="02070309020205020404" pitchFamily="49" charset="0"/>
              </a:rPr>
              <a:t>           yang:counter32</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Netconf Notifications with </a:t>
            </a:r>
            <a:r>
              <a:rPr lang="en-US" sz="2800" b="1" dirty="0">
                <a:solidFill>
                  <a:srgbClr val="FF0000"/>
                </a:solidFill>
              </a:rPr>
              <a:t>Hostname and Sequence Number</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dirty="0"/>
              <a:t>When </a:t>
            </a:r>
            <a:r>
              <a:rPr lang="en-US" sz="1700" b="1" dirty="0"/>
              <a:t>NETCONF event notification messages are forwarded from a YANG push receiver to another system</a:t>
            </a:r>
            <a:r>
              <a:rPr lang="en-US" sz="1700" dirty="0"/>
              <a:t>, a message broker or a time series database where the messages are stored, the </a:t>
            </a:r>
            <a:r>
              <a:rPr lang="en-US" sz="1700" b="1" dirty="0"/>
              <a:t>transport context is lost since it is not part of the NETCONF event notification message metadata. </a:t>
            </a:r>
            <a:r>
              <a:rPr lang="en-US" sz="1700" dirty="0"/>
              <a:t>Therefore, the downstream system is unable to associate the message to the publishing process (the exporting router), nor able to detect message loss or reordering. </a:t>
            </a:r>
          </a:p>
          <a:p>
            <a:r>
              <a:rPr lang="en-US" sz="1700" dirty="0">
                <a:hlinkClick r:id="rId3"/>
              </a:rPr>
              <a:t>draft-</a:t>
            </a:r>
            <a:r>
              <a:rPr lang="en-US" sz="1700" dirty="0" err="1">
                <a:hlinkClick r:id="rId3"/>
              </a:rPr>
              <a:t>tgraf</a:t>
            </a:r>
            <a:r>
              <a:rPr lang="en-US" sz="1700" dirty="0">
                <a:hlinkClick r:id="rId3"/>
              </a:rPr>
              <a:t>-netconf-</a:t>
            </a:r>
            <a:r>
              <a:rPr lang="en-US" sz="1700" dirty="0" err="1">
                <a:hlinkClick r:id="rId3"/>
              </a:rPr>
              <a:t>notif</a:t>
            </a:r>
            <a:r>
              <a:rPr lang="en-US" sz="1700" dirty="0">
                <a:hlinkClick r:id="rId3"/>
              </a:rPr>
              <a:t>-sequencing</a:t>
            </a:r>
            <a:r>
              <a:rPr lang="en-US" sz="1700" dirty="0">
                <a:solidFill>
                  <a:srgbClr val="272B30"/>
                </a:solidFill>
              </a:rPr>
              <a:t> extends the NETCONF </a:t>
            </a:r>
            <a:r>
              <a:rPr lang="en-US" sz="1700" dirty="0"/>
              <a:t>notification defined in </a:t>
            </a:r>
            <a:r>
              <a:rPr lang="de-CH" sz="1700" dirty="0">
                <a:hlinkClick r:id="rId4"/>
              </a:rPr>
              <a:t>RFC5277</a:t>
            </a:r>
            <a:r>
              <a:rPr lang="en-US" sz="1700" dirty="0"/>
              <a:t> with:</a:t>
            </a:r>
          </a:p>
          <a:p>
            <a:pPr lvl="1"/>
            <a:r>
              <a:rPr lang="en-US" sz="1700" b="1" dirty="0" err="1"/>
              <a:t>sysName</a:t>
            </a:r>
            <a:r>
              <a:rPr lang="en-US" sz="1700" b="1" dirty="0"/>
              <a:t>:  </a:t>
            </a:r>
            <a:r>
              <a:rPr lang="en-US" sz="1700" dirty="0"/>
              <a:t>Describes the hostname following the '</a:t>
            </a:r>
            <a:r>
              <a:rPr lang="en-US" sz="1700" dirty="0" err="1"/>
              <a:t>sysName</a:t>
            </a:r>
            <a:r>
              <a:rPr lang="en-US" sz="1700" dirty="0"/>
              <a:t>' object definition in </a:t>
            </a:r>
            <a:r>
              <a:rPr lang="en-US" sz="1700" dirty="0">
                <a:hlinkClick r:id="rId5"/>
              </a:rPr>
              <a:t>RFC 1213 </a:t>
            </a:r>
            <a:r>
              <a:rPr lang="en-US" sz="1700" dirty="0"/>
              <a:t>from where the message was published from.</a:t>
            </a:r>
          </a:p>
          <a:p>
            <a:pPr lvl="1"/>
            <a:r>
              <a:rPr lang="en-US" sz="1700" b="1" dirty="0" err="1"/>
              <a:t>sequenceNumber</a:t>
            </a:r>
            <a:r>
              <a:rPr lang="en-US" sz="1700" b="1" dirty="0"/>
              <a:t>:  </a:t>
            </a:r>
            <a:r>
              <a:rPr lang="en-US" sz="1700" dirty="0"/>
              <a:t>Generates a unique sequence number as described in </a:t>
            </a:r>
            <a:r>
              <a:rPr lang="en-US" sz="1700" dirty="0">
                <a:hlinkClick r:id="rId6"/>
              </a:rPr>
              <a:t>RFC 9187</a:t>
            </a:r>
            <a:r>
              <a:rPr lang="en-US" sz="1700" dirty="0"/>
              <a:t> for each published message.</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2846556"/>
            <a:ext cx="5512840" cy="3646319"/>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"current-accounting",</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"type":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90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90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1980732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3338</Words>
  <Application>Microsoft Office PowerPoint</Application>
  <PresentationFormat>Widescreen</PresentationFormat>
  <Paragraphs>408</Paragraphs>
  <Slides>21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Wingdings</vt:lpstr>
      <vt:lpstr>Office Theme</vt:lpstr>
      <vt:lpstr>PowerPoint Presentation</vt:lpstr>
      <vt:lpstr>Handling Operational YANG Modelled Data State of the Union</vt:lpstr>
      <vt:lpstr>From YANG-Push to Network Analytics Aiming for an automated data processing pipeline</vt:lpstr>
      <vt:lpstr>Elements of the Architecture Workflow Diagram</vt:lpstr>
      <vt:lpstr>An Architecture for YANG-Push to Apache Kafka Integration Status, Summary and Next steps</vt:lpstr>
      <vt:lpstr>Address YANG Specification and Integration Gaps Aiming for an automated data processing pipeline</vt:lpstr>
      <vt:lpstr>YANG model for NETCONF Event Notifications Entire YANG-Push messages is modeled in YANG</vt:lpstr>
      <vt:lpstr>YANG model for NETCONF Event Notifications draft-ahuang-netconf-notif-yang-05  - Status and Next Steps</vt:lpstr>
      <vt:lpstr>Extend Netconf Notifications with Hostname and Sequence Number For push-update and push-change-update</vt:lpstr>
      <vt:lpstr>Extend Netconf Notifications with Hostname and Sequence Number draft-tgraf-netconf-notif-sequencing-05  - Status and Next Steps</vt:lpstr>
      <vt:lpstr>Extend YANG-Push Notifications with Observation Timestamping For push-update and push-change-update</vt:lpstr>
      <vt:lpstr>Extend YANG-Push Notifications with Observation Timestamping draft-tgraf-netconf-yang-push-observation-time-01  - Status and Next Steps</vt:lpstr>
      <vt:lpstr>Support of Versioning in YANG Notifications Subscription For subscription state change notification messages</vt:lpstr>
      <vt:lpstr>Support of Versioning in YANG Notifications Subscription draft-ietf-netconf-yang-notifications-versioning-04  - Status and Next Steps</vt:lpstr>
      <vt:lpstr>Augmented-by Addition YANG Library Extension</vt:lpstr>
      <vt:lpstr>Validate anydata schema subtree with YANG Library RFC 7950 Extension</vt:lpstr>
      <vt:lpstr>Open Points from IETF 119 Addressed at IETF 120</vt:lpstr>
      <vt:lpstr>Milestones IETF 115 - 120</vt:lpstr>
      <vt:lpstr>YANG-Push Implementation Status IETF 120</vt:lpstr>
      <vt:lpstr>Industry Colaboration On YANG Push to Apache Kafka integration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262</cp:revision>
  <dcterms:created xsi:type="dcterms:W3CDTF">2019-11-29T14:22:02Z</dcterms:created>
  <dcterms:modified xsi:type="dcterms:W3CDTF">2024-06-16T10:11:37Z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