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9" r:id="rId7"/>
    <p:sldId id="2145706260" r:id="rId8"/>
    <p:sldId id="2145706229" r:id="rId9"/>
    <p:sldId id="2145706255" r:id="rId10"/>
    <p:sldId id="2145706261" r:id="rId11"/>
    <p:sldId id="2145706246" r:id="rId12"/>
    <p:sldId id="2145706257" r:id="rId13"/>
    <p:sldId id="2145706249" r:id="rId14"/>
    <p:sldId id="2145706250" r:id="rId15"/>
    <p:sldId id="2145706251" r:id="rId16"/>
    <p:sldId id="2145706248" r:id="rId17"/>
    <p:sldId id="2145706220" r:id="rId18"/>
    <p:sldId id="2145706262" r:id="rId19"/>
    <p:sldId id="2145706263" r:id="rId20"/>
    <p:sldId id="2145706264" r:id="rId21"/>
    <p:sldId id="2145706265"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16.06.2024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17</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183388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jpeg"/><Relationship Id="rId18"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slideLayout" Target="../slideLayouts/slideLayout12.xml"/><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0.xml"/><Relationship Id="rId19" Type="http://schemas.openxmlformats.org/officeDocument/2006/relationships/image" Target="../media/image1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 Id="rId2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9254"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 Id="rId9" Type="http://schemas.openxmlformats.org/officeDocument/2006/relationships/hyperlink" Target="https://datatracker.ietf.org/doc/html/rfc8641#section-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a:p>
            <a:pPr>
              <a:buFont typeface="Wingdings" panose="05000000000000000000" pitchFamily="2" charset="2"/>
              <a:buChar char="Ø"/>
            </a:pPr>
            <a:r>
              <a:rPr lang="en-US" sz="1700" b="1" dirty="0">
                <a:solidFill>
                  <a:srgbClr val="FF0000"/>
                </a:solidFill>
              </a:rPr>
              <a:t>Changes in -05: </a:t>
            </a:r>
            <a:r>
              <a:rPr lang="en-US" sz="1700" dirty="0"/>
              <a:t>Changed </a:t>
            </a:r>
            <a:r>
              <a:rPr lang="en-US" sz="1700" dirty="0" err="1"/>
              <a:t>ietf</a:t>
            </a:r>
            <a:r>
              <a:rPr lang="en-US" sz="1700" dirty="0"/>
              <a:t>-yang-</a:t>
            </a:r>
            <a:r>
              <a:rPr lang="en-US" sz="1700" dirty="0" err="1"/>
              <a:t>push.yang</a:t>
            </a:r>
            <a:r>
              <a:rPr lang="en-US" sz="1700" dirty="0"/>
              <a:t> augmentation to resolve YANG issue that within a "case" statement identifiers need to be unique.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6637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4"/>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5"/>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8"/>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20"/>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grpSp>
        <p:nvGrpSpPr>
          <p:cNvPr id="5" name="Gruppieren 61">
            <a:extLst>
              <a:ext uri="{FF2B5EF4-FFF2-40B4-BE49-F238E27FC236}">
                <a16:creationId xmlns:a16="http://schemas.microsoft.com/office/drawing/2014/main" id="{3B251C8B-3DF7-9016-69AF-BE92FC105632}"/>
              </a:ext>
            </a:extLst>
          </p:cNvPr>
          <p:cNvGrpSpPr>
            <a:grpSpLocks noChangeAspect="1"/>
          </p:cNvGrpSpPr>
          <p:nvPr/>
        </p:nvGrpSpPr>
        <p:grpSpPr>
          <a:xfrm>
            <a:off x="9958395" y="1887339"/>
            <a:ext cx="1584176" cy="1584176"/>
            <a:chOff x="5891686" y="2589438"/>
            <a:chExt cx="1940934" cy="1940720"/>
          </a:xfrm>
          <a:noFill/>
        </p:grpSpPr>
        <p:sp>
          <p:nvSpPr>
            <p:cNvPr id="22" name="Freeform 10">
              <a:extLst>
                <a:ext uri="{FF2B5EF4-FFF2-40B4-BE49-F238E27FC236}">
                  <a16:creationId xmlns:a16="http://schemas.microsoft.com/office/drawing/2014/main" id="{49350957-348E-B074-5DEA-FA5A4682A63F}"/>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5" name="Ellipse 63">
              <a:extLst>
                <a:ext uri="{FF2B5EF4-FFF2-40B4-BE49-F238E27FC236}">
                  <a16:creationId xmlns:a16="http://schemas.microsoft.com/office/drawing/2014/main" id="{C48C2013-04AD-2948-BF01-F12853527E8E}"/>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56" name="Inhaltsplatzhalter 1">
            <a:extLst>
              <a:ext uri="{FF2B5EF4-FFF2-40B4-BE49-F238E27FC236}">
                <a16:creationId xmlns:a16="http://schemas.microsoft.com/office/drawing/2014/main" id="{09029945-3AFE-7E1C-A103-BDA3D6654C67}"/>
              </a:ext>
            </a:extLst>
          </p:cNvPr>
          <p:cNvSpPr txBox="1">
            <a:spLocks/>
          </p:cNvSpPr>
          <p:nvPr/>
        </p:nvSpPr>
        <p:spPr bwMode="gray">
          <a:xfrm>
            <a:off x="10212221" y="3608531"/>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Ciena</a:t>
            </a:r>
            <a:endParaRPr lang="en-US" sz="1400" b="1" dirty="0"/>
          </a:p>
          <a:p>
            <a:pPr algn="ctr"/>
            <a:r>
              <a:rPr lang="en-US" sz="1000" b="1" dirty="0" err="1"/>
              <a:t>Blueplanet</a:t>
            </a:r>
            <a:endParaRPr lang="de-CH" sz="1000" b="1" dirty="0"/>
          </a:p>
        </p:txBody>
      </p:sp>
      <p:pic>
        <p:nvPicPr>
          <p:cNvPr id="60" name="Picture 59" descr="A blue circle with white letters&#10;&#10;Description automatically generated">
            <a:extLst>
              <a:ext uri="{FF2B5EF4-FFF2-40B4-BE49-F238E27FC236}">
                <a16:creationId xmlns:a16="http://schemas.microsoft.com/office/drawing/2014/main" id="{4755309F-4AB7-B7AE-1EBC-631DA2DAB40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409219" y="2344579"/>
            <a:ext cx="682528" cy="682528"/>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17</a:t>
            </a:fld>
            <a:endParaRPr lang="de-CH"/>
          </a:p>
        </p:txBody>
      </p:sp>
    </p:spTree>
    <p:extLst>
      <p:ext uri="{BB962C8B-B14F-4D97-AF65-F5344CB8AC3E}">
        <p14:creationId xmlns:p14="http://schemas.microsoft.com/office/powerpoint/2010/main" val="67077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draft-tgraf-netconf-yang-push-observation-time-01</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either </a:t>
            </a:r>
            <a:r>
              <a:rPr lang="en-US" sz="1700" b="1" dirty="0"/>
              <a:t>"state-changed", when the state change was observed in real-time </a:t>
            </a:r>
            <a:r>
              <a:rPr lang="en-US" sz="1700" dirty="0"/>
              <a:t>with or without sync on start option. Or it is </a:t>
            </a:r>
            <a:r>
              <a:rPr lang="en-US" sz="1700" b="1" dirty="0"/>
              <a:t>"current-state" when it was observed after the YANG-Push subscription was established and the time since the state changed to current state is unknown. </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21</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
        <p:nvSpPr>
          <p:cNvPr id="5" name="Oval 4">
            <a:extLst>
              <a:ext uri="{FF2B5EF4-FFF2-40B4-BE49-F238E27FC236}">
                <a16:creationId xmlns:a16="http://schemas.microsoft.com/office/drawing/2014/main" id="{2FA16CA0-B5C5-D597-7EE9-B043AE34C049}"/>
              </a:ext>
            </a:extLst>
          </p:cNvPr>
          <p:cNvSpPr/>
          <p:nvPr/>
        </p:nvSpPr>
        <p:spPr>
          <a:xfrm>
            <a:off x="3648915" y="2966031"/>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0AE08E15-A4B9-E553-556E-EBBE1E8B71D0}"/>
              </a:ext>
            </a:extLst>
          </p:cNvPr>
          <p:cNvSpPr/>
          <p:nvPr/>
        </p:nvSpPr>
        <p:spPr>
          <a:xfrm>
            <a:off x="2646226" y="5569400"/>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a:extLst>
              <a:ext uri="{FF2B5EF4-FFF2-40B4-BE49-F238E27FC236}">
                <a16:creationId xmlns:a16="http://schemas.microsoft.com/office/drawing/2014/main" id="{6F4C610A-5ADC-21A3-9CA4-F85A3ADC7AC8}"/>
              </a:ext>
            </a:extLst>
          </p:cNvPr>
          <p:cNvSpPr/>
          <p:nvPr/>
        </p:nvSpPr>
        <p:spPr>
          <a:xfrm>
            <a:off x="1356326" y="5842425"/>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 Fend 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a:p>
            <a:pPr>
              <a:buFont typeface="Wingdings" panose="05000000000000000000" pitchFamily="2" charset="2"/>
              <a:buChar char="Ø"/>
            </a:pPr>
            <a:r>
              <a:rPr lang="en-US" sz="1700" b="1" dirty="0">
                <a:solidFill>
                  <a:srgbClr val="FF0000"/>
                </a:solidFill>
              </a:rPr>
              <a:t>Changes in -05: </a:t>
            </a:r>
            <a:r>
              <a:rPr lang="en-US" sz="1700" dirty="0"/>
              <a:t>Updates and describes relationship to </a:t>
            </a:r>
            <a:r>
              <a:rPr lang="en-US" sz="1700" dirty="0">
                <a:hlinkClick r:id="rId4"/>
              </a:rPr>
              <a:t>RFC 5277</a:t>
            </a:r>
            <a:r>
              <a:rPr lang="en-US" sz="1700" dirty="0"/>
              <a:t>, </a:t>
            </a:r>
            <a:r>
              <a:rPr lang="en-US" sz="1700" dirty="0">
                <a:hlinkClick r:id="rId7"/>
              </a:rPr>
              <a:t>RFC 8639</a:t>
            </a:r>
            <a:r>
              <a:rPr lang="en-US" sz="1700" dirty="0"/>
              <a:t>, </a:t>
            </a:r>
            <a:r>
              <a:rPr lang="en-US" sz="1700" dirty="0">
                <a:hlinkClick r:id="rId5"/>
              </a:rPr>
              <a:t>RFC 7951 </a:t>
            </a:r>
            <a:r>
              <a:rPr lang="en-US" sz="1700" dirty="0"/>
              <a:t>and </a:t>
            </a:r>
            <a:r>
              <a:rPr lang="en-US" sz="1700" dirty="0">
                <a:hlinkClick r:id="rId8"/>
              </a:rPr>
              <a:t>RFC 9254 </a:t>
            </a:r>
            <a:r>
              <a:rPr lang="en-US" sz="1700" dirty="0"/>
              <a:t>in terms of notification structure.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9"/>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184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a:p>
            <a:r>
              <a:rPr lang="en-US" sz="1700" b="1" dirty="0">
                <a:solidFill>
                  <a:srgbClr val="FF0000"/>
                </a:solidFill>
              </a:rPr>
              <a:t>Changes in -05: </a:t>
            </a:r>
            <a:r>
              <a:rPr lang="en-US" sz="1700" dirty="0"/>
              <a:t>Defined new NETCONF and YANG-Push notification capabilities and described how a systems discovers them.</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a:p>
            <a:pPr>
              <a:buFont typeface="Wingdings" panose="05000000000000000000" pitchFamily="2" charset="2"/>
              <a:buChar char="Ø"/>
            </a:pPr>
            <a:r>
              <a:rPr lang="en-US" sz="1700" b="1" dirty="0">
                <a:solidFill>
                  <a:srgbClr val="FF0000"/>
                </a:solidFill>
              </a:rPr>
              <a:t>Changes in -01:</a:t>
            </a:r>
            <a:r>
              <a:rPr lang="en-US" sz="1700" dirty="0"/>
              <a:t> Changed semantics;  observation-time describes when and point-in-time at which point in time. Added new YANG-Push notification capabilities.</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3437</Words>
  <Application>Microsoft Office PowerPoint</Application>
  <PresentationFormat>Widescreen</PresentationFormat>
  <Paragraphs>414</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Extend Netconf Notifications with Hostname and Sequence Number For push-update and push-change-update</vt:lpstr>
      <vt:lpstr>Extend YANG-Push Notifications with Observation Timestamping For push-update and push-change-update</vt:lpstr>
      <vt:lpstr>Support of Versioning in YANG Notifications Subscription For subscription state change notification messages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lpstr>YANG model for NETCONF Event Notifications draft-ahuang-netconf-notif-yang-05  - Status and Next Steps</vt:lpstr>
      <vt:lpstr>Extend Netconf Notifications with Hostname and Sequence Number draft-tgraf-netconf-notif-sequencing-05  - Status and Next Steps</vt:lpstr>
      <vt:lpstr>Extend YANG-Push Notifications with Observation Timestamping draft-tgraf-netconf-yang-push-observation-time-01  - Status and Next Steps</vt:lpstr>
      <vt:lpstr>Support of Versioning in YANG Notifications Subscription draft-ietf-netconf-yang-notifications-versioning-04  -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260</cp:revision>
  <dcterms:created xsi:type="dcterms:W3CDTF">2019-11-29T14:22:02Z</dcterms:created>
  <dcterms:modified xsi:type="dcterms:W3CDTF">2024-06-16T10:12:29Z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