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36" r:id="rId3"/>
    <p:sldId id="2145706251" r:id="rId4"/>
    <p:sldId id="26422" r:id="rId5"/>
    <p:sldId id="26425" r:id="rId6"/>
    <p:sldId id="26418" r:id="rId7"/>
    <p:sldId id="2145706245" r:id="rId8"/>
    <p:sldId id="2145706244" r:id="rId9"/>
    <p:sldId id="2145706246" r:id="rId10"/>
    <p:sldId id="2145706247" r:id="rId11"/>
    <p:sldId id="2145706248" r:id="rId12"/>
    <p:sldId id="2145706250" r:id="rId13"/>
    <p:sldId id="2145706249" r:id="rId14"/>
    <p:sldId id="2145706242" r:id="rId15"/>
    <p:sldId id="2145706220"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6" d="100"/>
          <a:sy n="106" d="100"/>
        </p:scale>
        <p:origin x="672" y="9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04:02:16.618" v="12" actId="113"/>
      <pc:docMkLst>
        <pc:docMk/>
      </pc:docMkLst>
      <pc:sldChg chg="modSp mod">
        <pc:chgData name="Graf Thomas, INI-NET-VNC-HCS" userId="487bc3e3-9ce7-4cdd-b7b4-8899ea88d289" providerId="ADAL" clId="{278F4D00-A84F-403D-B695-8FF15EEE87AE}" dt="2024-03-15T04:02:16.618" v="12" actId="113"/>
        <pc:sldMkLst>
          <pc:docMk/>
          <pc:sldMk cId="3471801430" sldId="2145706249"/>
        </pc:sldMkLst>
        <pc:spChg chg="mod">
          <ac:chgData name="Graf Thomas, INI-NET-VNC-HCS" userId="487bc3e3-9ce7-4cdd-b7b4-8899ea88d289" providerId="ADAL" clId="{278F4D00-A84F-403D-B695-8FF15EEE87AE}" dt="2024-03-15T04:02:16.618" v="12"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15.03.2024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15</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2.xml"/><Relationship Id="rId4" Type="http://schemas.openxmlformats.org/officeDocument/2006/relationships/hyperlink" Target="https://datatracker.ietf.org/doc/html/rfc7950" TargetMode="Externa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tags" Target="../tags/tag3.xml"/><Relationship Id="rId21" Type="http://schemas.openxmlformats.org/officeDocument/2006/relationships/image" Target="../media/image14.png"/><Relationship Id="rId7" Type="http://schemas.openxmlformats.org/officeDocument/2006/relationships/tags" Target="../tags/tag7.xml"/><Relationship Id="rId12" Type="http://schemas.openxmlformats.org/officeDocument/2006/relationships/image" Target="../media/image5.jpeg"/><Relationship Id="rId17"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5" Type="http://schemas.openxmlformats.org/officeDocument/2006/relationships/image" Target="../media/image8.png"/><Relationship Id="rId10" Type="http://schemas.openxmlformats.org/officeDocument/2006/relationships/tags" Target="../tags/tag10.xml"/><Relationship Id="rId19" Type="http://schemas.openxmlformats.org/officeDocument/2006/relationships/image" Target="../media/image1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tracker.ietf.org/doc/html/draft-ahuang-netconf-notif-ya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tracker.ietf.org/doc/html/draft-tgraf-netconf-yang-push-observation-time" TargetMode="External"/><Relationship Id="rId2" Type="http://schemas.openxmlformats.org/officeDocument/2006/relationships/hyperlink" Target="https://datatracker.ietf.org/doc/html/draft-tgraf-netconf-notif-sequenc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hyperlink" Target="https://datatracker.ietf.org/doc/html/draft-lincla-netconf-yang-library-augment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Apache Kafka </a:t>
            </a:r>
            <a:r>
              <a:rPr lang="en-US" sz="3400" b="1" dirty="0">
                <a:solidFill>
                  <a:srgbClr val="FF0000"/>
                </a:solidFill>
              </a:rPr>
              <a:t>Integration</a:t>
            </a:r>
            <a:br>
              <a:rPr lang="en-US" sz="3600" b="1" dirty="0"/>
            </a:br>
            <a:r>
              <a:rPr lang="en-US" sz="2800" dirty="0"/>
              <a:t>draft-netana-nmop-yang-kafka-integration-01</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Apache Kafka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15. </a:t>
            </a:r>
            <a:r>
              <a:rPr lang="de-CH" sz="1400" dirty="0">
                <a:latin typeface="+mj-lt"/>
                <a:ea typeface="+mj-ea"/>
                <a:cs typeface="+mj-cs"/>
              </a:rPr>
              <a:t>March 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1968758"/>
            <a:ext cx="5906142" cy="3992609"/>
          </a:xfrm>
        </p:spPr>
        <p:txBody>
          <a:bodyPr>
            <a:noAutofit/>
          </a:bodyPr>
          <a:lstStyle/>
          <a:p>
            <a:r>
              <a:rPr lang="en-US" sz="2000" b="1" dirty="0"/>
              <a:t>Validating </a:t>
            </a:r>
            <a:r>
              <a:rPr lang="en-US" sz="2000" b="1" dirty="0" err="1"/>
              <a:t>anydata</a:t>
            </a:r>
            <a:r>
              <a:rPr lang="en-US" sz="2000" b="1" dirty="0"/>
              <a:t> in YANG Library context</a:t>
            </a:r>
            <a:r>
              <a:rPr lang="en-US" sz="2000" dirty="0"/>
              <a:t>,</a:t>
            </a:r>
            <a:br>
              <a:rPr lang="en-US" sz="2000" dirty="0"/>
            </a:b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enables that </a:t>
            </a:r>
            <a:r>
              <a:rPr lang="en-US" sz="2000" dirty="0" err="1"/>
              <a:t>anydata</a:t>
            </a:r>
            <a:r>
              <a:rPr lang="en-US" sz="2000" dirty="0"/>
              <a:t> modeled nodes can be validated with YANG Library </a:t>
            </a:r>
            <a:r>
              <a:rPr lang="en-US" sz="2000" dirty="0">
                <a:hlinkClick r:id="rId3"/>
              </a:rPr>
              <a:t>RFC 8525</a:t>
            </a:r>
            <a:r>
              <a:rPr lang="en-US" sz="2000" dirty="0"/>
              <a:t>.</a:t>
            </a:r>
          </a:p>
          <a:p>
            <a:endParaRPr lang="en-US" sz="2000" dirty="0"/>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7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5739884" cy="3678699"/>
          </a:xfrm>
          <a:prstGeom prst="rect">
            <a:avLst/>
          </a:prstGeom>
          <a:noFill/>
        </p:spPr>
        <p:txBody>
          <a:bodyPr wrap="square">
            <a:spAutoFit/>
          </a:bodyPr>
          <a:lstStyle/>
          <a:p>
            <a:pPr marL="0" marR="0">
              <a:lnSpc>
                <a:spcPct val="107000"/>
              </a:lnSpc>
              <a:spcBef>
                <a:spcPts val="0"/>
              </a:spcBef>
              <a:spcAft>
                <a:spcPts val="0"/>
              </a:spcAft>
            </a:pP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200" dirty="0">
                <a:effectLst/>
                <a:latin typeface="Courier New" panose="02070309020205020404" pitchFamily="49" charset="0"/>
                <a:ea typeface="Calibri" panose="020F0502020204030204" pitchFamily="34" charset="0"/>
                <a:cs typeface="Courier New" panose="02070309020205020404" pitchFamily="49" charset="0"/>
              </a:rPr>
              <a:t> id?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2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endParaRPr lang="en-US"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endParaRPr lang="en-US" sz="1200" dirty="0">
              <a:latin typeface="Courier New" panose="02070309020205020404" pitchFamily="49" charset="0"/>
              <a:cs typeface="Courier New" panose="02070309020205020404" pitchFamily="49" charset="0"/>
            </a:endParaRPr>
          </a:p>
          <a:p>
            <a:r>
              <a:rPr lang="en-US" sz="1200" b="0" dirty="0">
                <a:effectLst/>
                <a:latin typeface="Courier New" panose="02070309020205020404" pitchFamily="49" charset="0"/>
                <a:cs typeface="Courier New" panose="02070309020205020404" pitchFamily="49" charset="0"/>
              </a:rPr>
              <a:t>{</a:t>
            </a:r>
          </a:p>
          <a:p>
            <a:r>
              <a:rPr lang="en-US" sz="1200" b="0" dirty="0">
                <a:effectLst/>
                <a:latin typeface="Courier New" panose="02070309020205020404" pitchFamily="49" charset="0"/>
                <a:cs typeface="Courier New" panose="02070309020205020404" pitchFamily="49" charset="0"/>
              </a:rPr>
              <a:t>  "</a:t>
            </a:r>
            <a:r>
              <a:rPr lang="en-US" sz="1200" b="0" dirty="0" err="1">
                <a:effectLst/>
                <a:latin typeface="Courier New" panose="02070309020205020404" pitchFamily="49" charset="0"/>
                <a:cs typeface="Courier New" panose="02070309020205020404" pitchFamily="49" charset="0"/>
              </a:rPr>
              <a:t>ietf-yang-push:push-update</a:t>
            </a:r>
            <a:r>
              <a:rPr lang="en-US" sz="1200" b="0" dirty="0">
                <a:effectLs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    "id": 89,</a:t>
            </a:r>
          </a:p>
          <a:p>
            <a:r>
              <a:rPr lang="en-US" sz="1200" b="0" dirty="0">
                <a:effectLst/>
                <a:latin typeface="Courier New" panose="02070309020205020404" pitchFamily="49" charset="0"/>
                <a:cs typeface="Courier New" panose="02070309020205020404" pitchFamily="49" charset="0"/>
              </a:rPr>
              <a:t>    "datastore-contents": {</a:t>
            </a:r>
          </a:p>
          <a:p>
            <a:r>
              <a:rPr lang="en-US" sz="1200" b="0" dirty="0">
                <a:effectLst/>
                <a:highlight>
                  <a:srgbClr val="FFFF00"/>
                </a:highlight>
                <a:latin typeface="Courier New" panose="02070309020205020404" pitchFamily="49" charset="0"/>
                <a:cs typeface="Courier New" panose="02070309020205020404" pitchFamily="49" charset="0"/>
              </a:rPr>
              <a:t>      "</a:t>
            </a:r>
            <a:r>
              <a:rPr lang="en-US" sz="1200" b="0" dirty="0" err="1">
                <a:effectLst/>
                <a:highlight>
                  <a:srgbClr val="FFFF00"/>
                </a:highlight>
                <a:latin typeface="Courier New" panose="02070309020205020404" pitchFamily="49" charset="0"/>
                <a:cs typeface="Courier New" panose="02070309020205020404" pitchFamily="49" charset="0"/>
              </a:rPr>
              <a:t>ietf-interfaces:interfaces</a:t>
            </a:r>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"interface": [</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"name": "eth0",</a:t>
            </a:r>
          </a:p>
          <a:p>
            <a:r>
              <a:rPr lang="en-US" sz="1200" b="0" dirty="0">
                <a:effectLst/>
                <a:highlight>
                  <a:srgbClr val="FFFF00"/>
                </a:highlight>
                <a:latin typeface="Courier New" panose="02070309020205020404" pitchFamily="49" charset="0"/>
                <a:cs typeface="Courier New" panose="02070309020205020404" pitchFamily="49" charset="0"/>
              </a:rPr>
              <a:t>          "</a:t>
            </a:r>
            <a:r>
              <a:rPr lang="en-US" sz="1200" b="0" dirty="0" err="1">
                <a:effectLst/>
                <a:highlight>
                  <a:srgbClr val="FFFF00"/>
                </a:highlight>
                <a:latin typeface="Courier New" panose="02070309020205020404" pitchFamily="49" charset="0"/>
                <a:cs typeface="Courier New" panose="02070309020205020404" pitchFamily="49" charset="0"/>
              </a:rPr>
              <a:t>oper</a:t>
            </a:r>
            <a:r>
              <a:rPr lang="en-US" sz="1200" b="0" dirty="0">
                <a:effectLst/>
                <a:highlight>
                  <a:srgbClr val="FFFF00"/>
                </a:highlight>
                <a:latin typeface="Courier New" panose="02070309020205020404" pitchFamily="49" charset="0"/>
                <a:cs typeface="Courier New" panose="02070309020205020404" pitchFamily="49" charset="0"/>
              </a:rPr>
              <a:t>-status": "down"</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a:t>
            </a:r>
            <a:endParaRPr lang="de-CH" sz="12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4226BF6-DD67-00E2-120A-AD744944955E}"/>
              </a:ext>
            </a:extLst>
          </p:cNvPr>
          <p:cNvSpPr txBox="1"/>
          <p:nvPr/>
        </p:nvSpPr>
        <p:spPr>
          <a:xfrm>
            <a:off x="4273236" y="3283711"/>
            <a:ext cx="708056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4"/>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 block of</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r>
              <a:rPr lang="de-CH" sz="1200" dirty="0" err="1">
                <a:latin typeface="Courier New" panose="02070309020205020404" pitchFamily="49" charset="0"/>
                <a:cs typeface="Courier New" panose="02070309020205020404" pitchFamily="49" charset="0"/>
              </a:rPr>
              <a:t>nodes</a:t>
            </a:r>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endParaRPr lang="de-CH" sz="1200" dirty="0">
              <a:highlight>
                <a:srgbClr val="FFFF00"/>
              </a:highlight>
              <a:latin typeface="Courier New" panose="02070309020205020404" pitchFamily="49" charset="0"/>
              <a:cs typeface="Courier New" panose="02070309020205020404" pitchFamily="49" charset="0"/>
            </a:endParaRP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endParaRPr lang="de-CH" sz="1200" dirty="0">
              <a:highlight>
                <a:srgbClr val="FFFF00"/>
              </a:highlight>
              <a:latin typeface="Courier New" panose="02070309020205020404" pitchFamily="49" charset="0"/>
              <a:cs typeface="Courier New" panose="02070309020205020404" pitchFamily="49" charset="0"/>
            </a:endParaRPr>
          </a:p>
          <a:p>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993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2198460"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3539211"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959116"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60588"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2222533"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3"/>
          <a:stretch>
            <a:fillRect/>
          </a:stretch>
        </p:blipFill>
        <p:spPr>
          <a:xfrm>
            <a:off x="2676335"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5042259"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906603"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4"/>
          <a:stretch>
            <a:fillRect/>
          </a:stretch>
        </p:blipFill>
        <p:spPr>
          <a:xfrm>
            <a:off x="1366728"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06536"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719772"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973598"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838200"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700208"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959116"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2435176"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2295094"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5220163"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6389422"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6569305"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135889"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703538"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957364"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7"/>
          <a:stretch>
            <a:fillRect/>
          </a:stretch>
        </p:blipFill>
        <p:spPr>
          <a:xfrm>
            <a:off x="8015426"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9169225"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9292289"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533502"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19"/>
          <a:stretch>
            <a:fillRect/>
          </a:stretch>
        </p:blipFill>
        <p:spPr>
          <a:xfrm>
            <a:off x="6907569"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05595"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435275" y="2091458"/>
            <a:ext cx="802576" cy="802576"/>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310778"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IETF 115: </a:t>
            </a:r>
            <a:r>
              <a:rPr lang="en-US" dirty="0"/>
              <a:t>Official Project Kickoff. Introduced </a:t>
            </a:r>
            <a:r>
              <a:rPr lang="en-US" sz="2000" dirty="0">
                <a:hlinkClick r:id="rId2"/>
              </a:rPr>
              <a:t>draft-</a:t>
            </a:r>
            <a:r>
              <a:rPr lang="en-US" sz="2000" dirty="0" err="1">
                <a:hlinkClick r:id="rId2"/>
              </a:rPr>
              <a:t>ietf</a:t>
            </a:r>
            <a:r>
              <a:rPr lang="en-US" sz="2000" dirty="0">
                <a:hlinkClick r:id="rId2"/>
              </a:rPr>
              <a:t>-netconf-yang-notifications-versioning</a:t>
            </a:r>
            <a:r>
              <a:rPr lang="en-US" dirty="0"/>
              <a:t>.</a:t>
            </a:r>
          </a:p>
          <a:p>
            <a:r>
              <a:rPr lang="en-US" b="1" dirty="0">
                <a:solidFill>
                  <a:srgbClr val="FF0000"/>
                </a:solidFill>
              </a:rPr>
              <a:t>IETF 116: </a:t>
            </a:r>
            <a:r>
              <a:rPr lang="en-US" dirty="0"/>
              <a:t>YANG module with augmentations can be registered in Confluent Schema Registry with YANG extension. </a:t>
            </a:r>
            <a:r>
              <a:rPr lang="en-US" sz="2000" dirty="0">
                <a:hlinkClick r:id="rId3"/>
              </a:rPr>
              <a:t>draft-</a:t>
            </a:r>
            <a:r>
              <a:rPr lang="en-US" sz="2000" dirty="0" err="1">
                <a:hlinkClick r:id="rId3"/>
              </a:rPr>
              <a:t>tgraf</a:t>
            </a:r>
            <a:r>
              <a:rPr lang="en-US" sz="2000" dirty="0">
                <a:hlinkClick r:id="rId3"/>
              </a:rPr>
              <a:t>-netconf-</a:t>
            </a:r>
            <a:r>
              <a:rPr lang="en-US" sz="2000" dirty="0" err="1">
                <a:hlinkClick r:id="rId3"/>
              </a:rPr>
              <a:t>notif</a:t>
            </a:r>
            <a:r>
              <a:rPr lang="en-US" sz="2000" dirty="0">
                <a:hlinkClick r:id="rId3"/>
              </a:rPr>
              <a:t>-sequencing</a:t>
            </a:r>
            <a:r>
              <a:rPr lang="en-US" sz="2000" dirty="0"/>
              <a:t>, </a:t>
            </a:r>
            <a:r>
              <a:rPr lang="en-US" sz="2000" dirty="0">
                <a:hlinkClick r:id="rId4"/>
              </a:rPr>
              <a:t>draft-</a:t>
            </a:r>
            <a:r>
              <a:rPr lang="en-US" sz="2000" dirty="0" err="1">
                <a:hlinkClick r:id="rId4"/>
              </a:rPr>
              <a:t>tgraf</a:t>
            </a:r>
            <a:r>
              <a:rPr lang="en-US" sz="2000" dirty="0">
                <a:hlinkClick r:id="rId4"/>
              </a:rPr>
              <a:t>-netconf-yang-push-observation-time</a:t>
            </a:r>
            <a:r>
              <a:rPr lang="en-US" sz="2000" dirty="0"/>
              <a:t> and </a:t>
            </a:r>
            <a:r>
              <a:rPr lang="en-US" sz="2000" dirty="0">
                <a:hlinkClick r:id="rId5"/>
              </a:rPr>
              <a:t>draft-</a:t>
            </a:r>
            <a:r>
              <a:rPr lang="en-US" sz="2000" dirty="0" err="1">
                <a:hlinkClick r:id="rId5"/>
              </a:rPr>
              <a:t>ahuang</a:t>
            </a:r>
            <a:r>
              <a:rPr lang="en-US" sz="2000" dirty="0">
                <a:hlinkClick r:id="rId5"/>
              </a:rPr>
              <a:t>-netconf-</a:t>
            </a:r>
            <a:r>
              <a:rPr lang="en-US" sz="2000" dirty="0" err="1">
                <a:hlinkClick r:id="rId5"/>
              </a:rPr>
              <a:t>notif</a:t>
            </a:r>
            <a:r>
              <a:rPr lang="en-US" sz="2000" dirty="0">
                <a:hlinkClick r:id="rId5"/>
              </a:rPr>
              <a:t>-yang</a:t>
            </a:r>
            <a:r>
              <a:rPr lang="en-US" sz="2000" dirty="0"/>
              <a:t> introduced.</a:t>
            </a:r>
            <a:endParaRPr lang="en-US" dirty="0"/>
          </a:p>
          <a:p>
            <a:r>
              <a:rPr lang="en-US" b="1" dirty="0">
                <a:solidFill>
                  <a:srgbClr val="FF0000"/>
                </a:solidFill>
              </a:rPr>
              <a:t>IETF 118: </a:t>
            </a:r>
            <a:r>
              <a:rPr lang="en-US" dirty="0"/>
              <a:t>All relevant YANG modules for a subscribed </a:t>
            </a:r>
            <a:r>
              <a:rPr lang="en-US" dirty="0" err="1"/>
              <a:t>xpath</a:t>
            </a:r>
            <a:r>
              <a:rPr lang="en-US" dirty="0"/>
              <a:t> can be determined through the YANG Library </a:t>
            </a:r>
            <a:r>
              <a:rPr lang="en-US" dirty="0">
                <a:hlinkClick r:id="rId6"/>
              </a:rPr>
              <a:t>RFC 8525 </a:t>
            </a:r>
            <a:r>
              <a:rPr lang="en-US" dirty="0"/>
              <a:t>and retrieved </a:t>
            </a:r>
            <a:r>
              <a:rPr lang="en-US" dirty="0" err="1"/>
              <a:t>throug</a:t>
            </a:r>
            <a:r>
              <a:rPr lang="en-US" dirty="0"/>
              <a:t> NETCONF &lt;get-schema&gt; </a:t>
            </a:r>
            <a:r>
              <a:rPr lang="en-US" dirty="0" err="1"/>
              <a:t>rpc</a:t>
            </a:r>
            <a:r>
              <a:rPr lang="en-US" dirty="0"/>
              <a:t> calls according to </a:t>
            </a:r>
            <a:r>
              <a:rPr lang="en-US" dirty="0">
                <a:hlinkClick r:id="rId6"/>
              </a:rPr>
              <a:t>RFC 6022</a:t>
            </a:r>
            <a:r>
              <a:rPr lang="en-US" dirty="0"/>
              <a:t>.  Gap in YANG library addressed in </a:t>
            </a:r>
            <a:r>
              <a:rPr lang="en-US" sz="2000" dirty="0">
                <a:hlinkClick r:id="rId7"/>
              </a:rPr>
              <a:t>draft-</a:t>
            </a:r>
            <a:r>
              <a:rPr lang="en-US" sz="2000" dirty="0" err="1">
                <a:hlinkClick r:id="rId7"/>
              </a:rPr>
              <a:t>lincla</a:t>
            </a:r>
            <a:r>
              <a:rPr lang="en-US" sz="2000" dirty="0">
                <a:hlinkClick r:id="rId7"/>
              </a:rPr>
              <a:t>-netconf-yang-library-augmentation</a:t>
            </a:r>
            <a:r>
              <a:rPr lang="en-US" sz="2000" dirty="0"/>
              <a:t>.</a:t>
            </a:r>
          </a:p>
          <a:p>
            <a:r>
              <a:rPr lang="en-US" b="1" dirty="0">
                <a:solidFill>
                  <a:srgbClr val="FF0000"/>
                </a:solidFill>
              </a:rPr>
              <a:t>IETF 119: </a:t>
            </a:r>
            <a:r>
              <a:rPr lang="en-US" sz="2000" dirty="0">
                <a:hlinkClick r:id="rId8"/>
              </a:rPr>
              <a:t>draft-</a:t>
            </a:r>
            <a:r>
              <a:rPr lang="en-US" sz="2000" dirty="0" err="1">
                <a:hlinkClick r:id="rId8"/>
              </a:rPr>
              <a:t>aelhassany</a:t>
            </a:r>
            <a:r>
              <a:rPr lang="en-US" sz="2000" dirty="0">
                <a:hlinkClick r:id="rId8"/>
              </a:rPr>
              <a:t>-</a:t>
            </a:r>
            <a:r>
              <a:rPr lang="en-US" sz="2000" dirty="0" err="1">
                <a:hlinkClick r:id="rId8"/>
              </a:rPr>
              <a:t>anydata</a:t>
            </a:r>
            <a:r>
              <a:rPr lang="en-US" sz="2000" dirty="0">
                <a:hlinkClick r:id="rId8"/>
              </a:rPr>
              <a:t>-validation</a:t>
            </a:r>
            <a:r>
              <a:rPr lang="en-US" sz="2000" dirty="0"/>
              <a:t> addresses that </a:t>
            </a:r>
            <a:r>
              <a:rPr lang="en-US" sz="2000" dirty="0" err="1"/>
              <a:t>anydata</a:t>
            </a:r>
            <a:r>
              <a:rPr lang="en-US" sz="2000" dirty="0"/>
              <a:t> modeled nodes can be validated with YANG Library </a:t>
            </a:r>
            <a:r>
              <a:rPr lang="en-US" sz="2000" dirty="0">
                <a:hlinkClick r:id="rId9"/>
              </a:rPr>
              <a:t>RFC 8525</a:t>
            </a:r>
            <a:r>
              <a:rPr lang="en-US" sz="2000" dirty="0"/>
              <a:t>. </a:t>
            </a:r>
            <a:r>
              <a:rPr lang="en-US" dirty="0"/>
              <a:t>6WIND VSR and Huawei VRP </a:t>
            </a:r>
            <a:r>
              <a:rPr lang="en-US" sz="2000" dirty="0"/>
              <a:t>YANG</a:t>
            </a:r>
            <a:r>
              <a:rPr lang="en-US" dirty="0"/>
              <a:t>-Push and open-source </a:t>
            </a:r>
            <a:r>
              <a:rPr lang="en-US" sz="2000" dirty="0">
                <a:hlinkClick r:id="rId7"/>
              </a:rPr>
              <a:t>draft-</a:t>
            </a:r>
            <a:r>
              <a:rPr lang="en-US" sz="2000" dirty="0" err="1">
                <a:hlinkClick r:id="rId7"/>
              </a:rPr>
              <a:t>lincla</a:t>
            </a:r>
            <a:r>
              <a:rPr lang="en-US" sz="2000" dirty="0">
                <a:hlinkClick r:id="rId7"/>
              </a:rPr>
              <a:t>-netconf-yang-library-augmentation</a:t>
            </a:r>
            <a:r>
              <a:rPr lang="en-US" dirty="0"/>
              <a:t> implementation validated at hackathon.</a:t>
            </a:r>
            <a:endParaRPr lang="en-US" sz="2000" dirty="0"/>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115 - 119</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a:t>
            </a:r>
            <a:r>
              <a:rPr lang="en-US" sz="2000" b="1" dirty="0"/>
              <a:t>that </a:t>
            </a:r>
            <a:r>
              <a:rPr lang="en-US" sz="2000" b="1" dirty="0" err="1"/>
              <a:t>anydata</a:t>
            </a:r>
            <a:r>
              <a:rPr lang="en-US" sz="2000" b="1" dirty="0"/>
              <a:t> modeled nodes can be validated </a:t>
            </a:r>
            <a:r>
              <a:rPr lang="en-US" sz="2000" dirty="0"/>
              <a:t>with YANG Library </a:t>
            </a:r>
            <a:r>
              <a:rPr lang="en-US" sz="2000" dirty="0">
                <a:hlinkClick r:id="rId3"/>
              </a:rPr>
              <a:t>RFC 8525</a:t>
            </a:r>
            <a:r>
              <a:rPr lang="en-US" sz="2000" dirty="0"/>
              <a:t>.</a:t>
            </a:r>
          </a:p>
          <a:p>
            <a:r>
              <a:rPr lang="en-US" b="1" dirty="0">
                <a:solidFill>
                  <a:srgbClr val="FF0000"/>
                </a:solidFill>
              </a:rPr>
              <a:t>Open Point 2: </a:t>
            </a:r>
            <a:r>
              <a:rPr lang="en-US" dirty="0"/>
              <a:t>datastore-contents in push-update or the value in push-change-update uses </a:t>
            </a:r>
            <a:r>
              <a:rPr lang="en-US" dirty="0" err="1"/>
              <a:t>anydata</a:t>
            </a:r>
            <a:r>
              <a:rPr lang="en-US" dirty="0"/>
              <a:t> as data type which contents does not have a schema defined. How a YANG-Push receiver </a:t>
            </a:r>
            <a:r>
              <a:rPr lang="en-US" b="1" dirty="0"/>
              <a:t>validates the content of </a:t>
            </a:r>
            <a:r>
              <a:rPr lang="en-US" b="1" dirty="0" err="1"/>
              <a:t>anydata</a:t>
            </a:r>
            <a:r>
              <a:rPr lang="en-US" b="1" dirty="0"/>
              <a:t> nodes </a:t>
            </a:r>
            <a:r>
              <a:rPr lang="en-US" dirty="0"/>
              <a:t>needs to be addressed.</a:t>
            </a:r>
            <a:endParaRPr lang="en-US" b="1" dirty="0">
              <a:solidFill>
                <a:srgbClr val="FF0000"/>
              </a:solidFill>
            </a:endParaRPr>
          </a:p>
          <a:p>
            <a:r>
              <a:rPr lang="en-US" b="1" dirty="0">
                <a:solidFill>
                  <a:srgbClr val="FF0000"/>
                </a:solidFill>
              </a:rPr>
              <a:t>Open Point 3: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4: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a:t>
            </a:r>
            <a:br>
              <a:rPr lang="en-US" sz="4000" dirty="0"/>
            </a:br>
            <a:r>
              <a:rPr lang="en-US" sz="2800" dirty="0">
                <a:solidFill>
                  <a:schemeClr val="bg2">
                    <a:lumMod val="75000"/>
                  </a:schemeClr>
                </a:solidFill>
              </a:rPr>
              <a:t>Currently ongoing</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pPr marL="0" indent="0">
              <a:buNone/>
            </a:pPr>
            <a:r>
              <a:rPr lang="en-US" sz="1700" b="1" dirty="0"/>
              <a:t>Status</a:t>
            </a:r>
          </a:p>
          <a:p>
            <a:pPr>
              <a:spcBef>
                <a:spcPts val="300"/>
              </a:spcBef>
            </a:pPr>
            <a:r>
              <a:rPr lang="en-US" sz="1700" dirty="0"/>
              <a:t>IETF Community requested to have an architecture overview document describing motivation, architecture and dependencies on YANG-Push, YANG Library and YANG enhancements. </a:t>
            </a:r>
          </a:p>
          <a:p>
            <a:pPr marL="0" indent="0">
              <a:buNone/>
            </a:pPr>
            <a:r>
              <a:rPr lang="en-US" sz="1700" b="1" dirty="0"/>
              <a:t>Summary</a:t>
            </a:r>
          </a:p>
          <a:p>
            <a:pPr>
              <a:spcBef>
                <a:spcPts val="300"/>
              </a:spcBef>
            </a:pPr>
            <a:r>
              <a:rPr lang="en-US" sz="1700" dirty="0"/>
              <a:t>Describes motivation, architecture and dependencies on YANG-Push, YANG Library and YANG enhancements. </a:t>
            </a:r>
          </a:p>
          <a:p>
            <a:pPr>
              <a:spcBef>
                <a:spcPts val="300"/>
              </a:spcBef>
            </a:pPr>
            <a:r>
              <a:rPr lang="en-US" sz="1700" dirty="0"/>
              <a:t>Describes project milestones with status and open points which are either addressed in this IETF or are going to be addressed next.</a:t>
            </a:r>
          </a:p>
          <a:p>
            <a:pPr>
              <a:spcBef>
                <a:spcPts val="300"/>
              </a:spcBef>
            </a:pPr>
            <a:r>
              <a:rPr lang="en-US" sz="1700" b="1" dirty="0"/>
              <a:t>Do you realize the benefit of having YANG-Push natively integrated into Apache Kafka? </a:t>
            </a:r>
            <a:r>
              <a:rPr lang="en-US" sz="1700" b="1" dirty="0">
                <a:solidFill>
                  <a:srgbClr val="FF0000"/>
                </a:solidFill>
              </a:rPr>
              <a:t>-&gt; What are your thoughts and comments?</a:t>
            </a:r>
          </a:p>
          <a:p>
            <a:pPr>
              <a:spcBef>
                <a:spcPts val="300"/>
              </a:spcBef>
            </a:pPr>
            <a:r>
              <a:rPr lang="en-US" sz="1700" b="1" dirty="0"/>
              <a:t>Do you agree on the shortcomings in YANG-Push, YANG Library and YANG and how they are addressed? </a:t>
            </a:r>
            <a:r>
              <a:rPr lang="en-US" sz="1700" b="1" dirty="0">
                <a:solidFill>
                  <a:srgbClr val="FF0000"/>
                </a:solidFill>
              </a:rPr>
              <a:t>-&gt; What are your thoughts and comments?</a:t>
            </a:r>
          </a:p>
          <a:p>
            <a:pPr marL="0" indent="0">
              <a:buNone/>
            </a:pPr>
            <a:r>
              <a:rPr lang="en-US" sz="1700" b="1" dirty="0"/>
              <a:t>Next Steps</a:t>
            </a:r>
          </a:p>
          <a:p>
            <a:pPr>
              <a:spcBef>
                <a:spcPts val="300"/>
              </a:spcBef>
            </a:pPr>
            <a:r>
              <a:rPr lang="en-US" sz="1700" b="1" dirty="0">
                <a:solidFill>
                  <a:srgbClr val="FF0000"/>
                </a:solidFill>
              </a:rPr>
              <a:t>-&gt; We request NMOP working group adoption.</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4" name="Subtitle 4">
            <a:extLst>
              <a:ext uri="{FF2B5EF4-FFF2-40B4-BE49-F238E27FC236}">
                <a16:creationId xmlns:a16="http://schemas.microsoft.com/office/drawing/2014/main" id="{6E210162-8BA9-2D0F-F527-CE596B88B5FF}"/>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15. </a:t>
            </a:r>
            <a:r>
              <a:rPr lang="de-CH" sz="1400" dirty="0">
                <a:latin typeface="+mj-lt"/>
                <a:ea typeface="+mj-ea"/>
                <a:cs typeface="+mj-cs"/>
              </a:rPr>
              <a:t>March 2024</a:t>
            </a:r>
            <a:endParaRPr lang="de-CH" sz="1400" dirty="0">
              <a:latin typeface="+mj-lt"/>
            </a:endParaRPr>
          </a:p>
          <a:p>
            <a:pPr algn="r"/>
            <a:endParaRPr lang="de-CH" sz="2200" dirty="0"/>
          </a:p>
        </p:txBody>
      </p:sp>
    </p:spTree>
    <p:extLst>
      <p:ext uri="{BB962C8B-B14F-4D97-AF65-F5344CB8AC3E}">
        <p14:creationId xmlns:p14="http://schemas.microsoft.com/office/powerpoint/2010/main" val="261750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15</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1" name="Group 4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42" name="Freeform: Shape 4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1580257" y="4976931"/>
            <a:ext cx="9031484" cy="1159200"/>
          </a:xfrm>
        </p:spPr>
        <p:txBody>
          <a:bodyPr vert="horz" lIns="91440" tIns="45720" rIns="91440" bIns="45720" rtlCol="0" anchor="b">
            <a:noAutofit/>
          </a:bodyPr>
          <a:lstStyle/>
          <a:p>
            <a:pPr algn="ctr"/>
            <a:r>
              <a:rPr lang="en-US" sz="5400" b="1" kern="1200" dirty="0">
                <a:solidFill>
                  <a:schemeClr val="bg1"/>
                </a:solidFill>
                <a:latin typeface="+mj-lt"/>
                <a:ea typeface="+mj-ea"/>
                <a:cs typeface="+mj-cs"/>
              </a:rPr>
              <a:t>State of the Union</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From data </a:t>
            </a:r>
            <a:r>
              <a:rPr lang="en-US" sz="5400" kern="1200" dirty="0">
                <a:solidFill>
                  <a:srgbClr val="FF0000"/>
                </a:solidFill>
                <a:latin typeface="+mj-lt"/>
                <a:ea typeface="+mj-ea"/>
                <a:cs typeface="+mj-cs"/>
              </a:rPr>
              <a:t>mess</a:t>
            </a:r>
            <a:r>
              <a:rPr lang="en-US" sz="5400" kern="1200" dirty="0">
                <a:solidFill>
                  <a:schemeClr val="bg1"/>
                </a:solidFill>
                <a:latin typeface="+mj-lt"/>
                <a:ea typeface="+mj-ea"/>
                <a:cs typeface="+mj-cs"/>
              </a:rPr>
              <a:t> to data </a:t>
            </a:r>
            <a:r>
              <a:rPr lang="en-US" sz="5400" kern="1200" dirty="0">
                <a:solidFill>
                  <a:srgbClr val="00B050"/>
                </a:solidFill>
                <a:latin typeface="+mj-lt"/>
                <a:ea typeface="+mj-ea"/>
                <a:cs typeface="+mj-cs"/>
              </a:rPr>
              <a:t>mesh</a:t>
            </a:r>
          </a:p>
        </p:txBody>
      </p:sp>
      <p:pic>
        <p:nvPicPr>
          <p:cNvPr id="34" name="Picture 33">
            <a:extLst>
              <a:ext uri="{FF2B5EF4-FFF2-40B4-BE49-F238E27FC236}">
                <a16:creationId xmlns:a16="http://schemas.microsoft.com/office/drawing/2014/main" id="{A7EC8873-A163-423C-B393-C442A3AA854A}"/>
              </a:ext>
            </a:extLst>
          </p:cNvPr>
          <p:cNvPicPr>
            <a:picLocks noChangeAspect="1"/>
          </p:cNvPicPr>
          <p:nvPr/>
        </p:nvPicPr>
        <p:blipFill>
          <a:blip r:embed="rId2"/>
          <a:stretch>
            <a:fillRect/>
          </a:stretch>
        </p:blipFill>
        <p:spPr>
          <a:xfrm>
            <a:off x="644406" y="1160775"/>
            <a:ext cx="10903186" cy="2589505"/>
          </a:xfrm>
          <a:prstGeom prst="rect">
            <a:avLst/>
          </a:prstGeom>
        </p:spPr>
      </p:pic>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8800838" y="6375679"/>
            <a:ext cx="2624400" cy="345796"/>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C4AC485-25DE-431E-B345-9C0A15BB7F8A}" type="slidenum">
              <a:rPr kumimoji="0" lang="en-US" sz="1200" b="0" i="0" u="none" strike="noStrike" kern="1200" cap="none" spc="0" normalizeH="0" baseline="0" noProof="0">
                <a:ln>
                  <a:noFill/>
                </a:ln>
                <a:solidFill>
                  <a:prstClr val="white">
                    <a:alpha val="6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a:t>
            </a:fld>
            <a:endParaRPr kumimoji="0" lang="en-US" sz="1200" b="0" i="0" u="none" strike="noStrike" kern="1200" cap="none" spc="0" normalizeH="0" baseline="0" noProof="0">
              <a:ln>
                <a:noFill/>
              </a:ln>
              <a:solidFill>
                <a:prstClr val="white">
                  <a:alpha val="60000"/>
                </a:prstClr>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30E74E4E-7620-48D4-BC13-42385A771FD4}"/>
              </a:ext>
            </a:extLst>
          </p:cNvPr>
          <p:cNvSpPr/>
          <p:nvPr/>
        </p:nvSpPr>
        <p:spPr>
          <a:xfrm>
            <a:off x="6532776" y="445953"/>
            <a:ext cx="1065226"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3700" b="0" i="0" u="none" strike="noStrike" kern="1200" cap="none" spc="0" normalizeH="0" baseline="0" noProof="0" dirty="0">
                <a:ln>
                  <a:noFill/>
                </a:ln>
                <a:solidFill>
                  <a:schemeClr val="tx1"/>
                </a:solidFill>
                <a:effectLst/>
                <a:uLnTx/>
                <a:uFillTx/>
                <a:latin typeface="Calibri" panose="020F0502020204030204"/>
                <a:ea typeface="+mn-ea"/>
                <a:cs typeface="+mn-cs"/>
              </a:rPr>
              <a:t>IETF</a:t>
            </a:r>
          </a:p>
        </p:txBody>
      </p:sp>
      <p:cxnSp>
        <p:nvCxnSpPr>
          <p:cNvPr id="46" name="Straight Arrow Connector 45">
            <a:extLst>
              <a:ext uri="{FF2B5EF4-FFF2-40B4-BE49-F238E27FC236}">
                <a16:creationId xmlns:a16="http://schemas.microsoft.com/office/drawing/2014/main" id="{B37C819D-5908-42F5-BD5E-CA4D0C3D3410}"/>
              </a:ext>
            </a:extLst>
          </p:cNvPr>
          <p:cNvCxnSpPr/>
          <p:nvPr/>
        </p:nvCxnSpPr>
        <p:spPr>
          <a:xfrm>
            <a:off x="7065389" y="1093888"/>
            <a:ext cx="0" cy="4053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749049D-CD31-4CE2-AACA-EEFCE023A8DD}"/>
              </a:ext>
            </a:extLst>
          </p:cNvPr>
          <p:cNvSpPr/>
          <p:nvPr/>
        </p:nvSpPr>
        <p:spPr>
          <a:xfrm>
            <a:off x="9320122" y="468598"/>
            <a:ext cx="1149758"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t>Data</a:t>
            </a:r>
            <a:b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br>
            <a: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t>Industry</a:t>
            </a:r>
          </a:p>
        </p:txBody>
      </p:sp>
      <p:cxnSp>
        <p:nvCxnSpPr>
          <p:cNvPr id="48" name="Straight Arrow Connector 47">
            <a:extLst>
              <a:ext uri="{FF2B5EF4-FFF2-40B4-BE49-F238E27FC236}">
                <a16:creationId xmlns:a16="http://schemas.microsoft.com/office/drawing/2014/main" id="{2CFF771D-98A1-4AFD-8652-D7C99B70EBB1}"/>
              </a:ext>
            </a:extLst>
          </p:cNvPr>
          <p:cNvCxnSpPr/>
          <p:nvPr/>
        </p:nvCxnSpPr>
        <p:spPr>
          <a:xfrm>
            <a:off x="9847384" y="1093888"/>
            <a:ext cx="0" cy="4053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A40053D-E7F7-4AFA-B89E-4746C30EFF71}"/>
              </a:ext>
            </a:extLst>
          </p:cNvPr>
          <p:cNvSpPr/>
          <p:nvPr/>
        </p:nvSpPr>
        <p:spPr>
          <a:xfrm>
            <a:off x="1862171" y="486542"/>
            <a:ext cx="1974137"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t>Network Vendor/Operator</a:t>
            </a:r>
          </a:p>
        </p:txBody>
      </p:sp>
      <p:cxnSp>
        <p:nvCxnSpPr>
          <p:cNvPr id="50" name="Straight Arrow Connector 49">
            <a:extLst>
              <a:ext uri="{FF2B5EF4-FFF2-40B4-BE49-F238E27FC236}">
                <a16:creationId xmlns:a16="http://schemas.microsoft.com/office/drawing/2014/main" id="{754A7790-FE2D-4BFB-86B8-312A074DAE3E}"/>
              </a:ext>
            </a:extLst>
          </p:cNvPr>
          <p:cNvCxnSpPr/>
          <p:nvPr/>
        </p:nvCxnSpPr>
        <p:spPr>
          <a:xfrm>
            <a:off x="2849240" y="1057649"/>
            <a:ext cx="0" cy="4053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22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1027906"/>
            <a:ext cx="5906142" cy="493346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Kafka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Apache Kafka,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5739884" cy="4831772"/>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Time Series Database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(11) Ingest Data</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According to Schema</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Time Series Database Ingestion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(9) Get  |  ^                                   ^ (8) Validate Kafka Message</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Schema  |  |                                   | Against Schema on Consumer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(10) Issue                        | (7) Produce Kafka Message</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v  | Schema             (5) Post       | with Schema ID prefixed</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Schema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YANG         | &lt;--------------  |  Data Collection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Schema Registry   | --------------&gt;  | YANG-Push Receiver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(6) Issue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Schema ID     (3) Get |  ^ (2) Receive YANG-Push</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Schema |  | Subscription Start Message</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 (4) Publish YANG-Push</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v  |   | Message with Subscription ID</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Network       | (1) Subscribe    |   Network Node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Orchestration    | ---------------&gt; | YANG-Push Publisher|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Figure 1: End to End Workflow</a:t>
            </a:r>
            <a:endParaRPr lang="de-CH"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879600"/>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2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Netconf Notifications</a:t>
            </a:r>
            <a:br>
              <a:rPr lang="en-GB" sz="3200" dirty="0"/>
            </a:br>
            <a:r>
              <a:rPr lang="en-US" sz="2400" dirty="0">
                <a:solidFill>
                  <a:schemeClr val="bg2">
                    <a:lumMod val="75000"/>
                  </a:schemeClr>
                </a:solidFill>
              </a:rPr>
              <a:t>Define YANG module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028215" y="1820487"/>
            <a:ext cx="4656512" cy="4547064"/>
          </a:xfrm>
        </p:spPr>
        <p:txBody>
          <a:bodyPr>
            <a:noAutofit/>
          </a:bodyPr>
          <a:lstStyle/>
          <a:p>
            <a:r>
              <a:rPr lang="en-US" sz="2000" b="1" dirty="0"/>
              <a:t>YANG model for NETCONF Event Notifications, </a:t>
            </a:r>
            <a:r>
              <a:rPr lang="en-US" sz="2000" dirty="0">
                <a:effectLst/>
                <a:ea typeface="Times New Roman" panose="02020603050405020304" pitchFamily="18" charset="0"/>
                <a:hlinkClick r:id="rId2"/>
              </a:rPr>
              <a:t>draft-</a:t>
            </a:r>
            <a:r>
              <a:rPr lang="en-US" sz="2000" dirty="0" err="1">
                <a:effectLst/>
                <a:ea typeface="Times New Roman" panose="02020603050405020304" pitchFamily="18" charset="0"/>
                <a:hlinkClick r:id="rId2"/>
              </a:rPr>
              <a:t>ahuang</a:t>
            </a:r>
            <a:r>
              <a:rPr lang="en-US" sz="2000" dirty="0">
                <a:effectLst/>
                <a:ea typeface="Times New Roman" panose="02020603050405020304" pitchFamily="18" charset="0"/>
                <a:hlinkClick r:id="rId2"/>
              </a:rPr>
              <a:t>-netconf-</a:t>
            </a:r>
            <a:r>
              <a:rPr lang="en-US" sz="2000" dirty="0" err="1">
                <a:effectLst/>
                <a:ea typeface="Times New Roman" panose="02020603050405020304" pitchFamily="18" charset="0"/>
                <a:hlinkClick r:id="rId2"/>
              </a:rPr>
              <a:t>notif</a:t>
            </a:r>
            <a:r>
              <a:rPr lang="en-US" sz="2000" dirty="0">
                <a:effectLst/>
                <a:ea typeface="Times New Roman" panose="02020603050405020304" pitchFamily="18" charset="0"/>
                <a:hlinkClick r:id="rId2"/>
              </a:rPr>
              <a:t>-yang</a:t>
            </a:r>
            <a:r>
              <a:rPr lang="en-US" sz="2000" dirty="0">
                <a:ea typeface="Times New Roman" panose="02020603050405020304" pitchFamily="18" charset="0"/>
              </a:rPr>
              <a:t>, </a:t>
            </a:r>
            <a:r>
              <a:rPr lang="en-US" sz="2000" dirty="0">
                <a:effectLst/>
                <a:ea typeface="Times New Roman" panose="02020603050405020304" pitchFamily="18" charset="0"/>
              </a:rPr>
              <a:t>updates RFC 5277 by defining the schema as a YANG module. </a:t>
            </a:r>
          </a:p>
          <a:p>
            <a:r>
              <a:rPr lang="en-US" sz="2000" dirty="0">
                <a:effectLst/>
                <a:ea typeface="Times New Roman" panose="02020603050405020304" pitchFamily="18" charset="0"/>
              </a:rPr>
              <a:t>This enables YANG-push </a:t>
            </a:r>
            <a:r>
              <a:rPr lang="en-US" sz="2000" dirty="0"/>
              <a:t>to define semantics for the entire YANG push message and </a:t>
            </a:r>
            <a:r>
              <a:rPr lang="en-US" sz="2000" dirty="0">
                <a:effectLst/>
                <a:ea typeface="Times New Roman" panose="02020603050405020304" pitchFamily="18" charset="0"/>
              </a:rPr>
              <a:t>use other encodings than XML such as YANG-JSON RFC 7951 or YANG-CBOR RFC 9264.</a:t>
            </a:r>
            <a:endParaRPr lang="en-US" sz="2000"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6304985" cy="3251018"/>
          </a:xfrm>
          <a:prstGeom prst="rect">
            <a:avLst/>
          </a:prstGeom>
          <a:noFill/>
        </p:spPr>
        <p:txBody>
          <a:bodyPr wrap="square">
            <a:spAutoFit/>
          </a:bodyPr>
          <a:lstStyle/>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052651" y="1968758"/>
            <a:ext cx="4949492" cy="3992609"/>
          </a:xfrm>
        </p:spPr>
        <p:txBody>
          <a:bodyPr>
            <a:noAutofit/>
          </a:bodyPr>
          <a:lstStyle/>
          <a:p>
            <a:r>
              <a:rPr lang="en-US" sz="2000" b="1" dirty="0"/>
              <a:t>Support of Versioning in YANG Notifications Subscription</a:t>
            </a:r>
            <a:r>
              <a:rPr lang="en-US" sz="2000" dirty="0"/>
              <a:t>, </a:t>
            </a:r>
            <a:r>
              <a:rPr lang="en-US" sz="2000" dirty="0">
                <a:hlinkClick r:id="rId2"/>
              </a:rPr>
              <a:t>draft-</a:t>
            </a:r>
            <a:r>
              <a:rPr lang="en-US" sz="2000" dirty="0" err="1">
                <a:hlinkClick r:id="rId2"/>
              </a:rPr>
              <a:t>ietf</a:t>
            </a:r>
            <a:r>
              <a:rPr lang="en-US" sz="2000" dirty="0">
                <a:hlinkClick r:id="rId2"/>
              </a:rPr>
              <a:t>-netconf-yang-notifications-versioning</a:t>
            </a:r>
            <a:r>
              <a:rPr lang="en-US" sz="2000" dirty="0"/>
              <a:t>, adds the ability to subscribe to a specific revision or latest-compatible-</a:t>
            </a:r>
            <a:r>
              <a:rPr lang="en-US" sz="2000" dirty="0" err="1"/>
              <a:t>semversion</a:t>
            </a:r>
            <a:r>
              <a:rPr lang="en-US" sz="2000" dirty="0"/>
              <a:t>. Extends the YANG-Push Subscription State Change Notifications so that the receiver learns on top of </a:t>
            </a:r>
            <a:r>
              <a:rPr lang="en-US" sz="2000" dirty="0" err="1"/>
              <a:t>xpath</a:t>
            </a:r>
            <a:r>
              <a:rPr lang="en-US" sz="2000" dirty="0"/>
              <a:t> and the sub-tree filter also the YANG module name, revision and revision-label.</a:t>
            </a:r>
          </a:p>
          <a:p>
            <a:r>
              <a:rPr lang="en-US" sz="2000" b="1" dirty="0"/>
              <a:t>Support of Hostname and Sequencing in YANG Notifications</a:t>
            </a:r>
            <a:r>
              <a:rPr lang="en-US" sz="2000" dirty="0"/>
              <a:t>, </a:t>
            </a:r>
            <a:r>
              <a:rPr lang="en-US" sz="2000" dirty="0">
                <a:hlinkClick r:id="rId3"/>
              </a:rPr>
              <a:t>draft-</a:t>
            </a:r>
            <a:r>
              <a:rPr lang="en-US" sz="2000" dirty="0" err="1">
                <a:hlinkClick r:id="rId3"/>
              </a:rPr>
              <a:t>tgraf</a:t>
            </a:r>
            <a:r>
              <a:rPr lang="en-US" sz="2000" dirty="0">
                <a:hlinkClick r:id="rId3"/>
              </a:rPr>
              <a:t>-netconf-</a:t>
            </a:r>
            <a:r>
              <a:rPr lang="en-US" sz="2000" dirty="0" err="1">
                <a:hlinkClick r:id="rId3"/>
              </a:rPr>
              <a:t>notif</a:t>
            </a:r>
            <a:r>
              <a:rPr lang="en-US" sz="2000" dirty="0">
                <a:hlinkClick r:id="rId3"/>
              </a:rPr>
              <a:t>-sequencing</a:t>
            </a:r>
            <a:r>
              <a:rPr lang="en-US" sz="2000" dirty="0"/>
              <a:t>, extends the NETCONF notification defined in RFC5277 with </a:t>
            </a:r>
            <a:r>
              <a:rPr lang="en-US" sz="2000" dirty="0" err="1"/>
              <a:t>sysName</a:t>
            </a:r>
            <a:r>
              <a:rPr lang="en-US" sz="2000" dirty="0"/>
              <a:t>, </a:t>
            </a:r>
            <a:r>
              <a:rPr lang="en-US" sz="2000" dirty="0" err="1"/>
              <a:t>publisherId</a:t>
            </a:r>
            <a:r>
              <a:rPr lang="en-US" sz="2000" dirty="0"/>
              <a:t> and </a:t>
            </a:r>
            <a:r>
              <a:rPr lang="en-US" sz="2000" dirty="0" err="1"/>
              <a:t>sequenceNumber</a:t>
            </a:r>
            <a:r>
              <a:rPr lang="en-US" sz="20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Subscription State Change Notifications</a:t>
            </a:r>
            <a:br>
              <a:rPr lang="en-US" sz="3600" dirty="0"/>
            </a:br>
            <a:r>
              <a:rPr lang="en-US" sz="2700" dirty="0">
                <a:solidFill>
                  <a:schemeClr val="bg2">
                    <a:lumMod val="75000"/>
                  </a:schemeClr>
                </a:solidFill>
              </a:rPr>
              <a:t>RFC 8641 Extensions</a:t>
            </a:r>
            <a:endParaRPr lang="en-US" sz="2700" dirty="0">
              <a:solidFill>
                <a:srgbClr val="FF0000"/>
              </a:solidFill>
            </a:endParaRP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6995298" cy="4831964"/>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12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12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Figure 3: JSON YANG-Push Example for a subscription-started</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notification message</a:t>
            </a:r>
            <a:endParaRPr lang="de-CH"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189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971168" y="1968758"/>
            <a:ext cx="5030975" cy="3992609"/>
          </a:xfrm>
        </p:spPr>
        <p:txBody>
          <a:bodyPr>
            <a:noAutofit/>
          </a:bodyPr>
          <a:lstStyle/>
          <a:p>
            <a:r>
              <a:rPr lang="en-US" sz="2000" b="1" dirty="0"/>
              <a:t>Support of Hostname and Sequencing in YANG Notifications, </a:t>
            </a:r>
            <a:r>
              <a:rPr lang="en-US" sz="2000" dirty="0">
                <a:hlinkClick r:id="rId2"/>
              </a:rPr>
              <a:t>draft-</a:t>
            </a:r>
            <a:r>
              <a:rPr lang="en-US" sz="2000" dirty="0" err="1">
                <a:hlinkClick r:id="rId2"/>
              </a:rPr>
              <a:t>tgraf</a:t>
            </a:r>
            <a:r>
              <a:rPr lang="en-US" sz="2000" dirty="0">
                <a:hlinkClick r:id="rId2"/>
              </a:rPr>
              <a:t>-netconf-</a:t>
            </a:r>
            <a:r>
              <a:rPr lang="en-US" sz="2000" dirty="0" err="1">
                <a:hlinkClick r:id="rId2"/>
              </a:rPr>
              <a:t>notif</a:t>
            </a:r>
            <a:r>
              <a:rPr lang="en-US" sz="2000" dirty="0">
                <a:hlinkClick r:id="rId2"/>
              </a:rPr>
              <a:t>-sequencing</a:t>
            </a:r>
            <a:r>
              <a:rPr lang="en-US" sz="2000" dirty="0"/>
              <a:t>, , extends the NETCONF notification defined in RFC5277 with </a:t>
            </a:r>
            <a:r>
              <a:rPr lang="en-US" sz="2000" dirty="0" err="1"/>
              <a:t>sysName</a:t>
            </a:r>
            <a:r>
              <a:rPr lang="en-US" sz="2000" dirty="0"/>
              <a:t>, </a:t>
            </a:r>
            <a:r>
              <a:rPr lang="en-US" sz="2000" dirty="0" err="1"/>
              <a:t>publisherId</a:t>
            </a:r>
            <a:r>
              <a:rPr lang="en-US" sz="2000" dirty="0"/>
              <a:t> and </a:t>
            </a:r>
            <a:r>
              <a:rPr lang="en-US" sz="2000" dirty="0" err="1"/>
              <a:t>sequenceNumber</a:t>
            </a:r>
            <a:r>
              <a:rPr lang="en-US" sz="2000" dirty="0"/>
              <a:t>.</a:t>
            </a:r>
          </a:p>
          <a:p>
            <a:r>
              <a:rPr lang="en-US" sz="2000" b="1" dirty="0"/>
              <a:t>Support of Network Observation Timestamping in YANG Notifications</a:t>
            </a:r>
            <a:r>
              <a:rPr lang="en-US" sz="2000" dirty="0"/>
              <a:t>, </a:t>
            </a:r>
            <a:br>
              <a:rPr lang="en-US" sz="2000" dirty="0"/>
            </a:br>
            <a:r>
              <a:rPr lang="en-US" sz="2000" dirty="0">
                <a:hlinkClick r:id="rId3"/>
              </a:rPr>
              <a:t>draft-</a:t>
            </a:r>
            <a:r>
              <a:rPr lang="en-US" sz="2000" dirty="0" err="1">
                <a:hlinkClick r:id="rId3"/>
              </a:rPr>
              <a:t>tgraf</a:t>
            </a:r>
            <a:r>
              <a:rPr lang="en-US" sz="2000" dirty="0">
                <a:hlinkClick r:id="rId3"/>
              </a:rPr>
              <a:t>-netconf-yang-push-observation-time</a:t>
            </a:r>
            <a:r>
              <a:rPr lang="en-US" sz="2000" dirty="0"/>
              <a:t>, extends YANG-Push push-update notifications with observation-time and state-changed-observation-time.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Push-Update and Push-Change-Update Notifications</a:t>
            </a:r>
            <a:br>
              <a:rPr lang="en-US" sz="3600" dirty="0"/>
            </a:br>
            <a:r>
              <a:rPr lang="en-US" sz="2700" dirty="0">
                <a:solidFill>
                  <a:schemeClr val="bg2">
                    <a:lumMod val="75000"/>
                  </a:schemeClr>
                </a:solidFill>
              </a:rPr>
              <a:t>RFC 8641 Extensions</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5" y="1725640"/>
            <a:ext cx="7348384" cy="5029582"/>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ietf-yang-push-netobs-timestamping:observation-time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12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12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Figure 4: JSON YANG-Push Example for a push-update notification message</a:t>
            </a:r>
            <a:endParaRPr lang="de-CH"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378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0" y="1968758"/>
            <a:ext cx="5906143" cy="3992609"/>
          </a:xfrm>
        </p:spPr>
        <p:txBody>
          <a:bodyPr>
            <a:noAutofit/>
          </a:bodyPr>
          <a:lstStyle/>
          <a:p>
            <a:r>
              <a:rPr lang="en-US" sz="2000" b="1" dirty="0"/>
              <a:t>Augmented-by Addition into the IETF-YANG-Library</a:t>
            </a:r>
            <a:r>
              <a:rPr lang="en-US" sz="2000" dirty="0"/>
              <a:t>, </a:t>
            </a:r>
            <a:br>
              <a:rPr lang="en-US" sz="2000" dirty="0"/>
            </a:br>
            <a:r>
              <a:rPr lang="en-US" sz="2000" dirty="0">
                <a:hlinkClick r:id="rId2"/>
              </a:rPr>
              <a:t>draft-</a:t>
            </a:r>
            <a:r>
              <a:rPr lang="en-US" sz="2000" dirty="0" err="1">
                <a:hlinkClick r:id="rId2"/>
              </a:rPr>
              <a:t>lincla</a:t>
            </a:r>
            <a:r>
              <a:rPr lang="en-US" sz="2000" dirty="0">
                <a:hlinkClick r:id="rId2"/>
              </a:rPr>
              <a:t>-netconf-yang-library-augmentation</a:t>
            </a:r>
            <a:r>
              <a:rPr lang="en-US" sz="2000" dirty="0"/>
              <a:t>, enables that augmented-by YANG modules can now be discovered in YANG Library </a:t>
            </a:r>
            <a:r>
              <a:rPr lang="en-US" sz="2000" dirty="0">
                <a:hlinkClick r:id="rId3"/>
              </a:rPr>
              <a:t>RFC 8525</a:t>
            </a:r>
            <a:r>
              <a:rPr lang="en-US" sz="20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7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30616"/>
            <a:ext cx="5739884" cy="4436727"/>
          </a:xfrm>
          <a:prstGeom prst="rect">
            <a:avLst/>
          </a:prstGeom>
          <a:noFill/>
        </p:spPr>
        <p:txBody>
          <a:bodyPr wrap="square">
            <a:spAutoFit/>
          </a:bodyPr>
          <a:lstStyle/>
          <a:p>
            <a:pPr marL="0" marR="0">
              <a:lnSpc>
                <a:spcPct val="107000"/>
              </a:lnSpc>
              <a:spcBef>
                <a:spcPts val="0"/>
              </a:spcBef>
              <a:spcAft>
                <a:spcPts val="0"/>
              </a:spcAft>
            </a:pP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a:t>
            </a:r>
            <a:r>
              <a:rPr lang="de-CH" sz="1200" dirty="0" err="1">
                <a:highlight>
                  <a:srgbClr val="00FF00"/>
                </a:highlight>
                <a:latin typeface="Courier New" panose="02070309020205020404" pitchFamily="49" charset="0"/>
                <a:cs typeface="Courier New" panose="02070309020205020404" pitchFamily="49" charset="0"/>
              </a:rPr>
              <a:t>ietf-yang-library</a:t>
            </a:r>
            <a:endParaRPr lang="de-CH" sz="12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yang-library</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-set*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string</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namespace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location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submodule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location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feature*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deviation</a:t>
            </a:r>
            <a:r>
              <a:rPr lang="de-CH" sz="1200" dirty="0">
                <a:latin typeface="Courier New" panose="02070309020205020404" pitchFamily="49" charset="0"/>
                <a:cs typeface="Courier New" panose="02070309020205020404" pitchFamily="49" charset="0"/>
              </a:rPr>
              <a:t>*                  -&gt;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a:t>
            </a:r>
            <a:r>
              <a:rPr lang="de-CH" sz="1200" dirty="0" err="1">
                <a:latin typeface="Courier New" panose="02070309020205020404" pitchFamily="49" charset="0"/>
                <a:cs typeface="Courier New" panose="02070309020205020404" pitchFamily="49" charset="0"/>
              </a:rPr>
              <a:t>name</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highlight>
                  <a:srgbClr val="FFFF00"/>
                </a:highlight>
                <a:latin typeface="Courier New" panose="02070309020205020404" pitchFamily="49" charset="0"/>
                <a:cs typeface="Courier New" panose="02070309020205020404" pitchFamily="49" charset="0"/>
              </a:rPr>
              <a:t>  |  |  |  +--</a:t>
            </a:r>
            <a:r>
              <a:rPr lang="de-CH" sz="1200" dirty="0" err="1">
                <a:highlight>
                  <a:srgbClr val="FFFF00"/>
                </a:highlight>
                <a:latin typeface="Courier New" panose="02070309020205020404" pitchFamily="49" charset="0"/>
                <a:cs typeface="Courier New" panose="02070309020205020404" pitchFamily="49" charset="0"/>
              </a:rPr>
              <a:t>ro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yanglib-aug:augmented-by</a:t>
            </a:r>
            <a:r>
              <a:rPr lang="de-CH" sz="12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highlight>
                  <a:srgbClr val="FFFF00"/>
                </a:highlight>
                <a:latin typeface="Courier New" panose="02070309020205020404" pitchFamily="49" charset="0"/>
                <a:cs typeface="Courier New" panose="02070309020205020404" pitchFamily="49" charset="0"/>
              </a:rPr>
              <a:t>                                     -&gt; ../../</a:t>
            </a:r>
            <a:r>
              <a:rPr lang="de-CH" sz="1200" dirty="0" err="1">
                <a:highlight>
                  <a:srgbClr val="FFFF00"/>
                </a:highlight>
                <a:latin typeface="Courier New" panose="02070309020205020404" pitchFamily="49" charset="0"/>
                <a:cs typeface="Courier New" panose="02070309020205020404" pitchFamily="49" charset="0"/>
              </a:rPr>
              <a:t>yanglib:module</a:t>
            </a:r>
            <a:r>
              <a:rPr lang="de-CH" sz="1200" dirty="0">
                <a:highlight>
                  <a:srgbClr val="FFFF00"/>
                </a:highlight>
                <a:latin typeface="Courier New" panose="02070309020205020404" pitchFamily="49" charset="0"/>
                <a:cs typeface="Courier New" panose="02070309020205020404" pitchFamily="49" charset="0"/>
              </a:rPr>
              <a:t>/</a:t>
            </a:r>
            <a:r>
              <a:rPr lang="de-CH" sz="1200" dirty="0" err="1">
                <a:highlight>
                  <a:srgbClr val="FFFF00"/>
                </a:highlight>
                <a:latin typeface="Courier New" panose="02070309020205020404" pitchFamily="49" charset="0"/>
                <a:cs typeface="Courier New" panose="02070309020205020404" pitchFamily="49" charset="0"/>
              </a:rPr>
              <a:t>name</a:t>
            </a:r>
            <a:endParaRPr lang="de-CH" sz="1200"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717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2189</Words>
  <Application>Microsoft Office PowerPoint</Application>
  <PresentationFormat>Widescreen</PresentationFormat>
  <Paragraphs>257</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PowerPoint Presentation</vt:lpstr>
      <vt:lpstr>Handling Operational YANG Modelled Data State of the Union</vt:lpstr>
      <vt:lpstr>State of the Union From data mess to data mesh</vt:lpstr>
      <vt:lpstr>From YANG-Push to Network Analytics Aiming for an automated processing pipeline</vt:lpstr>
      <vt:lpstr>Elements of the Architecture Workflow Diagram</vt:lpstr>
      <vt:lpstr>Netconf Notifications Define YANG module</vt:lpstr>
      <vt:lpstr>Subscription State Change Notifications RFC 8641 Extensions</vt:lpstr>
      <vt:lpstr>Push-Update and Push-Change-Update Notifications RFC 8641 Extensions</vt:lpstr>
      <vt:lpstr>Augmented-by Addition YANG Library Extension</vt:lpstr>
      <vt:lpstr>Validate anydata schema subtree with YANG Library RFC 7950 Extension</vt:lpstr>
      <vt:lpstr>Industry Colaboration On YANG Push to Apache Kafka integration</vt:lpstr>
      <vt:lpstr>Milestones IETF 115 - 119</vt:lpstr>
      <vt:lpstr>Open Points Currently ongoing</vt:lpstr>
      <vt:lpstr>An Architecture for YANG-Push to Apache Kafka Integration Status, Summary and 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236</cp:revision>
  <dcterms:created xsi:type="dcterms:W3CDTF">2019-11-29T14:22:02Z</dcterms:created>
  <dcterms:modified xsi:type="dcterms:W3CDTF">2024-03-15T04:02:23Z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