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1041" r:id="rId2"/>
    <p:sldId id="2145706284" r:id="rId3"/>
    <p:sldId id="2145706226" r:id="rId4"/>
    <p:sldId id="2145706258" r:id="rId5"/>
    <p:sldId id="2145706242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9852F7A-F568-82C7-BDBD-371ED564B0AD}" name="Wanting Du" initials="WD" userId="6645cbcc430c37f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19"/>
    <p:restoredTop sz="81591"/>
  </p:normalViewPr>
  <p:slideViewPr>
    <p:cSldViewPr snapToGrid="0">
      <p:cViewPr varScale="1">
        <p:scale>
          <a:sx n="92" d="100"/>
          <a:sy n="92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4672A386-2237-4AB9-AD15-84B4059364C2}"/>
    <pc:docChg chg="modSld">
      <pc:chgData name="Graf Thomas, INI-NET-VNC-HCS" userId="487bc3e3-9ce7-4cdd-b7b4-8899ea88d289" providerId="ADAL" clId="{4672A386-2237-4AB9-AD15-84B4059364C2}" dt="2024-09-06T11:58:02.692" v="169" actId="255"/>
      <pc:docMkLst>
        <pc:docMk/>
      </pc:docMkLst>
      <pc:sldChg chg="modSp mod">
        <pc:chgData name="Graf Thomas, INI-NET-VNC-HCS" userId="487bc3e3-9ce7-4cdd-b7b4-8899ea88d289" providerId="ADAL" clId="{4672A386-2237-4AB9-AD15-84B4059364C2}" dt="2024-09-06T11:58:02.692" v="169" actId="255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4672A386-2237-4AB9-AD15-84B4059364C2}" dt="2024-09-06T11:58:02.692" v="169" actId="255"/>
          <ac:spMkLst>
            <pc:docMk/>
            <pc:sldMk cId="2617504443" sldId="2145706242"/>
            <ac:spMk id="3" creationId="{29C0DFD4-432D-4B0C-93DF-790441DCF5B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1DFE0-4596-6F42-9BFF-249202CE169A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4BB7DA-0976-DA42-AF94-61086493BBD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3681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BB7DA-0976-DA42-AF94-61086493BBD9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1294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4BB7DA-0976-DA42-AF94-61086493BBD9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17156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FFD1E-068C-4775-AB61-A06ECF97265E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761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1027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7056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7AB2-95AD-766F-06C1-9EAA6EB7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46DB7-ED07-38C3-A572-89E9C6C0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7C8AD-3F81-4323-4113-CC53CCD4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A3658-FAC2-9AFD-C5B6-CDD38A5B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C030D-E221-0814-E635-E7980AEB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2646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0C58-B1FD-2D0F-95FA-BFD36C4F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899D69-4A33-9571-FA02-D996E00E9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6C374-8A44-9665-E880-2564CA5FA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FE971-818E-341F-8895-500C05C25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FED8F-F725-5171-F7BF-BDA4AC12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372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72E62-FC1C-533E-2F10-4453E3924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22F9-34B0-BFA0-766F-7FF85A5DE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14597-0AFA-7CEA-77AD-851C07A9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61E32-AEE3-FC56-FC00-16043710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E68D4-F3DF-139D-DF95-9B35ECC7B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755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9024551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87C0-40CA-1086-9912-F48FFBEB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53944-A998-8601-D94E-B731D0666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1D32-EBF4-F9A4-D9AC-3C63562D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862EA-08D5-14BF-0FA0-DC661249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65A26-C27E-194C-A27A-93CF732CA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5495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221B-8BBC-95A2-2094-9FA7D70A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366A4-9A1A-616F-0499-40723577D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BC6DF-1962-83C8-F243-8885953F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4668-A0C0-5C12-5270-8EC5E25AA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52399-F878-C4D5-6AFC-EADF86D4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77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D62FB-9F71-9579-4B97-A499A730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19381-200A-6688-BECC-89D23ED82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E8F81-E41D-E02C-4E18-79E9A67A4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2B6AF-9082-EF6A-4FF1-178F6609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5611B-290D-E282-7D8B-5E2281E24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B6385-C81F-68DB-CFFD-4CB6D2BB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5851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3987E-81DE-7142-6AEA-BCC3A928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9DB0C-2E02-BA74-F8A1-FA7D1CE8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2EEC7-DBBC-18A0-2233-FD67BDB11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B9306-D399-97EA-7166-2A9C5AB40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79EA68-CF61-AA94-1997-BD96088FB6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040BF-71E7-65B1-644A-27071674C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A5010-1520-D5B5-DA53-A33B7C77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09D08-5122-B67A-DC54-E1A97FFD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11319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3BF23-0DEF-7822-06B9-BF1B973D8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46BD-034B-6A2C-3364-BED21705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42E9C-3331-3CE6-A8DA-3E79522E1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7AF67-7088-FCEF-C46A-E65F45DD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50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E928AD-64F7-CA84-7BCD-0864FF527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4CC07-67A5-ECEA-11DD-B4B69C1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4A6D-412F-7208-F6DD-E95C567E0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7948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549B-759B-0A33-78F6-0133E5E6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1A19-531F-B9D5-432C-EA28AC6E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3AB7B-A764-5B20-80B4-C4708D4C61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5D751-B64C-FFA1-A5A3-C68F3BE65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07F0D-2748-E4F5-1E81-3FBE0094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17E90-B9C0-D96F-73B4-3AE30BE5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74208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B240-4A26-E6C0-FED8-7EAED92A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7FE4AE-1FC9-4484-D5CE-67F4385E62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0C599-FB1A-CBBD-5D79-116ED263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A6B95-313C-E0D5-0800-83E305D0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B8B8C-9881-BF61-8E9D-EB1A07130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1B47B3-BB40-0C36-8AB3-E449AB95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030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0EF4B-3815-80E3-99E3-90374C28F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96E6E-4926-A051-CCF4-2719CAFB2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5DF03-40BA-73A7-EE75-B4F0288B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22BDD-5A8E-D442-AFB1-3E73609A0349}" type="datetimeFigureOut">
              <a:rPr lang="en-CH" smtClean="0"/>
              <a:t>09/06/2024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BDBF7-E200-A316-C1D4-EFEF1E543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990F4-ECBC-3108-A388-F222F8369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195B7-C98E-024C-86BF-0E6363550711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795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sv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marcas-nmop-knowledge-graph-yang/" TargetMode="External"/><Relationship Id="rId7" Type="http://schemas.openxmlformats.org/officeDocument/2006/relationships/hyperlink" Target="https://datatracker.ietf.org/doc/html/draft-netana-nmop-network-anomaly-architecture-0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rfc9232/" TargetMode="External"/><Relationship Id="rId5" Type="http://schemas.openxmlformats.org/officeDocument/2006/relationships/hyperlink" Target="https://datatracker.ietf.org/doc/draft-netana-nmop-network-anomaly-semantics/" TargetMode="External"/><Relationship Id="rId4" Type="http://schemas.openxmlformats.org/officeDocument/2006/relationships/hyperlink" Target="https://datatracker.ietf.org/doc/draft-tailhardat-nmop-incident-management-noria/0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An Architecture for a </a:t>
            </a:r>
            <a:r>
              <a:rPr lang="en-US" sz="3400" b="1" dirty="0">
                <a:solidFill>
                  <a:srgbClr val="FF0000"/>
                </a:solidFill>
              </a:rPr>
              <a:t>Network Anomaly Detection </a:t>
            </a:r>
            <a:r>
              <a:rPr lang="en-US" sz="3400" b="1" dirty="0"/>
              <a:t>Framework </a:t>
            </a:r>
            <a:br>
              <a:rPr lang="en-US" sz="3600" b="1" dirty="0"/>
            </a:br>
            <a:r>
              <a:rPr lang="en-US" sz="2800" dirty="0"/>
              <a:t>draft-netana-nmop-network-anomaly-architecture-00</a:t>
            </a:r>
          </a:p>
          <a:p>
            <a:endParaRPr lang="en-US" sz="2800" dirty="0"/>
          </a:p>
          <a:p>
            <a:r>
              <a:rPr lang="en-US" sz="2800">
                <a:solidFill>
                  <a:schemeClr val="bg2">
                    <a:lumMod val="75000"/>
                  </a:schemeClr>
                </a:solidFill>
              </a:rPr>
              <a:t>Status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update and 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290457"/>
            <a:ext cx="11163943" cy="107117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wanting.du@swisscom.com</a:t>
            </a:r>
            <a:br>
              <a:rPr lang="de-CH" sz="1400" dirty="0">
                <a:latin typeface="+mj-lt"/>
              </a:rPr>
            </a:br>
            <a:r>
              <a:rPr lang="de-CH" sz="1400" dirty="0">
                <a:latin typeface="+mj-lt"/>
              </a:rPr>
              <a:t>pierre.francois@insa-lyon.fr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 err="1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11. September </a:t>
            </a:r>
            <a:r>
              <a:rPr lang="de-CH" sz="1400" dirty="0">
                <a:latin typeface="+mj-lt"/>
                <a:ea typeface="+mj-ea"/>
                <a:cs typeface="+mj-cs"/>
              </a:rPr>
              <a:t>2024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1679"/>
            <a:ext cx="4982067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This document describes motivation and a generic and extensible architecture of a Network Anomaly Detection Framework.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Anchors draft-</a:t>
            </a:r>
            <a:r>
              <a:rPr lang="en-US" dirty="0" err="1"/>
              <a:t>netana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-network-anomaly-semantics and draft-</a:t>
            </a:r>
            <a:r>
              <a:rPr lang="en-US" dirty="0" err="1"/>
              <a:t>netana</a:t>
            </a:r>
            <a:r>
              <a:rPr lang="en-US" dirty="0"/>
              <a:t>-</a:t>
            </a:r>
            <a:r>
              <a:rPr lang="en-US" dirty="0" err="1"/>
              <a:t>nmop</a:t>
            </a:r>
            <a:r>
              <a:rPr lang="en-US" dirty="0"/>
              <a:t>-network-anomaly-lifecycle documents.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Different applications will be described and exampled with open-source running code.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Why This I-D?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 Reminder</a:t>
            </a:r>
          </a:p>
        </p:txBody>
      </p:sp>
    </p:spTree>
    <p:extLst>
      <p:ext uri="{BB962C8B-B14F-4D97-AF65-F5344CB8AC3E}">
        <p14:creationId xmlns:p14="http://schemas.microsoft.com/office/powerpoint/2010/main" val="102978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4AC485-25DE-431E-B345-9C0A15BB7F8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0E0DAD8A-94CD-EADA-C24A-D442928BA111}"/>
              </a:ext>
            </a:extLst>
          </p:cNvPr>
          <p:cNvSpPr txBox="1">
            <a:spLocks/>
          </p:cNvSpPr>
          <p:nvPr/>
        </p:nvSpPr>
        <p:spPr bwMode="black">
          <a:xfrm>
            <a:off x="2823598" y="1891619"/>
            <a:ext cx="3530068" cy="926996"/>
          </a:xfrm>
          <a:prstGeom prst="rect">
            <a:avLst/>
          </a:prstGeom>
        </p:spPr>
        <p:txBody>
          <a:bodyPr lIns="0" tIns="28800" rIns="0" bIns="28800" anchor="b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TheSans Swisscom Light" panose="020B0300040303060204" pitchFamily="34" charset="0"/>
              <a:buNone/>
              <a:defRPr sz="32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200" b="1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Network Anomaly Detection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913334-AF3D-1C65-5BD7-83A59BC04A95}"/>
              </a:ext>
            </a:extLst>
          </p:cNvPr>
          <p:cNvSpPr txBox="1">
            <a:spLocks/>
          </p:cNvSpPr>
          <p:nvPr/>
        </p:nvSpPr>
        <p:spPr bwMode="black">
          <a:xfrm>
            <a:off x="1033895" y="3414211"/>
            <a:ext cx="5806744" cy="2842871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 Connectivity Services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Network Anomaly Detection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constantly monitors and detects any network or device topology change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along with their associated forwarding consequences for customers as outliers. Notifications are sent to the Network Operation Center before the customer is aware of service disruptions.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It offers operational metrics for in-depth analysis,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allowing to understand in which platform the problem originates and facilitates problem resolution. </a:t>
            </a:r>
          </a:p>
        </p:txBody>
      </p: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24F2E4A1-9E2D-0EF1-0811-4E46B062701C}"/>
              </a:ext>
            </a:extLst>
          </p:cNvPr>
          <p:cNvSpPr txBox="1">
            <a:spLocks/>
          </p:cNvSpPr>
          <p:nvPr/>
        </p:nvSpPr>
        <p:spPr bwMode="black">
          <a:xfrm>
            <a:off x="7514368" y="1734999"/>
            <a:ext cx="4391685" cy="48423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Answers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changed and when, on which connectivity service, and how does it impact the customers?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Focuses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 meaningful connectivity service impact information before customer is aware of and support in root-cause analysis.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Mesh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Consumes operational real-time Forwarding Plane, Control Plane and Management Plane metrics and produces analytical alerts.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Direction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From connectivity service to network platform.</a:t>
            </a:r>
          </a:p>
        </p:txBody>
      </p:sp>
      <p:sp>
        <p:nvSpPr>
          <p:cNvPr id="7" name="Inhaltsplatzhalter 1">
            <a:extLst>
              <a:ext uri="{FF2B5EF4-FFF2-40B4-BE49-F238E27FC236}">
                <a16:creationId xmlns:a16="http://schemas.microsoft.com/office/drawing/2014/main" id="{2727A73F-4E58-7304-CF16-627D8D6C87D5}"/>
              </a:ext>
            </a:extLst>
          </p:cNvPr>
          <p:cNvSpPr txBox="1">
            <a:spLocks/>
          </p:cNvSpPr>
          <p:nvPr/>
        </p:nvSpPr>
        <p:spPr bwMode="black">
          <a:xfrm>
            <a:off x="7514369" y="3383533"/>
            <a:ext cx="4032000" cy="1440000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 81">
            <a:extLst>
              <a:ext uri="{FF2B5EF4-FFF2-40B4-BE49-F238E27FC236}">
                <a16:creationId xmlns:a16="http://schemas.microsoft.com/office/drawing/2014/main" id="{AC97AA67-80C3-B6F7-F631-98BE70FEFABA}"/>
              </a:ext>
            </a:extLst>
          </p:cNvPr>
          <p:cNvSpPr>
            <a:spLocks noEditPoints="1"/>
          </p:cNvSpPr>
          <p:nvPr>
            <p:custDataLst>
              <p:tags r:id="rId1"/>
            </p:custDataLst>
          </p:nvPr>
        </p:nvSpPr>
        <p:spPr bwMode="black">
          <a:xfrm>
            <a:off x="6924136" y="3100652"/>
            <a:ext cx="328612" cy="328612"/>
          </a:xfrm>
          <a:custGeom>
            <a:avLst/>
            <a:gdLst>
              <a:gd name="T0" fmla="*/ 68 w 88"/>
              <a:gd name="T1" fmla="*/ 36 h 88"/>
              <a:gd name="T2" fmla="*/ 64 w 88"/>
              <a:gd name="T3" fmla="*/ 40 h 88"/>
              <a:gd name="T4" fmla="*/ 56 w 88"/>
              <a:gd name="T5" fmla="*/ 40 h 88"/>
              <a:gd name="T6" fmla="*/ 56 w 88"/>
              <a:gd name="T7" fmla="*/ 48 h 88"/>
              <a:gd name="T8" fmla="*/ 52 w 88"/>
              <a:gd name="T9" fmla="*/ 52 h 88"/>
              <a:gd name="T10" fmla="*/ 48 w 88"/>
              <a:gd name="T11" fmla="*/ 48 h 88"/>
              <a:gd name="T12" fmla="*/ 48 w 88"/>
              <a:gd name="T13" fmla="*/ 40 h 88"/>
              <a:gd name="T14" fmla="*/ 40 w 88"/>
              <a:gd name="T15" fmla="*/ 40 h 88"/>
              <a:gd name="T16" fmla="*/ 36 w 88"/>
              <a:gd name="T17" fmla="*/ 36 h 88"/>
              <a:gd name="T18" fmla="*/ 40 w 88"/>
              <a:gd name="T19" fmla="*/ 32 h 88"/>
              <a:gd name="T20" fmla="*/ 48 w 88"/>
              <a:gd name="T21" fmla="*/ 32 h 88"/>
              <a:gd name="T22" fmla="*/ 48 w 88"/>
              <a:gd name="T23" fmla="*/ 24 h 88"/>
              <a:gd name="T24" fmla="*/ 52 w 88"/>
              <a:gd name="T25" fmla="*/ 20 h 88"/>
              <a:gd name="T26" fmla="*/ 56 w 88"/>
              <a:gd name="T27" fmla="*/ 24 h 88"/>
              <a:gd name="T28" fmla="*/ 56 w 88"/>
              <a:gd name="T29" fmla="*/ 32 h 88"/>
              <a:gd name="T30" fmla="*/ 64 w 88"/>
              <a:gd name="T31" fmla="*/ 32 h 88"/>
              <a:gd name="T32" fmla="*/ 68 w 88"/>
              <a:gd name="T33" fmla="*/ 36 h 88"/>
              <a:gd name="T34" fmla="*/ 88 w 88"/>
              <a:gd name="T35" fmla="*/ 36 h 88"/>
              <a:gd name="T36" fmla="*/ 52 w 88"/>
              <a:gd name="T37" fmla="*/ 72 h 88"/>
              <a:gd name="T38" fmla="*/ 30 w 88"/>
              <a:gd name="T39" fmla="*/ 64 h 88"/>
              <a:gd name="T40" fmla="*/ 7 w 88"/>
              <a:gd name="T41" fmla="*/ 87 h 88"/>
              <a:gd name="T42" fmla="*/ 1 w 88"/>
              <a:gd name="T43" fmla="*/ 87 h 88"/>
              <a:gd name="T44" fmla="*/ 1 w 88"/>
              <a:gd name="T45" fmla="*/ 81 h 88"/>
              <a:gd name="T46" fmla="*/ 24 w 88"/>
              <a:gd name="T47" fmla="*/ 58 h 88"/>
              <a:gd name="T48" fmla="*/ 16 w 88"/>
              <a:gd name="T49" fmla="*/ 36 h 88"/>
              <a:gd name="T50" fmla="*/ 52 w 88"/>
              <a:gd name="T51" fmla="*/ 0 h 88"/>
              <a:gd name="T52" fmla="*/ 88 w 88"/>
              <a:gd name="T53" fmla="*/ 36 h 88"/>
              <a:gd name="T54" fmla="*/ 80 w 88"/>
              <a:gd name="T55" fmla="*/ 36 h 88"/>
              <a:gd name="T56" fmla="*/ 52 w 88"/>
              <a:gd name="T57" fmla="*/ 8 h 88"/>
              <a:gd name="T58" fmla="*/ 24 w 88"/>
              <a:gd name="T59" fmla="*/ 36 h 88"/>
              <a:gd name="T60" fmla="*/ 52 w 88"/>
              <a:gd name="T61" fmla="*/ 64 h 88"/>
              <a:gd name="T62" fmla="*/ 80 w 88"/>
              <a:gd name="T63" fmla="*/ 36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8" h="88">
                <a:moveTo>
                  <a:pt x="68" y="36"/>
                </a:moveTo>
                <a:cubicBezTo>
                  <a:pt x="68" y="38"/>
                  <a:pt x="66" y="40"/>
                  <a:pt x="64" y="40"/>
                </a:cubicBezTo>
                <a:cubicBezTo>
                  <a:pt x="56" y="40"/>
                  <a:pt x="56" y="40"/>
                  <a:pt x="56" y="40"/>
                </a:cubicBezTo>
                <a:cubicBezTo>
                  <a:pt x="56" y="48"/>
                  <a:pt x="56" y="48"/>
                  <a:pt x="56" y="48"/>
                </a:cubicBezTo>
                <a:cubicBezTo>
                  <a:pt x="56" y="50"/>
                  <a:pt x="54" y="52"/>
                  <a:pt x="52" y="52"/>
                </a:cubicBezTo>
                <a:cubicBezTo>
                  <a:pt x="50" y="52"/>
                  <a:pt x="48" y="50"/>
                  <a:pt x="48" y="48"/>
                </a:cubicBezTo>
                <a:cubicBezTo>
                  <a:pt x="48" y="40"/>
                  <a:pt x="48" y="40"/>
                  <a:pt x="48" y="40"/>
                </a:cubicBezTo>
                <a:cubicBezTo>
                  <a:pt x="40" y="40"/>
                  <a:pt x="40" y="40"/>
                  <a:pt x="40" y="40"/>
                </a:cubicBezTo>
                <a:cubicBezTo>
                  <a:pt x="38" y="40"/>
                  <a:pt x="36" y="38"/>
                  <a:pt x="36" y="36"/>
                </a:cubicBezTo>
                <a:cubicBezTo>
                  <a:pt x="36" y="34"/>
                  <a:pt x="38" y="32"/>
                  <a:pt x="40" y="32"/>
                </a:cubicBezTo>
                <a:cubicBezTo>
                  <a:pt x="48" y="32"/>
                  <a:pt x="48" y="32"/>
                  <a:pt x="48" y="32"/>
                </a:cubicBezTo>
                <a:cubicBezTo>
                  <a:pt x="48" y="24"/>
                  <a:pt x="48" y="24"/>
                  <a:pt x="48" y="24"/>
                </a:cubicBezTo>
                <a:cubicBezTo>
                  <a:pt x="48" y="22"/>
                  <a:pt x="50" y="20"/>
                  <a:pt x="52" y="20"/>
                </a:cubicBezTo>
                <a:cubicBezTo>
                  <a:pt x="54" y="20"/>
                  <a:pt x="56" y="22"/>
                  <a:pt x="56" y="24"/>
                </a:cubicBezTo>
                <a:cubicBezTo>
                  <a:pt x="56" y="32"/>
                  <a:pt x="56" y="32"/>
                  <a:pt x="56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6" y="32"/>
                  <a:pt x="68" y="34"/>
                  <a:pt x="68" y="36"/>
                </a:cubicBezTo>
                <a:close/>
                <a:moveTo>
                  <a:pt x="88" y="36"/>
                </a:moveTo>
                <a:cubicBezTo>
                  <a:pt x="88" y="56"/>
                  <a:pt x="72" y="72"/>
                  <a:pt x="52" y="72"/>
                </a:cubicBezTo>
                <a:cubicBezTo>
                  <a:pt x="44" y="72"/>
                  <a:pt x="36" y="69"/>
                  <a:pt x="30" y="64"/>
                </a:cubicBezTo>
                <a:cubicBezTo>
                  <a:pt x="7" y="87"/>
                  <a:pt x="7" y="87"/>
                  <a:pt x="7" y="87"/>
                </a:cubicBezTo>
                <a:cubicBezTo>
                  <a:pt x="5" y="88"/>
                  <a:pt x="3" y="88"/>
                  <a:pt x="1" y="87"/>
                </a:cubicBezTo>
                <a:cubicBezTo>
                  <a:pt x="0" y="85"/>
                  <a:pt x="0" y="83"/>
                  <a:pt x="1" y="81"/>
                </a:cubicBezTo>
                <a:cubicBezTo>
                  <a:pt x="24" y="58"/>
                  <a:pt x="24" y="58"/>
                  <a:pt x="24" y="58"/>
                </a:cubicBezTo>
                <a:cubicBezTo>
                  <a:pt x="19" y="52"/>
                  <a:pt x="16" y="44"/>
                  <a:pt x="16" y="36"/>
                </a:cubicBezTo>
                <a:cubicBezTo>
                  <a:pt x="16" y="16"/>
                  <a:pt x="32" y="0"/>
                  <a:pt x="52" y="0"/>
                </a:cubicBezTo>
                <a:cubicBezTo>
                  <a:pt x="72" y="0"/>
                  <a:pt x="88" y="16"/>
                  <a:pt x="88" y="36"/>
                </a:cubicBezTo>
                <a:close/>
                <a:moveTo>
                  <a:pt x="80" y="36"/>
                </a:moveTo>
                <a:cubicBezTo>
                  <a:pt x="80" y="21"/>
                  <a:pt x="67" y="8"/>
                  <a:pt x="52" y="8"/>
                </a:cubicBezTo>
                <a:cubicBezTo>
                  <a:pt x="37" y="8"/>
                  <a:pt x="24" y="21"/>
                  <a:pt x="24" y="36"/>
                </a:cubicBezTo>
                <a:cubicBezTo>
                  <a:pt x="24" y="51"/>
                  <a:pt x="37" y="64"/>
                  <a:pt x="52" y="64"/>
                </a:cubicBezTo>
                <a:cubicBezTo>
                  <a:pt x="67" y="64"/>
                  <a:pt x="80" y="51"/>
                  <a:pt x="80" y="36"/>
                </a:cubicBezTo>
                <a:close/>
              </a:path>
            </a:pathLst>
          </a:custGeom>
          <a:solidFill>
            <a:srgbClr val="A63297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EABA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Inhaltsplatzhalter 1">
            <a:extLst>
              <a:ext uri="{FF2B5EF4-FFF2-40B4-BE49-F238E27FC236}">
                <a16:creationId xmlns:a16="http://schemas.microsoft.com/office/drawing/2014/main" id="{AE8C7DD3-D1F1-0DFF-EE87-6F292DE4F59F}"/>
              </a:ext>
            </a:extLst>
          </p:cNvPr>
          <p:cNvSpPr txBox="1">
            <a:spLocks/>
          </p:cNvSpPr>
          <p:nvPr/>
        </p:nvSpPr>
        <p:spPr bwMode="black">
          <a:xfrm>
            <a:off x="7514369" y="5387987"/>
            <a:ext cx="4032000" cy="1398094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F8CBE0D-416F-8BAD-1E56-FA9713FAB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3242" y="1734999"/>
            <a:ext cx="410400" cy="4104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68DB88-2125-5D8A-E234-D104730CD7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3242" y="5833131"/>
            <a:ext cx="410400" cy="410400"/>
          </a:xfrm>
          <a:prstGeom prst="rect">
            <a:avLst/>
          </a:prstGeom>
        </p:spPr>
      </p:pic>
      <p:sp>
        <p:nvSpPr>
          <p:cNvPr id="12" name="Inhaltsplatzhalter 1">
            <a:extLst>
              <a:ext uri="{FF2B5EF4-FFF2-40B4-BE49-F238E27FC236}">
                <a16:creationId xmlns:a16="http://schemas.microsoft.com/office/drawing/2014/main" id="{F823DFEB-60B2-6861-BABA-41683121FBF6}"/>
              </a:ext>
            </a:extLst>
          </p:cNvPr>
          <p:cNvSpPr txBox="1">
            <a:spLocks/>
          </p:cNvSpPr>
          <p:nvPr/>
        </p:nvSpPr>
        <p:spPr bwMode="black">
          <a:xfrm>
            <a:off x="7514369" y="5013855"/>
            <a:ext cx="4032000" cy="1388709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7E6E6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F95B0A8A-AF7B-BD55-22AA-98E6E6CF536D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882162" y="4448315"/>
            <a:ext cx="411480" cy="4114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22580C-E14C-C31D-D703-E102C17A75C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3210" y="1891618"/>
            <a:ext cx="1685925" cy="145732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2D8B3AFB-4500-052D-4E96-82B4FC5CC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What does Network Anomaly Detection mean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Monitor changes, called outliers, in networks</a:t>
            </a:r>
          </a:p>
        </p:txBody>
      </p:sp>
    </p:spTree>
    <p:extLst>
      <p:ext uri="{BB962C8B-B14F-4D97-AF65-F5344CB8AC3E}">
        <p14:creationId xmlns:p14="http://schemas.microsoft.com/office/powerpoint/2010/main" val="338465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5103" y="671804"/>
            <a:ext cx="6222789" cy="5140273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Inventory </a:t>
            </a:r>
            <a:r>
              <a:rPr lang="en-US" sz="1600" dirty="0"/>
              <a:t>contains list of the connectivity services.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Disruption Detection </a:t>
            </a:r>
            <a:r>
              <a:rPr lang="en-US" sz="1600" dirty="0"/>
              <a:t>processes aggregated network data to decide whether a service is degraded or not.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Service Disruption Detection Configuration </a:t>
            </a:r>
            <a:r>
              <a:rPr lang="en-US" sz="1600" dirty="0"/>
              <a:t>defines the set of approaches that need to be applied to perform SDD. 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Operational Data Collection </a:t>
            </a:r>
            <a:r>
              <a:rPr lang="en-US" sz="1600" dirty="0"/>
              <a:t>manages network telemetry subscriptions and transforms data into message broker.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Operational Data Aggregation </a:t>
            </a:r>
            <a:r>
              <a:rPr lang="en-US" sz="1600" dirty="0"/>
              <a:t>produces data upon which detection of a service disruption can be performed.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Network Modeling </a:t>
            </a:r>
            <a:r>
              <a:rPr lang="en-US" sz="1600" dirty="0"/>
              <a:t>establishes knowledge of network relationships.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Data Profiling </a:t>
            </a:r>
            <a:r>
              <a:rPr lang="en-US" sz="1600" dirty="0"/>
              <a:t>categorizes nondeterministic customer related data.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Detection Strategies </a:t>
            </a:r>
            <a:r>
              <a:rPr lang="en-US" sz="1600" dirty="0"/>
              <a:t>for a profile a detection strategy is defined.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Machine Learning </a:t>
            </a:r>
            <a:r>
              <a:rPr lang="en-US" sz="1600" dirty="0"/>
              <a:t>is commonly used to detect outliers or anomalies.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Storage </a:t>
            </a:r>
            <a:r>
              <a:rPr lang="en-US" sz="1600" dirty="0"/>
              <a:t>some algorithms may relay on historical (aggregated) operational data to detect anomalies.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Alerting </a:t>
            </a:r>
            <a:r>
              <a:rPr lang="en-US" sz="1600" dirty="0"/>
              <a:t>consolidates analytical insights and notifies.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Postmortem </a:t>
            </a:r>
            <a:r>
              <a:rPr lang="en-US" sz="1600" dirty="0"/>
              <a:t>refines and stores the network anomaly and symptom labels into the Label Store.</a:t>
            </a:r>
          </a:p>
          <a:p>
            <a:pPr>
              <a:spcBef>
                <a:spcPts val="300"/>
              </a:spcBef>
            </a:pPr>
            <a:r>
              <a:rPr lang="en-US" sz="1600" b="1" dirty="0">
                <a:solidFill>
                  <a:srgbClr val="FF0000"/>
                </a:solidFill>
              </a:rPr>
              <a:t>Replaying </a:t>
            </a:r>
            <a:r>
              <a:rPr lang="en-US" sz="1600" dirty="0"/>
              <a:t>to validate refined anomaly and symptom labels, historical operational data is replayed.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853473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Elements of the Architecture</a:t>
            </a:r>
            <a:br>
              <a:rPr lang="en-US" sz="3600" dirty="0"/>
            </a:b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8EAA-7D7F-518E-A4DA-52FB92383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54" y="1203552"/>
            <a:ext cx="4371594" cy="55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272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An Architecture for a Network Anomaly Detection Framework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Open issues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4850"/>
            <a:ext cx="8660364" cy="46121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Status of draft-</a:t>
            </a:r>
            <a:r>
              <a:rPr lang="en-US" sz="1700" b="1" dirty="0" err="1"/>
              <a:t>netana</a:t>
            </a:r>
            <a:r>
              <a:rPr lang="en-US" sz="1700" b="1" dirty="0"/>
              <a:t>-</a:t>
            </a:r>
            <a:r>
              <a:rPr lang="en-US" sz="1700" b="1" dirty="0" err="1"/>
              <a:t>nmop</a:t>
            </a:r>
            <a:r>
              <a:rPr lang="en-US" sz="1700" b="1" dirty="0"/>
              <a:t>-network-anomaly-architecture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Reference document to anchor anomaly detection work items. 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Working group adoption call in progress. Thanks Alex and Nacho for feedback.</a:t>
            </a:r>
          </a:p>
          <a:p>
            <a:pPr>
              <a:spcBef>
                <a:spcPts val="300"/>
              </a:spcBef>
            </a:pPr>
            <a:endParaRPr lang="en-US" sz="1700" dirty="0"/>
          </a:p>
          <a:p>
            <a:pPr marL="0" indent="0">
              <a:spcBef>
                <a:spcPts val="300"/>
              </a:spcBef>
              <a:buNone/>
            </a:pPr>
            <a:r>
              <a:rPr lang="en-US" sz="1700" b="1" dirty="0"/>
              <a:t>Open issues and feedback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Optimize document structure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Detail architecture elements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References suggestion:</a:t>
            </a:r>
          </a:p>
          <a:p>
            <a:pPr lvl="1">
              <a:spcBef>
                <a:spcPts val="300"/>
              </a:spcBef>
            </a:pPr>
            <a:r>
              <a:rPr lang="en-US" sz="1300" b="1" dirty="0">
                <a:hlinkClick r:id="rId3"/>
              </a:rPr>
              <a:t>[draft-marcas-nmop-knowledge-graph-yang]</a:t>
            </a:r>
            <a:endParaRPr lang="en-US" sz="1300" b="1" dirty="0"/>
          </a:p>
          <a:p>
            <a:pPr lvl="1">
              <a:spcBef>
                <a:spcPts val="300"/>
              </a:spcBef>
            </a:pPr>
            <a:r>
              <a:rPr lang="en-US" sz="1300" b="1" dirty="0">
                <a:hlinkClick r:id="rId4"/>
              </a:rPr>
              <a:t>[</a:t>
            </a:r>
            <a:r>
              <a:rPr lang="en-GB" sz="1300" b="1" dirty="0">
                <a:hlinkClick r:id="rId4"/>
              </a:rPr>
              <a:t>draft-tailhardat-nmop-incident-management-noria-01]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r>
              <a:rPr lang="en-GB" sz="1300" b="1" dirty="0">
                <a:hlinkClick r:id="rId5"/>
              </a:rPr>
              <a:t>[draft-</a:t>
            </a:r>
            <a:r>
              <a:rPr lang="en-GB" sz="1300" b="1" dirty="0" err="1">
                <a:hlinkClick r:id="rId5"/>
              </a:rPr>
              <a:t>netana</a:t>
            </a:r>
            <a:r>
              <a:rPr lang="en-GB" sz="1300" b="1" dirty="0">
                <a:hlinkClick r:id="rId5"/>
              </a:rPr>
              <a:t>-</a:t>
            </a:r>
            <a:r>
              <a:rPr lang="en-GB" sz="1300" b="1" dirty="0" err="1">
                <a:hlinkClick r:id="rId5"/>
              </a:rPr>
              <a:t>nmop</a:t>
            </a:r>
            <a:r>
              <a:rPr lang="en-GB" sz="1300" b="1" dirty="0">
                <a:hlinkClick r:id="rId5"/>
              </a:rPr>
              <a:t>-network-anomaly-semantics]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r>
              <a:rPr lang="en-GB" sz="1300" b="1" dirty="0">
                <a:hlinkClick r:id="rId6"/>
              </a:rPr>
              <a:t>[RFC9232]</a:t>
            </a:r>
            <a:endParaRPr lang="en-GB" sz="1300" b="1" dirty="0"/>
          </a:p>
          <a:p>
            <a:pPr lvl="1">
              <a:spcBef>
                <a:spcPts val="300"/>
              </a:spcBef>
            </a:pPr>
            <a:endParaRPr lang="en-GB" sz="1300" b="1" dirty="0"/>
          </a:p>
          <a:p>
            <a:pPr>
              <a:spcBef>
                <a:spcPts val="300"/>
              </a:spcBef>
            </a:pPr>
            <a:r>
              <a:rPr lang="en-GB" sz="1700" b="1" dirty="0"/>
              <a:t>Terminology consolidation</a:t>
            </a:r>
          </a:p>
          <a:p>
            <a:pPr lvl="1">
              <a:spcBef>
                <a:spcPts val="300"/>
              </a:spcBef>
            </a:pPr>
            <a:r>
              <a:rPr lang="en-GB" sz="1700" dirty="0"/>
              <a:t>Service VS Customer</a:t>
            </a:r>
          </a:p>
          <a:p>
            <a:pPr lvl="1">
              <a:spcBef>
                <a:spcPts val="300"/>
              </a:spcBef>
            </a:pPr>
            <a:r>
              <a:rPr lang="en-GB" sz="1700" dirty="0"/>
              <a:t>Symptom</a:t>
            </a:r>
            <a:endParaRPr lang="en-US" sz="1700" b="1" dirty="0"/>
          </a:p>
          <a:p>
            <a:pPr marL="0" indent="0">
              <a:spcBef>
                <a:spcPts val="1200"/>
              </a:spcBef>
              <a:buNone/>
            </a:pPr>
            <a:r>
              <a:rPr lang="en-US" sz="1700" b="1" dirty="0">
                <a:solidFill>
                  <a:srgbClr val="FF0000"/>
                </a:solidFill>
              </a:rPr>
              <a:t>Next Steps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Update </a:t>
            </a:r>
            <a:r>
              <a:rPr lang="en-US" sz="1700" b="1" dirty="0">
                <a:solidFill>
                  <a:srgbClr val="FF0000"/>
                </a:solidFill>
                <a:hlinkClick r:id="rId7"/>
              </a:rPr>
              <a:t>draft-netana-nmop-network-anomaly-architecture</a:t>
            </a:r>
            <a:r>
              <a:rPr lang="en-US" sz="1700" b="1" dirty="0">
                <a:solidFill>
                  <a:srgbClr val="FF0000"/>
                </a:solidFill>
              </a:rPr>
              <a:t> to address working group comments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Ø"/>
            </a:pPr>
            <a:endParaRPr lang="en-US" sz="1700" b="1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6175044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VCTCREATESHAPEHANDLED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496</Words>
  <Application>Microsoft Office PowerPoint</Application>
  <PresentationFormat>Widescreen</PresentationFormat>
  <Paragraphs>64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Calibri Light</vt:lpstr>
      <vt:lpstr>Wingdings</vt:lpstr>
      <vt:lpstr>Office Theme</vt:lpstr>
      <vt:lpstr>PowerPoint Presentation</vt:lpstr>
      <vt:lpstr>Why This I-D? A Reminder</vt:lpstr>
      <vt:lpstr>What does Network Anomaly Detection mean Monitor changes, called outliers, in networks</vt:lpstr>
      <vt:lpstr>Elements of the Architecture </vt:lpstr>
      <vt:lpstr>An Architecture for a Network Anomaly Detection Framework Status, Open issues and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Wanting Du</dc:creator>
  <cp:lastModifiedBy>Graf Thomas, INI-NET-VNC-HCS</cp:lastModifiedBy>
  <cp:revision>26</cp:revision>
  <dcterms:created xsi:type="dcterms:W3CDTF">2024-09-05T11:19:42Z</dcterms:created>
  <dcterms:modified xsi:type="dcterms:W3CDTF">2024-09-06T11:58:12Z</dcterms:modified>
</cp:coreProperties>
</file>