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041" r:id="rId2"/>
    <p:sldId id="2145706225" r:id="rId3"/>
    <p:sldId id="2145706275" r:id="rId4"/>
    <p:sldId id="2145706287" r:id="rId5"/>
    <p:sldId id="2145706290" r:id="rId6"/>
    <p:sldId id="2145706297" r:id="rId7"/>
    <p:sldId id="2145706256" r:id="rId8"/>
    <p:sldId id="2145706305" r:id="rId9"/>
    <p:sldId id="2145706304" r:id="rId10"/>
    <p:sldId id="2145706295" r:id="rId11"/>
    <p:sldId id="2145706296" r:id="rId12"/>
    <p:sldId id="2145706308" r:id="rId13"/>
    <p:sldId id="2145706309" r:id="rId14"/>
    <p:sldId id="2145706314" r:id="rId15"/>
    <p:sldId id="2145706311" r:id="rId16"/>
    <p:sldId id="214570631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2B4CA-1206-4892-BFA4-D6AF72FA6299}" v="6" dt="2024-10-27T16:56:57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23" autoAdjust="0"/>
  </p:normalViewPr>
  <p:slideViewPr>
    <p:cSldViewPr snapToGrid="0">
      <p:cViewPr>
        <p:scale>
          <a:sx n="109" d="100"/>
          <a:sy n="109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AD52B4CA-1206-4892-BFA4-D6AF72FA6299}"/>
    <pc:docChg chg="undo custSel addSld delSld modSld">
      <pc:chgData name="Graf Thomas, INI-NET-VNC-HCS" userId="487bc3e3-9ce7-4cdd-b7b4-8899ea88d289" providerId="ADAL" clId="{AD52B4CA-1206-4892-BFA4-D6AF72FA6299}" dt="2024-10-27T17:06:02.830" v="201" actId="20577"/>
      <pc:docMkLst>
        <pc:docMk/>
      </pc:docMkLst>
      <pc:sldChg chg="modSp mod">
        <pc:chgData name="Graf Thomas, INI-NET-VNC-HCS" userId="487bc3e3-9ce7-4cdd-b7b4-8899ea88d289" providerId="ADAL" clId="{AD52B4CA-1206-4892-BFA4-D6AF72FA6299}" dt="2024-10-27T17:06:02.830" v="201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D52B4CA-1206-4892-BFA4-D6AF72FA6299}" dt="2024-10-27T17:06:02.830" v="20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D52B4CA-1206-4892-BFA4-D6AF72FA6299}" dt="2024-10-27T16:31:56.469" v="2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AD52B4CA-1206-4892-BFA4-D6AF72FA6299}" dt="2024-10-27T17:05:40.927" v="196" actId="13926"/>
        <pc:sldMkLst>
          <pc:docMk/>
          <pc:sldMk cId="1081037514" sldId="2145706225"/>
        </pc:sldMkLst>
        <pc:spChg chg="mod">
          <ac:chgData name="Graf Thomas, INI-NET-VNC-HCS" userId="487bc3e3-9ce7-4cdd-b7b4-8899ea88d289" providerId="ADAL" clId="{AD52B4CA-1206-4892-BFA4-D6AF72FA6299}" dt="2024-10-27T17:05:40.927" v="196" actId="13926"/>
          <ac:spMkLst>
            <pc:docMk/>
            <pc:sldMk cId="1081037514" sldId="2145706225"/>
            <ac:spMk id="44" creationId="{3AEDF2F7-CBB1-37EC-1E76-291921B5FC70}"/>
          </ac:spMkLst>
        </pc:spChg>
      </pc:sldChg>
      <pc:sldChg chg="del">
        <pc:chgData name="Graf Thomas, INI-NET-VNC-HCS" userId="487bc3e3-9ce7-4cdd-b7b4-8899ea88d289" providerId="ADAL" clId="{AD52B4CA-1206-4892-BFA4-D6AF72FA6299}" dt="2024-10-27T16:57:24.831" v="170" actId="47"/>
        <pc:sldMkLst>
          <pc:docMk/>
          <pc:sldMk cId="492372888" sldId="2145706282"/>
        </pc:sldMkLst>
      </pc:sldChg>
      <pc:sldChg chg="del">
        <pc:chgData name="Graf Thomas, INI-NET-VNC-HCS" userId="487bc3e3-9ce7-4cdd-b7b4-8899ea88d289" providerId="ADAL" clId="{AD52B4CA-1206-4892-BFA4-D6AF72FA6299}" dt="2024-10-27T16:57:24.831" v="170" actId="47"/>
        <pc:sldMkLst>
          <pc:docMk/>
          <pc:sldMk cId="1108719720" sldId="2145706283"/>
        </pc:sldMkLst>
      </pc:sldChg>
      <pc:sldChg chg="add">
        <pc:chgData name="Graf Thomas, INI-NET-VNC-HCS" userId="487bc3e3-9ce7-4cdd-b7b4-8899ea88d289" providerId="ADAL" clId="{AD52B4CA-1206-4892-BFA4-D6AF72FA6299}" dt="2024-10-27T16:32:32.386" v="24"/>
        <pc:sldMkLst>
          <pc:docMk/>
          <pc:sldMk cId="428523796" sldId="2145706287"/>
        </pc:sldMkLst>
      </pc:sldChg>
      <pc:sldChg chg="modSp mod">
        <pc:chgData name="Graf Thomas, INI-NET-VNC-HCS" userId="487bc3e3-9ce7-4cdd-b7b4-8899ea88d289" providerId="ADAL" clId="{AD52B4CA-1206-4892-BFA4-D6AF72FA6299}" dt="2024-10-27T16:44:46.207" v="35" actId="20577"/>
        <pc:sldMkLst>
          <pc:docMk/>
          <pc:sldMk cId="4185817341" sldId="2145706296"/>
        </pc:sldMkLst>
        <pc:spChg chg="mod">
          <ac:chgData name="Graf Thomas, INI-NET-VNC-HCS" userId="487bc3e3-9ce7-4cdd-b7b4-8899ea88d289" providerId="ADAL" clId="{AD52B4CA-1206-4892-BFA4-D6AF72FA6299}" dt="2024-10-27T16:44:46.207" v="35" actId="20577"/>
          <ac:spMkLst>
            <pc:docMk/>
            <pc:sldMk cId="4185817341" sldId="2145706296"/>
            <ac:spMk id="5" creationId="{7FB2D5EC-87E0-1731-E52C-E0613E46B5DC}"/>
          </ac:spMkLst>
        </pc:spChg>
      </pc:sldChg>
      <pc:sldChg chg="del">
        <pc:chgData name="Graf Thomas, INI-NET-VNC-HCS" userId="487bc3e3-9ce7-4cdd-b7b4-8899ea88d289" providerId="ADAL" clId="{AD52B4CA-1206-4892-BFA4-D6AF72FA6299}" dt="2024-10-27T16:35:26.464" v="25" actId="47"/>
        <pc:sldMkLst>
          <pc:docMk/>
          <pc:sldMk cId="3306219172" sldId="2145706306"/>
        </pc:sldMkLst>
      </pc:sldChg>
      <pc:sldChg chg="addSp delSp modSp mod">
        <pc:chgData name="Graf Thomas, INI-NET-VNC-HCS" userId="487bc3e3-9ce7-4cdd-b7b4-8899ea88d289" providerId="ADAL" clId="{AD52B4CA-1206-4892-BFA4-D6AF72FA6299}" dt="2024-10-27T16:56:16.555" v="122" actId="1076"/>
        <pc:sldMkLst>
          <pc:docMk/>
          <pc:sldMk cId="4182975672" sldId="2145706309"/>
        </pc:sldMkLst>
        <pc:spChg chg="mod">
          <ac:chgData name="Graf Thomas, INI-NET-VNC-HCS" userId="487bc3e3-9ce7-4cdd-b7b4-8899ea88d289" providerId="ADAL" clId="{AD52B4CA-1206-4892-BFA4-D6AF72FA6299}" dt="2024-10-27T16:44:39.523" v="34" actId="20577"/>
          <ac:spMkLst>
            <pc:docMk/>
            <pc:sldMk cId="4182975672" sldId="2145706309"/>
            <ac:spMk id="7" creationId="{6AFA44BB-0B8E-A014-8B61-F95C7B4CCE5C}"/>
          </ac:spMkLst>
        </pc:spChg>
        <pc:spChg chg="mod">
          <ac:chgData name="Graf Thomas, INI-NET-VNC-HCS" userId="487bc3e3-9ce7-4cdd-b7b4-8899ea88d289" providerId="ADAL" clId="{AD52B4CA-1206-4892-BFA4-D6AF72FA6299}" dt="2024-10-27T16:55:52.082" v="99" actId="20577"/>
          <ac:spMkLst>
            <pc:docMk/>
            <pc:sldMk cId="4182975672" sldId="2145706309"/>
            <ac:spMk id="20" creationId="{BFDFE79C-766F-442A-8A6E-30C235106C35}"/>
          </ac:spMkLst>
        </pc:spChg>
        <pc:picChg chg="add mod">
          <ac:chgData name="Graf Thomas, INI-NET-VNC-HCS" userId="487bc3e3-9ce7-4cdd-b7b4-8899ea88d289" providerId="ADAL" clId="{AD52B4CA-1206-4892-BFA4-D6AF72FA6299}" dt="2024-10-27T16:56:16.555" v="122" actId="1076"/>
          <ac:picMkLst>
            <pc:docMk/>
            <pc:sldMk cId="4182975672" sldId="2145706309"/>
            <ac:picMk id="5" creationId="{FCD7D410-CF47-0AD2-C96C-0436BA7E4C7D}"/>
          </ac:picMkLst>
        </pc:picChg>
        <pc:picChg chg="mod">
          <ac:chgData name="Graf Thomas, INI-NET-VNC-HCS" userId="487bc3e3-9ce7-4cdd-b7b4-8899ea88d289" providerId="ADAL" clId="{AD52B4CA-1206-4892-BFA4-D6AF72FA6299}" dt="2024-10-27T16:55:58.994" v="118" actId="1036"/>
          <ac:picMkLst>
            <pc:docMk/>
            <pc:sldMk cId="4182975672" sldId="2145706309"/>
            <ac:picMk id="15" creationId="{09EEB8C2-3C26-AE84-7583-9F97772A05B7}"/>
          </ac:picMkLst>
        </pc:picChg>
        <pc:picChg chg="del">
          <ac:chgData name="Graf Thomas, INI-NET-VNC-HCS" userId="487bc3e3-9ce7-4cdd-b7b4-8899ea88d289" providerId="ADAL" clId="{AD52B4CA-1206-4892-BFA4-D6AF72FA6299}" dt="2024-10-27T16:56:01.754" v="119" actId="478"/>
          <ac:picMkLst>
            <pc:docMk/>
            <pc:sldMk cId="4182975672" sldId="2145706309"/>
            <ac:picMk id="19" creationId="{4D4B509E-06C9-6731-8CB3-FBF8C59AFA2F}"/>
          </ac:picMkLst>
        </pc:picChg>
        <pc:picChg chg="mod">
          <ac:chgData name="Graf Thomas, INI-NET-VNC-HCS" userId="487bc3e3-9ce7-4cdd-b7b4-8899ea88d289" providerId="ADAL" clId="{AD52B4CA-1206-4892-BFA4-D6AF72FA6299}" dt="2024-10-27T16:55:58.994" v="118" actId="1036"/>
          <ac:picMkLst>
            <pc:docMk/>
            <pc:sldMk cId="4182975672" sldId="2145706309"/>
            <ac:picMk id="39" creationId="{0CB9350D-2F0C-47D2-AFB0-EA555D00610E}"/>
          </ac:picMkLst>
        </pc:picChg>
      </pc:sldChg>
      <pc:sldChg chg="del">
        <pc:chgData name="Graf Thomas, INI-NET-VNC-HCS" userId="487bc3e3-9ce7-4cdd-b7b4-8899ea88d289" providerId="ADAL" clId="{AD52B4CA-1206-4892-BFA4-D6AF72FA6299}" dt="2024-10-27T16:35:26.464" v="25" actId="47"/>
        <pc:sldMkLst>
          <pc:docMk/>
          <pc:sldMk cId="2039079038" sldId="2145706312"/>
        </pc:sldMkLst>
      </pc:sldChg>
      <pc:sldChg chg="addSp delSp modSp add mod">
        <pc:chgData name="Graf Thomas, INI-NET-VNC-HCS" userId="487bc3e3-9ce7-4cdd-b7b4-8899ea88d289" providerId="ADAL" clId="{AD52B4CA-1206-4892-BFA4-D6AF72FA6299}" dt="2024-10-27T16:57:47.349" v="192" actId="20577"/>
        <pc:sldMkLst>
          <pc:docMk/>
          <pc:sldMk cId="1693942334" sldId="2145706314"/>
        </pc:sldMkLst>
        <pc:spChg chg="mod">
          <ac:chgData name="Graf Thomas, INI-NET-VNC-HCS" userId="487bc3e3-9ce7-4cdd-b7b4-8899ea88d289" providerId="ADAL" clId="{AD52B4CA-1206-4892-BFA4-D6AF72FA6299}" dt="2024-10-27T16:44:35.436" v="33" actId="20577"/>
          <ac:spMkLst>
            <pc:docMk/>
            <pc:sldMk cId="1693942334" sldId="2145706314"/>
            <ac:spMk id="7" creationId="{6AFA44BB-0B8E-A014-8B61-F95C7B4CCE5C}"/>
          </ac:spMkLst>
        </pc:spChg>
        <pc:spChg chg="mod">
          <ac:chgData name="Graf Thomas, INI-NET-VNC-HCS" userId="487bc3e3-9ce7-4cdd-b7b4-8899ea88d289" providerId="ADAL" clId="{AD52B4CA-1206-4892-BFA4-D6AF72FA6299}" dt="2024-10-27T16:51:38.834" v="60" actId="20577"/>
          <ac:spMkLst>
            <pc:docMk/>
            <pc:sldMk cId="1693942334" sldId="2145706314"/>
            <ac:spMk id="11" creationId="{E06BB42D-172C-EE2B-CEB6-9ADD5BC977AA}"/>
          </ac:spMkLst>
        </pc:spChg>
        <pc:spChg chg="mod">
          <ac:chgData name="Graf Thomas, INI-NET-VNC-HCS" userId="487bc3e3-9ce7-4cdd-b7b4-8899ea88d289" providerId="ADAL" clId="{AD52B4CA-1206-4892-BFA4-D6AF72FA6299}" dt="2024-10-27T16:57:47.349" v="192" actId="20577"/>
          <ac:spMkLst>
            <pc:docMk/>
            <pc:sldMk cId="1693942334" sldId="2145706314"/>
            <ac:spMk id="20" creationId="{BFDFE79C-766F-442A-8A6E-30C235106C35}"/>
          </ac:spMkLst>
        </pc:spChg>
        <pc:picChg chg="add del mod">
          <ac:chgData name="Graf Thomas, INI-NET-VNC-HCS" userId="487bc3e3-9ce7-4cdd-b7b4-8899ea88d289" providerId="ADAL" clId="{AD52B4CA-1206-4892-BFA4-D6AF72FA6299}" dt="2024-10-27T16:50:00.277" v="42" actId="22"/>
          <ac:picMkLst>
            <pc:docMk/>
            <pc:sldMk cId="1693942334" sldId="2145706314"/>
            <ac:picMk id="6" creationId="{0B7A28F5-C3B7-9504-76EA-42F7F0D08342}"/>
          </ac:picMkLst>
        </pc:picChg>
        <pc:picChg chg="add del">
          <ac:chgData name="Graf Thomas, INI-NET-VNC-HCS" userId="487bc3e3-9ce7-4cdd-b7b4-8899ea88d289" providerId="ADAL" clId="{AD52B4CA-1206-4892-BFA4-D6AF72FA6299}" dt="2024-10-27T16:50:21.777" v="48" actId="478"/>
          <ac:picMkLst>
            <pc:docMk/>
            <pc:sldMk cId="1693942334" sldId="2145706314"/>
            <ac:picMk id="9" creationId="{D0E3D6DA-F05A-A042-9BB1-43DA4A080FBB}"/>
          </ac:picMkLst>
        </pc:picChg>
        <pc:picChg chg="add mod ord">
          <ac:chgData name="Graf Thomas, INI-NET-VNC-HCS" userId="487bc3e3-9ce7-4cdd-b7b4-8899ea88d289" providerId="ADAL" clId="{AD52B4CA-1206-4892-BFA4-D6AF72FA6299}" dt="2024-10-27T16:50:18.127" v="47" actId="167"/>
          <ac:picMkLst>
            <pc:docMk/>
            <pc:sldMk cId="1693942334" sldId="2145706314"/>
            <ac:picMk id="10" creationId="{33D23B5C-EF1C-9610-2AFD-40CAACF2F297}"/>
          </ac:picMkLst>
        </pc:picChg>
        <pc:picChg chg="add mod">
          <ac:chgData name="Graf Thomas, INI-NET-VNC-HCS" userId="487bc3e3-9ce7-4cdd-b7b4-8899ea88d289" providerId="ADAL" clId="{AD52B4CA-1206-4892-BFA4-D6AF72FA6299}" dt="2024-10-27T16:52:35.710" v="63" actId="1076"/>
          <ac:picMkLst>
            <pc:docMk/>
            <pc:sldMk cId="1693942334" sldId="2145706314"/>
            <ac:picMk id="12" creationId="{A91A8A77-F67C-6C89-DEA7-F9E3DE4705D5}"/>
          </ac:picMkLst>
        </pc:picChg>
        <pc:picChg chg="del">
          <ac:chgData name="Graf Thomas, INI-NET-VNC-HCS" userId="487bc3e3-9ce7-4cdd-b7b4-8899ea88d289" providerId="ADAL" clId="{AD52B4CA-1206-4892-BFA4-D6AF72FA6299}" dt="2024-10-27T16:52:30.192" v="61" actId="478"/>
          <ac:picMkLst>
            <pc:docMk/>
            <pc:sldMk cId="1693942334" sldId="2145706314"/>
            <ac:picMk id="14" creationId="{53069E1D-2453-1779-04E1-6A5A7D0FAEB2}"/>
          </ac:picMkLst>
        </pc:picChg>
        <pc:picChg chg="add del mod">
          <ac:chgData name="Graf Thomas, INI-NET-VNC-HCS" userId="487bc3e3-9ce7-4cdd-b7b4-8899ea88d289" providerId="ADAL" clId="{AD52B4CA-1206-4892-BFA4-D6AF72FA6299}" dt="2024-10-27T16:56:52.856" v="166" actId="1076"/>
          <ac:picMkLst>
            <pc:docMk/>
            <pc:sldMk cId="1693942334" sldId="2145706314"/>
            <ac:picMk id="15" creationId="{09EEB8C2-3C26-AE84-7583-9F97772A05B7}"/>
          </ac:picMkLst>
        </pc:picChg>
        <pc:picChg chg="add mod">
          <ac:chgData name="Graf Thomas, INI-NET-VNC-HCS" userId="487bc3e3-9ce7-4cdd-b7b4-8899ea88d289" providerId="ADAL" clId="{AD52B4CA-1206-4892-BFA4-D6AF72FA6299}" dt="2024-10-27T16:53:16.627" v="69" actId="1076"/>
          <ac:picMkLst>
            <pc:docMk/>
            <pc:sldMk cId="1693942334" sldId="2145706314"/>
            <ac:picMk id="18" creationId="{CFD1489A-C97B-6226-9911-FB20BC0E2B95}"/>
          </ac:picMkLst>
        </pc:picChg>
        <pc:picChg chg="del">
          <ac:chgData name="Graf Thomas, INI-NET-VNC-HCS" userId="487bc3e3-9ce7-4cdd-b7b4-8899ea88d289" providerId="ADAL" clId="{AD52B4CA-1206-4892-BFA4-D6AF72FA6299}" dt="2024-10-27T16:56:55.735" v="167" actId="478"/>
          <ac:picMkLst>
            <pc:docMk/>
            <pc:sldMk cId="1693942334" sldId="2145706314"/>
            <ac:picMk id="19" creationId="{4D4B509E-06C9-6731-8CB3-FBF8C59AFA2F}"/>
          </ac:picMkLst>
        </pc:picChg>
        <pc:picChg chg="add mod">
          <ac:chgData name="Graf Thomas, INI-NET-VNC-HCS" userId="487bc3e3-9ce7-4cdd-b7b4-8899ea88d289" providerId="ADAL" clId="{AD52B4CA-1206-4892-BFA4-D6AF72FA6299}" dt="2024-10-27T16:57:03.736" v="169" actId="1076"/>
          <ac:picMkLst>
            <pc:docMk/>
            <pc:sldMk cId="1693942334" sldId="2145706314"/>
            <ac:picMk id="22" creationId="{B921FF63-E7B6-1C60-6471-934D3935D120}"/>
          </ac:picMkLst>
        </pc:picChg>
        <pc:picChg chg="mod">
          <ac:chgData name="Graf Thomas, INI-NET-VNC-HCS" userId="487bc3e3-9ce7-4cdd-b7b4-8899ea88d289" providerId="ADAL" clId="{AD52B4CA-1206-4892-BFA4-D6AF72FA6299}" dt="2024-10-27T16:56:46.467" v="164" actId="1076"/>
          <ac:picMkLst>
            <pc:docMk/>
            <pc:sldMk cId="1693942334" sldId="2145706314"/>
            <ac:picMk id="39" creationId="{0CB9350D-2F0C-47D2-AFB0-EA555D0061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55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12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9615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13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5544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14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73584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21565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6419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80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0778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90406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79289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8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11412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9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13861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2175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11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22019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01450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27.10.2024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configuration-tracing" TargetMode="External"/><Relationship Id="rId3" Type="http://schemas.openxmlformats.org/officeDocument/2006/relationships/hyperlink" Target="https://datatracker.ietf.org/doc/html/draft-raszuk-lsr-imp" TargetMode="External"/><Relationship Id="rId7" Type="http://schemas.openxmlformats.org/officeDocument/2006/relationships/hyperlink" Target="https://datatracker.ietf.org/doc/html/draft-ietf-netconf-transaction-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tatracker.ietf.org/doc/html/rfc8986#section-4" TargetMode="External"/><Relationship Id="rId5" Type="http://schemas.openxmlformats.org/officeDocument/2006/relationships/hyperlink" Target="https://www.rfc-editor.org/rfc/rfc7799.html#section-3.6" TargetMode="External"/><Relationship Id="rId4" Type="http://schemas.openxmlformats.org/officeDocument/2006/relationships/hyperlink" Target="https://datatracker.ietf.org/doc/html/draft-gu-opsawg-network-monitoring-ig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hyperlink" Target="https://datatracker.ietf.org/doc/html/rfc9160" TargetMode="External"/><Relationship Id="rId39" Type="http://schemas.openxmlformats.org/officeDocument/2006/relationships/hyperlink" Target="https://datatracker.ietf.org/doc/html/draft-ietf-netconf-yang-notifications-versioning" TargetMode="External"/><Relationship Id="rId3" Type="http://schemas.openxmlformats.org/officeDocument/2006/relationships/tags" Target="../tags/tag3.xml"/><Relationship Id="rId21" Type="http://schemas.openxmlformats.org/officeDocument/2006/relationships/hyperlink" Target="https://datatracker.ietf.org/doc/html/draft-netana-nmop-network-anomaly-lifecycle" TargetMode="External"/><Relationship Id="rId34" Type="http://schemas.openxmlformats.org/officeDocument/2006/relationships/hyperlink" Target="https://datatracker.ietf.org/doc/html/rfc8639" TargetMode="External"/><Relationship Id="rId42" Type="http://schemas.openxmlformats.org/officeDocument/2006/relationships/hyperlink" Target="https://datatracker.ietf.org/doc/html/draft-netana-nmop-yang-message-broker-integration" TargetMode="External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hyperlink" Target="https://datatracker.ietf.org/doc/html/rfc9487" TargetMode="External"/><Relationship Id="rId33" Type="http://schemas.openxmlformats.org/officeDocument/2006/relationships/hyperlink" Target="https://datatracker.ietf.org/doc/html/draft-lucente-grow-bmp-rel" TargetMode="External"/><Relationship Id="rId38" Type="http://schemas.openxmlformats.org/officeDocument/2006/relationships/hyperlink" Target="https://datatracker.ietf.org/doc/html/draft-ahuang-netconf-notif-yang" TargetMode="External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hyperlink" Target="https://datatracker.ietf.org/doc/html/draft-netana-nmop-network-anomaly-semantics" TargetMode="External"/><Relationship Id="rId29" Type="http://schemas.openxmlformats.org/officeDocument/2006/relationships/hyperlink" Target="https://datatracker.ietf.org/doc/html/rfc8671" TargetMode="External"/><Relationship Id="rId41" Type="http://schemas.openxmlformats.org/officeDocument/2006/relationships/hyperlink" Target="https://datatracker.ietf.org/doc/html/draft-tgraf-netconf-yang-push-observation-time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hyperlink" Target="https://datatracker.ietf.org/doc/html/rfc7011" TargetMode="External"/><Relationship Id="rId32" Type="http://schemas.openxmlformats.org/officeDocument/2006/relationships/hyperlink" Target="https://datatracker.ietf.org/doc/html/draft-ietf-grow-bmp-path-marking-tlv" TargetMode="External"/><Relationship Id="rId37" Type="http://schemas.openxmlformats.org/officeDocument/2006/relationships/hyperlink" Target="https://datatracker.ietf.org/doc/html/draft-ietf-netconf-distributed-notif" TargetMode="External"/><Relationship Id="rId40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hyperlink" Target="https://datatracker.ietf.org/doc/html/draft-netana-nmop-network-anomaly-architecture" TargetMode="External"/><Relationship Id="rId28" Type="http://schemas.openxmlformats.org/officeDocument/2006/relationships/hyperlink" Target="https://datatracker.ietf.org/doc/html/rfc7854" TargetMode="External"/><Relationship Id="rId36" Type="http://schemas.openxmlformats.org/officeDocument/2006/relationships/hyperlink" Target="https://datatracker.ietf.org/doc/html/draft-ietf-netconf-udp-notif" TargetMode="External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31" Type="http://schemas.openxmlformats.org/officeDocument/2006/relationships/hyperlink" Target="https://datatracker.ietf.org/doc/html/draft-ietf-grow-bmp-tlv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Relationship Id="rId22" Type="http://schemas.openxmlformats.org/officeDocument/2006/relationships/hyperlink" Target="https://datatracker.ietf.org/doc/html/rfc8632" TargetMode="External"/><Relationship Id="rId27" Type="http://schemas.openxmlformats.org/officeDocument/2006/relationships/hyperlink" Target="https://datatracker.ietf.org/doc/html/draft-ietf-opsawg-ipfix-on-path-telemetry" TargetMode="External"/><Relationship Id="rId30" Type="http://schemas.openxmlformats.org/officeDocument/2006/relationships/hyperlink" Target="https://datatracker.ietf.org/doc/html/rfc9069" TargetMode="External"/><Relationship Id="rId35" Type="http://schemas.openxmlformats.org/officeDocument/2006/relationships/hyperlink" Target="https://datatracker.ietf.org/doc/html/rfc86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mop-network-anomaly-semantics-03" TargetMode="External"/><Relationship Id="rId2" Type="http://schemas.openxmlformats.org/officeDocument/2006/relationships/hyperlink" Target="https://datatracker.ietf.org/doc/html/draft-ietf-nmop-network-anomaly-architecture-0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datatracker.ietf.org/doc/html/draft-netana-nmop-network-anomaly-lifecycle-0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Swisscom: SRv6 Network Incident Network Analytics </a:t>
            </a:r>
            <a:r>
              <a:rPr lang="en-US" sz="3400" b="1" dirty="0">
                <a:solidFill>
                  <a:srgbClr val="FF0000"/>
                </a:solidFill>
              </a:rPr>
              <a:t>Postmortem</a:t>
            </a:r>
            <a:br>
              <a:rPr lang="en-US" sz="3600" b="1" dirty="0"/>
            </a:b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Describes an incident in terms of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what happened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which operational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where available,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which analytical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described the symptoms and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	</a:t>
            </a:r>
            <a:r>
              <a:rPr lang="en-US" sz="2800" b="1" dirty="0">
                <a:solidFill>
                  <a:srgbClr val="FF0000"/>
                </a:solidFill>
              </a:rPr>
              <a:t>what improvements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the network anomaly detection 					system and network telemetry protocols are proposed.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27. </a:t>
            </a:r>
            <a:r>
              <a:rPr lang="de-CH" sz="1400" dirty="0" err="1">
                <a:latin typeface="+mj-lt"/>
              </a:rPr>
              <a:t>October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B4594-EB1D-D6A0-50F1-1EA00D24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5" y="4759145"/>
            <a:ext cx="7007224" cy="1937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9144000" y="2570191"/>
            <a:ext cx="191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64497:64378 SRv6 L3 VPN Overlay Operational Metrics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144000" y="4903873"/>
            <a:ext cx="191629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64497:64378 SRv6 L3 VPN Overlay </a:t>
            </a:r>
            <a:r>
              <a:rPr lang="en-US" sz="1350" b="1" dirty="0">
                <a:solidFill>
                  <a:srgbClr val="FF0000"/>
                </a:solidFill>
              </a:rPr>
              <a:t>and Underlay </a:t>
            </a:r>
            <a:r>
              <a:rPr lang="en-US" sz="1350" b="1" dirty="0"/>
              <a:t>Operational Metrics</a:t>
            </a:r>
            <a:endParaRPr lang="de-CH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B2D54-B066-C91A-94FF-1079CAF50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4" y="1478552"/>
            <a:ext cx="7012099" cy="3226516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07CEC421-18B6-6CC4-7808-786AA1B39A7F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64497:64378 SRv6 L3 VPN – Operational Network Telemetry Metrics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4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292EC9-17FD-F129-6756-BAE63EBE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4" y="1555235"/>
            <a:ext cx="7242786" cy="50234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route-monitoring Update/Withdraw check recognized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peer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Interface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Traffic Drop spike check recognized traffic drop due to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Missing Traffic check recognized traffic loss.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Increased or decreased Flow Count check recognized congestion.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Overall: 4 out of 6 checks have detected the BGP topology change. Real-time streaming implementation </a:t>
            </a:r>
            <a:r>
              <a:rPr lang="en-US" sz="1350" b="1" dirty="0">
                <a:solidFill>
                  <a:srgbClr val="FF0000"/>
                </a:solidFill>
              </a:rPr>
              <a:t>exceeds expectations.</a:t>
            </a:r>
          </a:p>
        </p:txBody>
      </p:sp>
      <p:pic>
        <p:nvPicPr>
          <p:cNvPr id="39" name="Grafik 8">
            <a:extLst>
              <a:ext uri="{FF2B5EF4-FFF2-40B4-BE49-F238E27FC236}">
                <a16:creationId xmlns:a16="http://schemas.microsoft.com/office/drawing/2014/main" id="{0CB9350D-2F0C-47D2-AFB0-EA555D00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377" y="5622625"/>
            <a:ext cx="409069" cy="409069"/>
          </a:xfrm>
          <a:prstGeom prst="rect">
            <a:avLst/>
          </a:prstGeom>
        </p:spPr>
      </p:pic>
      <p:pic>
        <p:nvPicPr>
          <p:cNvPr id="22" name="Grafik 8">
            <a:extLst>
              <a:ext uri="{FF2B5EF4-FFF2-40B4-BE49-F238E27FC236}">
                <a16:creationId xmlns:a16="http://schemas.microsoft.com/office/drawing/2014/main" id="{42C93F1C-1DC0-4C3E-9360-679E3C7BE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3508" y="1532414"/>
            <a:ext cx="409069" cy="4090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B99E7-F7A3-4CAD-8BD9-CBD5231A00FA}"/>
              </a:ext>
            </a:extLst>
          </p:cNvPr>
          <p:cNvCxnSpPr>
            <a:cxnSpLocks/>
          </p:cNvCxnSpPr>
          <p:nvPr/>
        </p:nvCxnSpPr>
        <p:spPr bwMode="gray">
          <a:xfrm>
            <a:off x="2495432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FC7BD74-5D2F-979D-19C0-8C3BA567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0.25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0.07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0.22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0.29/ 1.00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A52AE-76E6-6D2E-60FC-D0E9B70AC701}"/>
              </a:ext>
            </a:extLst>
          </p:cNvPr>
          <p:cNvCxnSpPr>
            <a:cxnSpLocks/>
          </p:cNvCxnSpPr>
          <p:nvPr/>
        </p:nvCxnSpPr>
        <p:spPr bwMode="gray">
          <a:xfrm>
            <a:off x="4428908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196E69B-4D9E-64F3-FAA5-3716B32AF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3081429"/>
            <a:ext cx="410400" cy="410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E39D9-9538-31C7-4004-ACE7476662D2}"/>
              </a:ext>
            </a:extLst>
          </p:cNvPr>
          <p:cNvSpPr/>
          <p:nvPr/>
        </p:nvSpPr>
        <p:spPr>
          <a:xfrm rot="527780">
            <a:off x="10430632" y="267844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Real-Time Streaming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under Development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68324C23-657A-4CAD-F137-1E7D2492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480" y="3595043"/>
            <a:ext cx="409069" cy="409069"/>
          </a:xfrm>
          <a:prstGeom prst="rect">
            <a:avLst/>
          </a:prstGeom>
        </p:spPr>
      </p:pic>
      <p:pic>
        <p:nvPicPr>
          <p:cNvPr id="12" name="Grafik 8">
            <a:extLst>
              <a:ext uri="{FF2B5EF4-FFF2-40B4-BE49-F238E27FC236}">
                <a16:creationId xmlns:a16="http://schemas.microsoft.com/office/drawing/2014/main" id="{C579809D-DE35-686E-CFEB-3381B32E7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471" y="4262978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4982572"/>
            <a:ext cx="409069" cy="40906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3D9850-6B85-F4D3-FEFF-447B6584AF73}"/>
              </a:ext>
            </a:extLst>
          </p:cNvPr>
          <p:cNvCxnSpPr>
            <a:cxnSpLocks/>
          </p:cNvCxnSpPr>
          <p:nvPr/>
        </p:nvCxnSpPr>
        <p:spPr bwMode="gray">
          <a:xfrm>
            <a:off x="5370346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>
            <a:extLst>
              <a:ext uri="{FF2B5EF4-FFF2-40B4-BE49-F238E27FC236}">
                <a16:creationId xmlns:a16="http://schemas.microsoft.com/office/drawing/2014/main" id="{7FB2D5EC-87E0-1731-E52C-E0613E46B5DC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64497:64378 SRv6 L3 VPN – </a:t>
            </a: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Anomaly Detection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1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895521-5CD0-D76C-CDE6-2F48DF43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5" y="4733642"/>
            <a:ext cx="7030903" cy="1948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3152E-0157-7964-B42D-D4B510D3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5" y="1492512"/>
            <a:ext cx="7020014" cy="32411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9144000" y="2570191"/>
            <a:ext cx="191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64498:2956 SRv6 L3 VPN Overlay Operational Metrics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144000" y="4903873"/>
            <a:ext cx="191629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64498:2956 SRv6 L3 VPN Overlay </a:t>
            </a:r>
            <a:r>
              <a:rPr lang="en-US" sz="1350" b="1" dirty="0">
                <a:solidFill>
                  <a:srgbClr val="FF0000"/>
                </a:solidFill>
              </a:rPr>
              <a:t>and Underlay </a:t>
            </a:r>
            <a:r>
              <a:rPr lang="en-US" sz="1350" b="1" dirty="0"/>
              <a:t>Operational Metrics</a:t>
            </a:r>
            <a:endParaRPr lang="de-CH" sz="135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AA953A5-9F19-5DB2-A481-3AE52A5FE9B9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64497:2956 SRv6 L3 VPN – Operational Network Telemetry Metrics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5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E3D6DA-F05A-A042-9BB1-43DA4A08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8" y="1570259"/>
            <a:ext cx="7227306" cy="50235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route-monitoring Update/Withdraw check did not recognize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peer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Interface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Traffic Drop spike check recognized traffic drop due to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Missing Traffic check did not recognize traffic blackholing.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Increased or decreased Flow Count check did not recognized congestion.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Overall: 1 out of 6 checks have detected the BGP topology change. Real-time streaming implementation. </a:t>
            </a:r>
            <a:r>
              <a:rPr lang="en-US" sz="1350" b="1" dirty="0">
                <a:solidFill>
                  <a:srgbClr val="FF0000"/>
                </a:solidFill>
              </a:rPr>
              <a:t>Auto profiling under implementation.</a:t>
            </a:r>
          </a:p>
        </p:txBody>
      </p:sp>
      <p:pic>
        <p:nvPicPr>
          <p:cNvPr id="39" name="Grafik 8">
            <a:extLst>
              <a:ext uri="{FF2B5EF4-FFF2-40B4-BE49-F238E27FC236}">
                <a16:creationId xmlns:a16="http://schemas.microsoft.com/office/drawing/2014/main" id="{0CB9350D-2F0C-47D2-AFB0-EA555D00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070" y="5809334"/>
            <a:ext cx="409069" cy="4090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B99E7-F7A3-4CAD-8BD9-CBD5231A00FA}"/>
              </a:ext>
            </a:extLst>
          </p:cNvPr>
          <p:cNvCxnSpPr>
            <a:cxnSpLocks/>
          </p:cNvCxnSpPr>
          <p:nvPr/>
        </p:nvCxnSpPr>
        <p:spPr bwMode="gray">
          <a:xfrm>
            <a:off x="2495432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FC7BD74-5D2F-979D-19C0-8C3BA567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0.08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  <a:br>
              <a:rPr lang="en-US" sz="1350" b="1" dirty="0">
                <a:solidFill>
                  <a:srgbClr val="FF0000"/>
                </a:solidFill>
              </a:rPr>
            </a:br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0.00/ 0.00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A52AE-76E6-6D2E-60FC-D0E9B70AC701}"/>
              </a:ext>
            </a:extLst>
          </p:cNvPr>
          <p:cNvCxnSpPr>
            <a:cxnSpLocks/>
          </p:cNvCxnSpPr>
          <p:nvPr/>
        </p:nvCxnSpPr>
        <p:spPr bwMode="gray">
          <a:xfrm>
            <a:off x="4428908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196E69B-4D9E-64F3-FAA5-3716B32AF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3081429"/>
            <a:ext cx="410400" cy="410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E39D9-9538-31C7-4004-ACE7476662D2}"/>
              </a:ext>
            </a:extLst>
          </p:cNvPr>
          <p:cNvSpPr/>
          <p:nvPr/>
        </p:nvSpPr>
        <p:spPr>
          <a:xfrm rot="527780">
            <a:off x="10430632" y="267844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Real-Time Streaming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under Development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3D9850-6B85-F4D3-FEFF-447B6584AF73}"/>
              </a:ext>
            </a:extLst>
          </p:cNvPr>
          <p:cNvCxnSpPr>
            <a:cxnSpLocks/>
          </p:cNvCxnSpPr>
          <p:nvPr/>
        </p:nvCxnSpPr>
        <p:spPr bwMode="gray">
          <a:xfrm>
            <a:off x="5370346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3069E1D-2453-1779-04E1-6A5A7D0FAE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4785" y="1565140"/>
            <a:ext cx="525183" cy="52518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9EEB8C2-3C26-AE84-7583-9F97772A0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097" y="4980561"/>
            <a:ext cx="525183" cy="525183"/>
          </a:xfrm>
          <a:prstGeom prst="rect">
            <a:avLst/>
          </a:prstGeom>
        </p:spPr>
      </p:pic>
      <p:pic>
        <p:nvPicPr>
          <p:cNvPr id="21" name="Grafik 8">
            <a:extLst>
              <a:ext uri="{FF2B5EF4-FFF2-40B4-BE49-F238E27FC236}">
                <a16:creationId xmlns:a16="http://schemas.microsoft.com/office/drawing/2014/main" id="{6AF0FEA3-FE3E-FF99-A67A-1B15F237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7938" y="3568220"/>
            <a:ext cx="409069" cy="409069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6AFA44BB-0B8E-A014-8B61-F95C7B4CCE5C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64497:2956 SRv6 L3 VPN – </a:t>
            </a: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Anomaly Detection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D7D410-CF47-0AD2-C96C-0436BA7E4C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7744" y="4273672"/>
            <a:ext cx="525183" cy="5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7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D23B5C-EF1C-9610-2AFD-40CAACF2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8" y="1565140"/>
            <a:ext cx="7244259" cy="50235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route-monitoring Update/Withdraw check did not recognize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peer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Interface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Traffic Drop spike check recognized traffic drop due to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Missing Traffic check recognized traffic blackholing.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Increased or decreased Flow Count check did not recognized congestion.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Overall: 1 out of 6 checks have detected the BGP topology change. Real-time streaming implementation. </a:t>
            </a:r>
            <a:r>
              <a:rPr lang="en-US" sz="1350" b="1" dirty="0">
                <a:solidFill>
                  <a:srgbClr val="FF0000"/>
                </a:solidFill>
              </a:rPr>
              <a:t>Auto profiling exceeds expectations.</a:t>
            </a:r>
          </a:p>
        </p:txBody>
      </p:sp>
      <p:pic>
        <p:nvPicPr>
          <p:cNvPr id="39" name="Grafik 8">
            <a:extLst>
              <a:ext uri="{FF2B5EF4-FFF2-40B4-BE49-F238E27FC236}">
                <a16:creationId xmlns:a16="http://schemas.microsoft.com/office/drawing/2014/main" id="{0CB9350D-2F0C-47D2-AFB0-EA555D00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1823" y="5649334"/>
            <a:ext cx="409069" cy="4090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B99E7-F7A3-4CAD-8BD9-CBD5231A00FA}"/>
              </a:ext>
            </a:extLst>
          </p:cNvPr>
          <p:cNvCxnSpPr>
            <a:cxnSpLocks/>
          </p:cNvCxnSpPr>
          <p:nvPr/>
        </p:nvCxnSpPr>
        <p:spPr bwMode="gray">
          <a:xfrm>
            <a:off x="2495432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FC7BD74-5D2F-979D-19C0-8C3BA567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0.12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0.12</a:t>
            </a:r>
            <a:br>
              <a:rPr lang="en-US" sz="1350" b="1" dirty="0">
                <a:solidFill>
                  <a:srgbClr val="FF0000"/>
                </a:solidFill>
              </a:rPr>
            </a:br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0.00/ 0.46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A52AE-76E6-6D2E-60FC-D0E9B70AC701}"/>
              </a:ext>
            </a:extLst>
          </p:cNvPr>
          <p:cNvCxnSpPr>
            <a:cxnSpLocks/>
          </p:cNvCxnSpPr>
          <p:nvPr/>
        </p:nvCxnSpPr>
        <p:spPr bwMode="gray">
          <a:xfrm>
            <a:off x="4428908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196E69B-4D9E-64F3-FAA5-3716B32AF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3081429"/>
            <a:ext cx="410400" cy="410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E39D9-9538-31C7-4004-ACE7476662D2}"/>
              </a:ext>
            </a:extLst>
          </p:cNvPr>
          <p:cNvSpPr/>
          <p:nvPr/>
        </p:nvSpPr>
        <p:spPr>
          <a:xfrm rot="527780">
            <a:off x="10430632" y="267844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Real-Time Streaming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under Development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3D9850-6B85-F4D3-FEFF-447B6584AF73}"/>
              </a:ext>
            </a:extLst>
          </p:cNvPr>
          <p:cNvCxnSpPr>
            <a:cxnSpLocks/>
          </p:cNvCxnSpPr>
          <p:nvPr/>
        </p:nvCxnSpPr>
        <p:spPr bwMode="gray">
          <a:xfrm>
            <a:off x="5370346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09EEB8C2-3C26-AE84-7583-9F97772A0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3765" y="4992286"/>
            <a:ext cx="525183" cy="525183"/>
          </a:xfrm>
          <a:prstGeom prst="rect">
            <a:avLst/>
          </a:prstGeom>
        </p:spPr>
      </p:pic>
      <p:pic>
        <p:nvPicPr>
          <p:cNvPr id="21" name="Grafik 8">
            <a:extLst>
              <a:ext uri="{FF2B5EF4-FFF2-40B4-BE49-F238E27FC236}">
                <a16:creationId xmlns:a16="http://schemas.microsoft.com/office/drawing/2014/main" id="{6AF0FEA3-FE3E-FF99-A67A-1B15F237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7938" y="3568220"/>
            <a:ext cx="409069" cy="409069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6AFA44BB-0B8E-A014-8B61-F95C7B4CCE5C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64497:2956 SRv6 L3 VPN – </a:t>
            </a: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Anomaly Detection </a:t>
            </a:r>
            <a:r>
              <a:rPr lang="en-US" sz="2800" dirty="0">
                <a:solidFill>
                  <a:srgbClr val="FF0000"/>
                </a:solidFill>
              </a:rPr>
              <a:t>Replay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Grafik 8">
            <a:extLst>
              <a:ext uri="{FF2B5EF4-FFF2-40B4-BE49-F238E27FC236}">
                <a16:creationId xmlns:a16="http://schemas.microsoft.com/office/drawing/2014/main" id="{A91A8A77-F67C-6C89-DEA7-F9E3DE470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3508" y="1582470"/>
            <a:ext cx="409069" cy="409069"/>
          </a:xfrm>
          <a:prstGeom prst="rect">
            <a:avLst/>
          </a:prstGeom>
        </p:spPr>
      </p:pic>
      <p:pic>
        <p:nvPicPr>
          <p:cNvPr id="22" name="Grafik 8">
            <a:extLst>
              <a:ext uri="{FF2B5EF4-FFF2-40B4-BE49-F238E27FC236}">
                <a16:creationId xmlns:a16="http://schemas.microsoft.com/office/drawing/2014/main" id="{B921FF63-E7B6-1C60-6471-934D3935D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7938" y="4302291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E03110-5B38-7B2E-DDF4-4FDF0248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83986"/>
            <a:ext cx="7018421" cy="3255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035C53-0622-4E84-36C1-A162A2A1A2E8}"/>
              </a:ext>
            </a:extLst>
          </p:cNvPr>
          <p:cNvSpPr/>
          <p:nvPr/>
        </p:nvSpPr>
        <p:spPr>
          <a:xfrm>
            <a:off x="8898492" y="2045718"/>
            <a:ext cx="21865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350" b="1" dirty="0" err="1"/>
              <a:t>Pre</a:t>
            </a:r>
            <a:r>
              <a:rPr lang="de-CH" sz="1350" b="1" dirty="0"/>
              <a:t> </a:t>
            </a:r>
            <a:r>
              <a:rPr lang="de-CH" sz="1350" b="1" dirty="0" err="1"/>
              <a:t>Defined</a:t>
            </a:r>
            <a:r>
              <a:rPr lang="de-CH" sz="1350" b="1" dirty="0"/>
              <a:t> </a:t>
            </a:r>
            <a:r>
              <a:rPr lang="de-CH" sz="1350" b="1" dirty="0" err="1"/>
              <a:t>Dasboard</a:t>
            </a:r>
            <a:r>
              <a:rPr lang="de-CH" sz="1350" b="1" dirty="0"/>
              <a:t> </a:t>
            </a:r>
            <a:r>
              <a:rPr lang="de-CH" sz="1350" b="1" dirty="0" err="1">
                <a:solidFill>
                  <a:srgbClr val="FF0000"/>
                </a:solidFill>
              </a:rPr>
              <a:t>for</a:t>
            </a:r>
            <a:r>
              <a:rPr lang="de-CH" sz="1350" b="1" dirty="0">
                <a:solidFill>
                  <a:srgbClr val="FF0000"/>
                </a:solidFill>
              </a:rPr>
              <a:t> Lab </a:t>
            </a:r>
            <a:r>
              <a:rPr lang="de-CH" sz="1350" b="1" dirty="0" err="1">
                <a:solidFill>
                  <a:srgbClr val="FF0000"/>
                </a:solidFill>
              </a:rPr>
              <a:t>Reproduction</a:t>
            </a:r>
            <a:r>
              <a:rPr lang="en-US" sz="1350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D19DE-54D2-07EE-C061-194B9D2B4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69" y="2045718"/>
            <a:ext cx="7026600" cy="324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5D646-7A91-F311-56BC-C755F8A8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861" y="3086259"/>
            <a:ext cx="7018421" cy="32477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014DA17-F44A-D10B-19AB-E751DE2ED48E}"/>
              </a:ext>
            </a:extLst>
          </p:cNvPr>
          <p:cNvSpPr/>
          <p:nvPr/>
        </p:nvSpPr>
        <p:spPr>
          <a:xfrm rot="527780">
            <a:off x="9348167" y="691290"/>
            <a:ext cx="18192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Reproduction Partial Successful</a:t>
            </a:r>
          </a:p>
          <a:p>
            <a:pPr algn="ctr"/>
            <a:r>
              <a:rPr lang="en-US" sz="1350" b="1" dirty="0">
                <a:solidFill>
                  <a:srgbClr val="FF0000"/>
                </a:solidFill>
              </a:rPr>
              <a:t>Identified Root Cause and Configuration Item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105B84F-E2E8-C7FC-70E4-98C0BD4BB518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Lab Repro In Progress</a:t>
            </a:r>
          </a:p>
        </p:txBody>
      </p:sp>
    </p:spTree>
    <p:extLst>
      <p:ext uri="{BB962C8B-B14F-4D97-AF65-F5344CB8AC3E}">
        <p14:creationId xmlns:p14="http://schemas.microsoft.com/office/powerpoint/2010/main" val="151351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>
                <a:latin typeface="+mj-lt"/>
              </a:rPr>
              <a:pPr/>
              <a:t>16</a:t>
            </a:fld>
            <a:endParaRPr lang="en-US">
              <a:latin typeface="+mj-lt"/>
            </a:endParaRP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85B45BD-E09D-E836-3E9D-2373182A6553}"/>
              </a:ext>
            </a:extLst>
          </p:cNvPr>
          <p:cNvSpPr txBox="1">
            <a:spLocks/>
          </p:cNvSpPr>
          <p:nvPr/>
        </p:nvSpPr>
        <p:spPr bwMode="black">
          <a:xfrm>
            <a:off x="3573624" y="329640"/>
            <a:ext cx="8227852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What went well?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Work in progress Cosmos Bright Lights real-time streaming Anomaly Detection exceeded in 2 out of 6 cases expectations,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matching 100% our intend. Alert notifications were sent 120-180 seconds after operational metrics in the network were observed. </a:t>
            </a: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60 seconds variable delay is due to 2 step flow aggregation process. The other 4 cases would have also worked as intended if auto profiling feature would have been implemented already.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Based on experience in Seamless MPLS-SR migration, indirect visibility on provider edge is not sufficient to monitor core. </a:t>
            </a: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derived the necessity to monitor underlay, however had to compromise in SRv6 limiting to forwarding plane only, which works exceptionally well, 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 unfortunately not monitoring IS-IS control plane on day 1 since innovation curve was too high to ensure network being monitored in all aspects.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350" dirty="0">
                <a:solidFill>
                  <a:srgbClr val="001155"/>
                </a:solidFill>
                <a:latin typeface="+mj-lt"/>
              </a:rPr>
              <a:t>Anycast fast failover from ZHH to OLT with pre cached BMP collected BGP routing table avoided that undesired underlay routing topology change had negative impact on the Network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Telemetry data collection.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Same dashboard with different data cubes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helped to reproduce the issue in the lab more easily and identified a configuration error in the IS-IS redistribution.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295D4D70-D5AA-3C64-DE30-E3CD42B4CF62}"/>
              </a:ext>
            </a:extLst>
          </p:cNvPr>
          <p:cNvSpPr txBox="1">
            <a:spLocks/>
          </p:cNvSpPr>
          <p:nvPr/>
        </p:nvSpPr>
        <p:spPr bwMode="black">
          <a:xfrm>
            <a:off x="3554895" y="3352758"/>
            <a:ext cx="8245931" cy="293507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What could be improved?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350" dirty="0">
                <a:solidFill>
                  <a:srgbClr val="001155"/>
                </a:solidFill>
                <a:latin typeface="+mj-lt"/>
              </a:rPr>
              <a:t>F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alse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positive due to partially missing profiling (work in progress) for flow aggregation. Consider profiling for BMP update/withdrawals as well.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Missing IS-IS control plane visibility. This would have helped to understand the routing topology state changes. Cisco IOS XR does not support BGP-LS in BMP Local-RIB.  At IETF, two proposals,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/>
              </a:rPr>
              <a:t>raszuk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/>
              </a:rPr>
              <a:t>-lsr-imp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and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gu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-opsawg-network-monitoring-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igp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have been proposed to export IGP LSDB directly without redistributing to BGP-LS, which for SRv6 is very desirable due to SRv6 feature dependency on BGP-LS.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Missing Forwarding plane path visibility  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5"/>
              </a:rPr>
              <a:t>Passive Hybrid Type 1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). This would have helped to understand the exact forwarding path for each packet.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With SRv6 next-hop attribute 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6"/>
              </a:rPr>
              <a:t>SRv6 Endpoint Behaviors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in data collection decoded, changes in VPNv4/6 unicast paths would have been visible. Reducing the 1min granularity in TSDB would have helped to detect race condition.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connectivity service, the network relationship, was not taken into account</a:t>
            </a:r>
            <a:r>
              <a:rPr lang="en-US" sz="1350" dirty="0">
                <a:solidFill>
                  <a:srgbClr val="001155"/>
                </a:solidFill>
                <a:latin typeface="+mj-lt"/>
              </a:rPr>
              <a:t>;</a:t>
            </a: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none of the involved connectivity service incident parties were able to understand that their activity is related to each other.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Observing configuration state change with Transaction ID 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7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7"/>
              </a:rPr>
              <a:t>ietf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7"/>
              </a:rPr>
              <a:t>-netconf-transaction-id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8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8"/>
              </a:rPr>
              <a:t>ietf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8"/>
              </a:rPr>
              <a:t>-netconf-configuration-tracing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would have helped to understand which config change contributed to which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6B333-F8C7-5EB8-7419-1104B0FD9B73}"/>
              </a:ext>
            </a:extLst>
          </p:cNvPr>
          <p:cNvSpPr txBox="1">
            <a:spLocks/>
          </p:cNvSpPr>
          <p:nvPr/>
        </p:nvSpPr>
        <p:spPr bwMode="black">
          <a:xfrm>
            <a:off x="984250" y="1197204"/>
            <a:ext cx="2145811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What to do next?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CE510F7-3516-7C5A-5D34-D703B62658D7}"/>
              </a:ext>
            </a:extLst>
          </p:cNvPr>
          <p:cNvSpPr txBox="1">
            <a:spLocks/>
          </p:cNvSpPr>
          <p:nvPr/>
        </p:nvSpPr>
        <p:spPr bwMode="black">
          <a:xfrm>
            <a:off x="984251" y="2096430"/>
            <a:ext cx="2145811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Establish a network topology and Network Telemetry lab reproduction and verify configuration change with collected operational metrics.</a:t>
            </a:r>
            <a:b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-&gt; Showing first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SRv6 Mobile Connectivity NRE REP-8 Preparation and Execution</a:t>
            </a:r>
            <a:b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-&gt; Has started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TheSans Swisscom Light" panose="020B0303020202020204" pitchFamily="34" charset="0"/>
              <a:buChar char="&gt;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2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ieren 37">
            <a:extLst>
              <a:ext uri="{FF2B5EF4-FFF2-40B4-BE49-F238E27FC236}">
                <a16:creationId xmlns:a16="http://schemas.microsoft.com/office/drawing/2014/main" id="{593A3D2C-AF3C-4647-1B02-6C5086C62287}"/>
              </a:ext>
            </a:extLst>
          </p:cNvPr>
          <p:cNvGrpSpPr>
            <a:grpSpLocks noChangeAspect="1"/>
          </p:cNvGrpSpPr>
          <p:nvPr/>
        </p:nvGrpSpPr>
        <p:grpSpPr>
          <a:xfrm>
            <a:off x="4141425" y="5073000"/>
            <a:ext cx="1440000" cy="1440000"/>
            <a:chOff x="9420737" y="1699669"/>
            <a:chExt cx="1440000" cy="1440000"/>
          </a:xfrm>
        </p:grpSpPr>
        <p:sp>
          <p:nvSpPr>
            <p:cNvPr id="3" name="Textfeld 31">
              <a:extLst>
                <a:ext uri="{FF2B5EF4-FFF2-40B4-BE49-F238E27FC236}">
                  <a16:creationId xmlns:a16="http://schemas.microsoft.com/office/drawing/2014/main" id="{21A2E246-8977-0C56-8169-DA0A27B495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Data Collection</a:t>
              </a:r>
            </a:p>
          </p:txBody>
        </p:sp>
        <p:sp>
          <p:nvSpPr>
            <p:cNvPr id="4" name="Rechteck 32">
              <a:extLst>
                <a:ext uri="{FF2B5EF4-FFF2-40B4-BE49-F238E27FC236}">
                  <a16:creationId xmlns:a16="http://schemas.microsoft.com/office/drawing/2014/main" id="{A20B2D5A-928F-260A-3CF1-C2C4CAA43CF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7" name="Gruppieren 86">
            <a:extLst>
              <a:ext uri="{FF2B5EF4-FFF2-40B4-BE49-F238E27FC236}">
                <a16:creationId xmlns:a16="http://schemas.microsoft.com/office/drawing/2014/main" id="{746914D8-DC97-6FCE-CCEC-831AF8343A92}"/>
              </a:ext>
            </a:extLst>
          </p:cNvPr>
          <p:cNvGrpSpPr>
            <a:grpSpLocks noChangeAspect="1"/>
          </p:cNvGrpSpPr>
          <p:nvPr/>
        </p:nvGrpSpPr>
        <p:grpSpPr>
          <a:xfrm>
            <a:off x="1133909" y="3029989"/>
            <a:ext cx="1296000" cy="1296000"/>
            <a:chOff x="9777596" y="4473116"/>
            <a:chExt cx="1440000" cy="1440000"/>
          </a:xfrm>
        </p:grpSpPr>
        <p:sp>
          <p:nvSpPr>
            <p:cNvPr id="8" name="Textfeld 39">
              <a:extLst>
                <a:ext uri="{FF2B5EF4-FFF2-40B4-BE49-F238E27FC236}">
                  <a16:creationId xmlns:a16="http://schemas.microsoft.com/office/drawing/2014/main" id="{677D70B8-28D4-9C31-9D94-D3052A1620B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9777596" y="4473116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781E3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Device Trend Detection</a:t>
              </a:r>
            </a:p>
          </p:txBody>
        </p:sp>
        <p:sp>
          <p:nvSpPr>
            <p:cNvPr id="9" name="Rechteck 40">
              <a:extLst>
                <a:ext uri="{FF2B5EF4-FFF2-40B4-BE49-F238E27FC236}">
                  <a16:creationId xmlns:a16="http://schemas.microsoft.com/office/drawing/2014/main" id="{A7D4BF0B-6AC3-4AA9-E8BD-1253A110E4C1}"/>
                </a:ext>
              </a:extLst>
            </p:cNvPr>
            <p:cNvSpPr/>
            <p:nvPr/>
          </p:nvSpPr>
          <p:spPr>
            <a:xfrm>
              <a:off x="10497596" y="4473116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0" name="Gruppieren 42">
            <a:extLst>
              <a:ext uri="{FF2B5EF4-FFF2-40B4-BE49-F238E27FC236}">
                <a16:creationId xmlns:a16="http://schemas.microsoft.com/office/drawing/2014/main" id="{2A39462A-F04D-B596-7A41-2767D485510C}"/>
              </a:ext>
            </a:extLst>
          </p:cNvPr>
          <p:cNvGrpSpPr>
            <a:grpSpLocks noChangeAspect="1"/>
          </p:cNvGrpSpPr>
          <p:nvPr/>
        </p:nvGrpSpPr>
        <p:grpSpPr>
          <a:xfrm>
            <a:off x="2651309" y="3029989"/>
            <a:ext cx="1296000" cy="1296000"/>
            <a:chOff x="9420737" y="1699669"/>
            <a:chExt cx="1440000" cy="1440000"/>
          </a:xfrm>
        </p:grpSpPr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BC202C79-EF00-4794-A5E7-54FD1AD6FFE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EABA9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Verify, Troubleshoot and Notify</a:t>
              </a:r>
            </a:p>
          </p:txBody>
        </p:sp>
        <p:sp>
          <p:nvSpPr>
            <p:cNvPr id="12" name="Rechteck 44">
              <a:extLst>
                <a:ext uri="{FF2B5EF4-FFF2-40B4-BE49-F238E27FC236}">
                  <a16:creationId xmlns:a16="http://schemas.microsoft.com/office/drawing/2014/main" id="{D0BEF0AD-9BD5-957F-DF20-EA76A3E6320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C27136FF-F3FA-F76D-A713-2F31CB874934}"/>
              </a:ext>
            </a:extLst>
          </p:cNvPr>
          <p:cNvGrpSpPr>
            <a:grpSpLocks noChangeAspect="1"/>
          </p:cNvGrpSpPr>
          <p:nvPr/>
        </p:nvGrpSpPr>
        <p:grpSpPr>
          <a:xfrm>
            <a:off x="8723272" y="3104417"/>
            <a:ext cx="1296000" cy="1296000"/>
            <a:chOff x="9420737" y="1699669"/>
            <a:chExt cx="1440000" cy="1440000"/>
          </a:xfrm>
        </p:grpSpPr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F228A6D5-55A8-F878-625A-2CFBC2A4CC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44C6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Closed Loop Operation</a:t>
              </a:r>
            </a:p>
          </p:txBody>
        </p:sp>
        <p:sp>
          <p:nvSpPr>
            <p:cNvPr id="16" name="Rechteck 47">
              <a:extLst>
                <a:ext uri="{FF2B5EF4-FFF2-40B4-BE49-F238E27FC236}">
                  <a16:creationId xmlns:a16="http://schemas.microsoft.com/office/drawing/2014/main" id="{B76F4586-6C16-9488-8080-DC2366DDC57B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7" name="Gruppieren 48">
            <a:extLst>
              <a:ext uri="{FF2B5EF4-FFF2-40B4-BE49-F238E27FC236}">
                <a16:creationId xmlns:a16="http://schemas.microsoft.com/office/drawing/2014/main" id="{CEB0384D-AE7F-401C-F7FF-BDAEA866A31A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56" y="3081453"/>
            <a:ext cx="1296000" cy="1296000"/>
            <a:chOff x="9420737" y="1699669"/>
            <a:chExt cx="1440000" cy="1440000"/>
          </a:xfrm>
        </p:grpSpPr>
        <p:sp>
          <p:nvSpPr>
            <p:cNvPr id="18" name="Textfeld 49">
              <a:extLst>
                <a:ext uri="{FF2B5EF4-FFF2-40B4-BE49-F238E27FC236}">
                  <a16:creationId xmlns:a16="http://schemas.microsoft.com/office/drawing/2014/main" id="{710443C2-A213-C93E-D7DE-9256AD74C9A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DE3E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Anomaly Detection</a:t>
              </a:r>
            </a:p>
          </p:txBody>
        </p:sp>
        <p:sp>
          <p:nvSpPr>
            <p:cNvPr id="19" name="Rechteck 50">
              <a:extLst>
                <a:ext uri="{FF2B5EF4-FFF2-40B4-BE49-F238E27FC236}">
                  <a16:creationId xmlns:a16="http://schemas.microsoft.com/office/drawing/2014/main" id="{B0C54029-2E2D-F6C0-FCED-13B25FD81DFE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0" name="Gruppieren 51">
            <a:extLst>
              <a:ext uri="{FF2B5EF4-FFF2-40B4-BE49-F238E27FC236}">
                <a16:creationId xmlns:a16="http://schemas.microsoft.com/office/drawing/2014/main" id="{1B5435B3-AE86-5E3B-7DD7-612D9AD30695}"/>
              </a:ext>
            </a:extLst>
          </p:cNvPr>
          <p:cNvGrpSpPr>
            <a:grpSpLocks noChangeAspect="1"/>
          </p:cNvGrpSpPr>
          <p:nvPr/>
        </p:nvGrpSpPr>
        <p:grpSpPr>
          <a:xfrm>
            <a:off x="5670531" y="3029989"/>
            <a:ext cx="1296000" cy="1296000"/>
            <a:chOff x="9420737" y="1699669"/>
            <a:chExt cx="1440000" cy="1440000"/>
          </a:xfrm>
        </p:grpSpPr>
        <p:sp>
          <p:nvSpPr>
            <p:cNvPr id="21" name="Textfeld 52">
              <a:extLst>
                <a:ext uri="{FF2B5EF4-FFF2-40B4-BE49-F238E27FC236}">
                  <a16:creationId xmlns:a16="http://schemas.microsoft.com/office/drawing/2014/main" id="{8B96C491-62EA-C102-02AE-9C35C6819F7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61E64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Visualization </a:t>
              </a:r>
            </a:p>
          </p:txBody>
        </p:sp>
        <p:sp>
          <p:nvSpPr>
            <p:cNvPr id="22" name="Rechteck 53">
              <a:extLst>
                <a:ext uri="{FF2B5EF4-FFF2-40B4-BE49-F238E27FC236}">
                  <a16:creationId xmlns:a16="http://schemas.microsoft.com/office/drawing/2014/main" id="{CD5EEA4E-05C6-79F3-6419-252AE948AC1F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3" name="Gruppieren 54">
            <a:extLst>
              <a:ext uri="{FF2B5EF4-FFF2-40B4-BE49-F238E27FC236}">
                <a16:creationId xmlns:a16="http://schemas.microsoft.com/office/drawing/2014/main" id="{43DA79DF-E42D-79DA-2E63-37571E43F0EB}"/>
              </a:ext>
            </a:extLst>
          </p:cNvPr>
          <p:cNvGrpSpPr>
            <a:grpSpLocks noChangeAspect="1"/>
          </p:cNvGrpSpPr>
          <p:nvPr/>
        </p:nvGrpSpPr>
        <p:grpSpPr>
          <a:xfrm>
            <a:off x="7189919" y="3081453"/>
            <a:ext cx="1296000" cy="1296000"/>
            <a:chOff x="9420737" y="1699669"/>
            <a:chExt cx="1440000" cy="1440000"/>
          </a:xfrm>
        </p:grpSpPr>
        <p:sp>
          <p:nvSpPr>
            <p:cNvPr id="24" name="Textfeld 55">
              <a:extLst>
                <a:ext uri="{FF2B5EF4-FFF2-40B4-BE49-F238E27FC236}">
                  <a16:creationId xmlns:a16="http://schemas.microsoft.com/office/drawing/2014/main" id="{AF618EBE-6571-2ABA-C463-166B9EC84BF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6329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SLI and SLO</a:t>
              </a:r>
            </a:p>
          </p:txBody>
        </p:sp>
        <p:sp>
          <p:nvSpPr>
            <p:cNvPr id="25" name="Rechteck 56">
              <a:extLst>
                <a:ext uri="{FF2B5EF4-FFF2-40B4-BE49-F238E27FC236}">
                  <a16:creationId xmlns:a16="http://schemas.microsoft.com/office/drawing/2014/main" id="{6E4AAC49-253A-16CD-EEDC-0B1795F09A96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B17EC-9407-E3A2-1F7C-D47095BE2DDB}"/>
              </a:ext>
            </a:extLst>
          </p:cNvPr>
          <p:cNvCxnSpPr/>
          <p:nvPr/>
        </p:nvCxnSpPr>
        <p:spPr bwMode="gray">
          <a:xfrm>
            <a:off x="1562428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C9830F3-CBF4-D372-DBC5-8AB3BCB5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822" y="2105153"/>
            <a:ext cx="410400" cy="410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EB060B-2351-6AC0-7856-F33CB052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3298" y="2119502"/>
            <a:ext cx="410400" cy="4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F5E834-66E3-AE49-4040-1D628970A3FC}"/>
              </a:ext>
            </a:extLst>
          </p:cNvPr>
          <p:cNvSpPr/>
          <p:nvPr/>
        </p:nvSpPr>
        <p:spPr bwMode="gray">
          <a:xfrm>
            <a:off x="1577989" y="1741622"/>
            <a:ext cx="724220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Alert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C20F7-8218-7EF6-0AE8-992862F0E030}"/>
              </a:ext>
            </a:extLst>
          </p:cNvPr>
          <p:cNvSpPr/>
          <p:nvPr/>
        </p:nvSpPr>
        <p:spPr bwMode="gray">
          <a:xfrm>
            <a:off x="2591780" y="1741622"/>
            <a:ext cx="1053436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Postmortem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DF8467-9125-3982-1295-79F29C9B0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4630" y="3240845"/>
            <a:ext cx="469639" cy="357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70A491-1DB5-77FC-712B-35F7A47E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8429" y="5293198"/>
            <a:ext cx="457022" cy="393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CD1AF5-AD78-AA80-9E26-C4515CC4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109" y="3122827"/>
            <a:ext cx="424647" cy="393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49D5E-4B86-6869-98D7-DE092FC30B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4444" y="3151466"/>
            <a:ext cx="454869" cy="393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768564-2BA7-E325-FE43-6D4CE762C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566" y="3202810"/>
            <a:ext cx="474707" cy="393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0A7074-FC27-6B8B-F899-8DDE2533BB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367" y="3192400"/>
            <a:ext cx="474367" cy="3931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66A7CE-25D4-DED2-6D45-788D6CB73B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989" y="3104417"/>
            <a:ext cx="445123" cy="3931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C3853-02C8-D495-EDB1-B0129F6F9E30}"/>
              </a:ext>
            </a:extLst>
          </p:cNvPr>
          <p:cNvCxnSpPr/>
          <p:nvPr/>
        </p:nvCxnSpPr>
        <p:spPr bwMode="gray">
          <a:xfrm>
            <a:off x="1050398" y="4905347"/>
            <a:ext cx="93792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6E6D7-2688-CCDB-6A6C-7880291A8339}"/>
              </a:ext>
            </a:extLst>
          </p:cNvPr>
          <p:cNvCxnSpPr/>
          <p:nvPr/>
        </p:nvCxnSpPr>
        <p:spPr bwMode="gray">
          <a:xfrm>
            <a:off x="1044803" y="2672601"/>
            <a:ext cx="937927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6B893-78A4-3D56-EECA-A2AEF814D57E}"/>
              </a:ext>
            </a:extLst>
          </p:cNvPr>
          <p:cNvSpPr/>
          <p:nvPr/>
        </p:nvSpPr>
        <p:spPr bwMode="gray">
          <a:xfrm>
            <a:off x="3461645" y="2212755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-network-anomaly-semantics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-network-anomaly-lifecycle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8EA4A-314A-BB28-E712-414D5F01E35F}"/>
              </a:ext>
            </a:extLst>
          </p:cNvPr>
          <p:cNvCxnSpPr/>
          <p:nvPr/>
        </p:nvCxnSpPr>
        <p:spPr bwMode="gray">
          <a:xfrm>
            <a:off x="2612083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3CC50D-6BF1-E751-D746-D130EE998D4B}"/>
              </a:ext>
            </a:extLst>
          </p:cNvPr>
          <p:cNvCxnSpPr/>
          <p:nvPr/>
        </p:nvCxnSpPr>
        <p:spPr bwMode="gray">
          <a:xfrm>
            <a:off x="5863467" y="5073000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Mesh organizes Data in Organizations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Enables Network Analytics use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8359-DC79-8122-1266-D00A47BFEBE7}"/>
              </a:ext>
            </a:extLst>
          </p:cNvPr>
          <p:cNvSpPr txBox="1"/>
          <p:nvPr/>
        </p:nvSpPr>
        <p:spPr>
          <a:xfrm>
            <a:off x="755754" y="2294617"/>
            <a:ext cx="80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RFC 8632</a:t>
            </a:r>
            <a:endParaRPr kumimoji="0" lang="de-CH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0BE6D769-3D3F-136C-2542-47D8CD60338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3929403" y="2815301"/>
            <a:ext cx="1761022" cy="1811606"/>
          </a:xfrm>
          <a:prstGeom prst="ellipse">
            <a:avLst/>
          </a:prstGeom>
          <a:solidFill>
            <a:srgbClr val="FF0000">
              <a:alpha val="5000"/>
            </a:srgbClr>
          </a:solidFill>
          <a:ln w="6350">
            <a:solidFill>
              <a:srgbClr val="FF0000"/>
            </a:solidFill>
            <a:prstDash val="sysDot"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E115-1F77-20A8-3DA1-68ED2196E5C6}"/>
              </a:ext>
            </a:extLst>
          </p:cNvPr>
          <p:cNvSpPr/>
          <p:nvPr/>
        </p:nvSpPr>
        <p:spPr bwMode="gray">
          <a:xfrm>
            <a:off x="3504586" y="4598248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hlinkClick r:id="rId23"/>
              </a:rPr>
              <a:t>draft-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netana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nmop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-network-anomaly-architecture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DF2F7-CBB1-37EC-1E76-291921B5FC70}"/>
              </a:ext>
            </a:extLst>
          </p:cNvPr>
          <p:cNvSpPr txBox="1"/>
          <p:nvPr/>
        </p:nvSpPr>
        <p:spPr>
          <a:xfrm>
            <a:off x="5935922" y="5186800"/>
            <a:ext cx="5900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Network Telemetry (</a:t>
            </a:r>
            <a:r>
              <a:rPr lang="en-US" sz="1200" b="1" dirty="0">
                <a:solidFill>
                  <a:prstClr val="black"/>
                </a:solidFill>
                <a:hlinkClick r:id="" action="ppaction://noaction"/>
              </a:rPr>
              <a:t>RFC 9232</a:t>
            </a:r>
            <a:r>
              <a:rPr lang="en-US" sz="1200" b="1" dirty="0">
                <a:solidFill>
                  <a:prstClr val="black"/>
                </a:solidFill>
              </a:rPr>
              <a:t>)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IPFIX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hlinkClick r:id="rId24"/>
              </a:rPr>
              <a:t>RFC 7011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hlinkClick r:id="rId25"/>
              </a:rPr>
              <a:t>RFC 9487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6"/>
              </a:rPr>
              <a:t>RFC 9160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draft-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ietf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-opsawg-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ipfix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-on-path-telemetry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BMP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  <a:hlinkClick r:id="rId28"/>
              </a:rPr>
              <a:t>RFC 7854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29"/>
              </a:rPr>
              <a:t>RFC 8671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  <a:hlinkClick r:id="rId30"/>
              </a:rPr>
              <a:t>RFC 9069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path-marking-tlv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lucente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rel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YANG-Push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34"/>
              </a:rPr>
              <a:t>RFC 8639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5"/>
              </a:rPr>
              <a:t>RFC 8641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udp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distributed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ahuang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yang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notifications-versioning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sequencing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-push-observation-time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358FF-EF3C-19A5-B66E-56764914554A}"/>
              </a:ext>
            </a:extLst>
          </p:cNvPr>
          <p:cNvSpPr/>
          <p:nvPr/>
        </p:nvSpPr>
        <p:spPr bwMode="gray">
          <a:xfrm>
            <a:off x="6096000" y="4842000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Operational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D3939-F517-F366-148A-DF75104D4638}"/>
              </a:ext>
            </a:extLst>
          </p:cNvPr>
          <p:cNvSpPr/>
          <p:nvPr/>
        </p:nvSpPr>
        <p:spPr bwMode="gray">
          <a:xfrm>
            <a:off x="6084464" y="2618584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Analytical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Monitoring L3 VPN's with IPFIX, BMP and YANG Push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From Connectivity Service to Realtime Network Analytics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FEC644C-5BBA-9D8A-F77B-29E3C855E4BF}"/>
              </a:ext>
            </a:extLst>
          </p:cNvPr>
          <p:cNvSpPr txBox="1">
            <a:spLocks/>
          </p:cNvSpPr>
          <p:nvPr/>
        </p:nvSpPr>
        <p:spPr bwMode="black">
          <a:xfrm>
            <a:off x="5903843" y="1742858"/>
            <a:ext cx="5684049" cy="4788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TheSans Swisscom Light"/>
              </a:rPr>
              <a:t>Connectivity Service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Connection Points are connected through Logical Connections.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BGP control-plane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IPv4/6 unicast prefixes in VRF's are tagged with BGP standard communities.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One BGP standard community to identify the Logical Connection. One BGP standard community to identify each Connection Point.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prefixes are exported from VRF's, a BGP route-distinguisher, BGP extended community route-targets and a SRv6 VPN SID for the IPv6 next-hop </a:t>
            </a:r>
            <a:r>
              <a:rPr lang="en-US" dirty="0">
                <a:latin typeface="TheSans Swisscom Light"/>
              </a:rPr>
              <a:t>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 allocated.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forwarding 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unicast traffic is received from the edge at the SRv6 PE, a lookup is performed, the SRv6 VPN SID is obtained and IPv6 next-hop is added when forwarded to the core.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Swisscom collects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MPLS and SRv6 provider data plane, IPv4/6 unicast customer data-plane in IPFIX and at provider edge BGP VPNv4/6 unicast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 production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to perform real-time data correlation.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E1AF7-54F3-0ED4-A99D-8EDF196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4" y="1695129"/>
            <a:ext cx="4710952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5412"/>
            <a:ext cx="6045757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When operational or configurational changes in connectivity services are happening, the objective is to detect interruption at network operation faster than the users using those connectivity services</a:t>
            </a:r>
          </a:p>
          <a:p>
            <a:r>
              <a:rPr lang="en-US" sz="1700" dirty="0"/>
              <a:t>In order to achieve this objective, automation in network monitoring is required. This automation needs to monitor network changes holistically by monitoring all 3 network planes simultaneously and detect whether that change is service disruptive.</a:t>
            </a:r>
          </a:p>
          <a:p>
            <a:r>
              <a:rPr lang="en-US" sz="1700" dirty="0"/>
              <a:t>Through network incidents postmortems we network operators learn and improve so does network anomaly detection and supervised and semi-supervised machine learning. With more and more incidents the postmortem process demands automation and with the standardization of labeled network incident collaboration among network operators, vendors and academia is facilitated.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Statement and Motivation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it is being addressed in which document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40698F20-E35A-7859-BBD7-0DF9260329A7}"/>
              </a:ext>
            </a:extLst>
          </p:cNvPr>
          <p:cNvSpPr txBox="1">
            <a:spLocks/>
          </p:cNvSpPr>
          <p:nvPr/>
        </p:nvSpPr>
        <p:spPr bwMode="black">
          <a:xfrm>
            <a:off x="7268547" y="2015412"/>
            <a:ext cx="4646645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</a:t>
            </a:r>
            <a:r>
              <a:rPr lang="en-US" sz="1700" dirty="0" err="1">
                <a:hlinkClick r:id="rId2"/>
              </a:rPr>
              <a:t>nmop</a:t>
            </a:r>
            <a:r>
              <a:rPr lang="en-US" sz="1700" dirty="0">
                <a:hlinkClick r:id="rId2"/>
              </a:rPr>
              <a:t>-network-anomaly-architecture</a:t>
            </a:r>
            <a:r>
              <a:rPr lang="en-US" sz="1700" dirty="0"/>
              <a:t> describes the motivation and architecture and the relationship to other two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netana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-network-anomaly-semantics</a:t>
            </a:r>
            <a:r>
              <a:rPr lang="en-US" sz="1700" dirty="0"/>
              <a:t> defines Symptom semantics to enable standardized data exchange to validate results with network engineers and improve supervised and semi-supervised machine learning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netana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-network-anomaly-lifecycle</a:t>
            </a:r>
            <a:r>
              <a:rPr lang="en-US" sz="1700" dirty="0"/>
              <a:t> describes on managing the lifecycle process, in order to facilitate network engineers to interact with the network anomaly detection system to refine the detection abilities over time.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C32D27E-E01A-131C-C4B7-9A918341F560}"/>
              </a:ext>
            </a:extLst>
          </p:cNvPr>
          <p:cNvSpPr txBox="1">
            <a:spLocks/>
          </p:cNvSpPr>
          <p:nvPr/>
        </p:nvSpPr>
        <p:spPr bwMode="black">
          <a:xfrm>
            <a:off x="7268547" y="462556"/>
            <a:ext cx="2649894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DB6D2-AE41-F640-9B4A-96205F1A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092" y="365125"/>
            <a:ext cx="1685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6528322" cy="1325880"/>
          </a:xfrm>
        </p:spPr>
        <p:txBody>
          <a:bodyPr>
            <a:noAutofit/>
          </a:bodyPr>
          <a:lstStyle/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8080260" y="191004"/>
            <a:ext cx="4044516" cy="51132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CH" sz="1350" b="1" dirty="0"/>
              <a:t>Maintenance </a:t>
            </a:r>
            <a:r>
              <a:rPr lang="de-CH" sz="1350" b="1" dirty="0" err="1"/>
              <a:t>Window</a:t>
            </a:r>
            <a:r>
              <a:rPr lang="de-CH" sz="1350" b="1" dirty="0"/>
              <a:t> </a:t>
            </a:r>
            <a:r>
              <a:rPr lang="de-CH" sz="1350" b="1" dirty="0" err="1"/>
              <a:t>with</a:t>
            </a:r>
            <a:r>
              <a:rPr lang="de-CH" sz="1350" b="1" dirty="0"/>
              <a:t> </a:t>
            </a:r>
            <a:r>
              <a:rPr lang="en-US" sz="1350" b="1" dirty="0"/>
              <a:t>15 configuration steps started on August 14th 00:04 and ended at 01:12. </a:t>
            </a:r>
            <a:r>
              <a:rPr lang="en-US" sz="1350" dirty="0"/>
              <a:t>These configuration steps involved: IS-IS overload-bit on ABR, ABR IS-IS L1/2 to L2/L2 and PE L1 to L2 migration, IS-IS locator summarization.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Throughout the maintenance window, </a:t>
            </a:r>
            <a:r>
              <a:rPr lang="en-US" sz="1350" dirty="0"/>
              <a:t>in overlay topology changes, traffic volume and flow count changes, forwarding plane drops and customer data plane TCP congestion were measured and observed but nor alerted. </a:t>
            </a:r>
            <a:r>
              <a:rPr lang="en-US" sz="1350" b="1" dirty="0"/>
              <a:t>In SRv6 underlay, forwarding  plane drops were measured and observed but not alerted.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dirty="0"/>
              <a:t>Network operation center </a:t>
            </a:r>
            <a:r>
              <a:rPr lang="en-US" sz="1350" b="1" dirty="0"/>
              <a:t>was alerted</a:t>
            </a:r>
            <a:r>
              <a:rPr lang="en-US" sz="1350" dirty="0"/>
              <a:t>. 10 VOIP service calls were dropped, and mobile subscriber control plane was interrupted. Both platform teams were notified </a:t>
            </a:r>
            <a:r>
              <a:rPr lang="en-US" sz="1350" b="1" dirty="0"/>
              <a:t>but did not find causality.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At 01:51, </a:t>
            </a:r>
            <a:r>
              <a:rPr lang="en-US" sz="1350" dirty="0"/>
              <a:t>the maintenance window implementers informed network operation center that all configuration changes were performed, and no connectivity service impact was observed.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At 10:22, </a:t>
            </a:r>
            <a:r>
              <a:rPr lang="en-US" sz="1350" dirty="0"/>
              <a:t>network operation center was being asked wherever connectivity service impact was visible and reasoning behind.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At 11:12, </a:t>
            </a:r>
            <a:r>
              <a:rPr lang="en-US" sz="1350" dirty="0"/>
              <a:t>network operation center confirmed that connectivity service impact is visible and most likely being related with performed maintenance window.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During Post Maintenance Window Analysis, </a:t>
            </a:r>
            <a:r>
              <a:rPr lang="en-US" sz="1350" dirty="0"/>
              <a:t>connectivity service impact on 3 previous maintenance windows, August 6</a:t>
            </a:r>
            <a:r>
              <a:rPr lang="en-US" sz="1350" baseline="30000" dirty="0"/>
              <a:t>th</a:t>
            </a:r>
            <a:r>
              <a:rPr lang="en-US" sz="1350" dirty="0"/>
              <a:t>, August 7</a:t>
            </a:r>
            <a:r>
              <a:rPr lang="en-US" sz="1350" baseline="30000" dirty="0"/>
              <a:t>th</a:t>
            </a:r>
            <a:r>
              <a:rPr lang="en-US" sz="1350" dirty="0"/>
              <a:t> and August 13</a:t>
            </a:r>
            <a:r>
              <a:rPr lang="en-US" sz="1350" baseline="30000" dirty="0"/>
              <a:t>th</a:t>
            </a:r>
            <a:r>
              <a:rPr lang="en-US" sz="1350" dirty="0"/>
              <a:t> were discovered.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02489DE-F809-4491-97BA-957BEDA6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715" y="201414"/>
            <a:ext cx="410400" cy="410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265758" y="5437539"/>
            <a:ext cx="710381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Cosmos Bright Lights </a:t>
            </a:r>
            <a:r>
              <a:rPr lang="en-US" sz="1350" b="1" dirty="0">
                <a:solidFill>
                  <a:srgbClr val="FF0000"/>
                </a:solidFill>
              </a:rPr>
              <a:t>Anomaly Detection Results for 15 L3 VPN's Traversing SRv6 Core</a:t>
            </a:r>
            <a:endParaRPr lang="en-US" sz="1350" b="1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4586A3-D638-9D3A-739F-52AD87B0A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0033" y="2646071"/>
            <a:ext cx="525183" cy="5251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0125EC-6F9E-5557-FFDC-E3069096210F}"/>
              </a:ext>
            </a:extLst>
          </p:cNvPr>
          <p:cNvCxnSpPr>
            <a:cxnSpLocks/>
          </p:cNvCxnSpPr>
          <p:nvPr/>
        </p:nvCxnSpPr>
        <p:spPr bwMode="gray">
          <a:xfrm flipH="1">
            <a:off x="7724915" y="701375"/>
            <a:ext cx="2229" cy="590049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8">
            <a:extLst>
              <a:ext uri="{FF2B5EF4-FFF2-40B4-BE49-F238E27FC236}">
                <a16:creationId xmlns:a16="http://schemas.microsoft.com/office/drawing/2014/main" id="{4DAC9546-B09D-A0B9-5C6E-D8B53F098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1104" y="1340889"/>
            <a:ext cx="409069" cy="4090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C26D07A-EAA1-1142-73EF-5A3288679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046" y="3780213"/>
            <a:ext cx="525183" cy="52518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C02EC7-F8AF-FEEA-2F3A-991690A27758}"/>
              </a:ext>
            </a:extLst>
          </p:cNvPr>
          <p:cNvCxnSpPr>
            <a:cxnSpLocks/>
          </p:cNvCxnSpPr>
          <p:nvPr/>
        </p:nvCxnSpPr>
        <p:spPr bwMode="gray">
          <a:xfrm>
            <a:off x="7738638" y="1810334"/>
            <a:ext cx="0" cy="718351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66736-C5E9-2C83-DF64-1A2A72348EFD}"/>
              </a:ext>
            </a:extLst>
          </p:cNvPr>
          <p:cNvCxnSpPr>
            <a:cxnSpLocks/>
          </p:cNvCxnSpPr>
          <p:nvPr/>
        </p:nvCxnSpPr>
        <p:spPr bwMode="gray">
          <a:xfrm>
            <a:off x="7738638" y="3220719"/>
            <a:ext cx="1938" cy="483677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CB1A70-0E59-E058-9E02-E545175E4CA7}"/>
              </a:ext>
            </a:extLst>
          </p:cNvPr>
          <p:cNvCxnSpPr>
            <a:cxnSpLocks/>
          </p:cNvCxnSpPr>
          <p:nvPr/>
        </p:nvCxnSpPr>
        <p:spPr bwMode="gray">
          <a:xfrm>
            <a:off x="7752624" y="4393731"/>
            <a:ext cx="0" cy="891146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E0455F3-D9C5-815D-8F04-352BF98B3E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20" y="1810334"/>
            <a:ext cx="6986136" cy="3474543"/>
          </a:xfrm>
          <a:prstGeom prst="rect">
            <a:avLst/>
          </a:prstGeom>
        </p:spPr>
      </p:pic>
      <p:pic>
        <p:nvPicPr>
          <p:cNvPr id="46" name="Grafik 8">
            <a:extLst>
              <a:ext uri="{FF2B5EF4-FFF2-40B4-BE49-F238E27FC236}">
                <a16:creationId xmlns:a16="http://schemas.microsoft.com/office/drawing/2014/main" id="{2FFDB0D4-E444-256B-B862-0E2882DF0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452" y="5366133"/>
            <a:ext cx="409069" cy="409069"/>
          </a:xfrm>
          <a:prstGeom prst="rect">
            <a:avLst/>
          </a:prstGeom>
        </p:spPr>
      </p:pic>
      <p:pic>
        <p:nvPicPr>
          <p:cNvPr id="49" name="Grafik 8">
            <a:extLst>
              <a:ext uri="{FF2B5EF4-FFF2-40B4-BE49-F238E27FC236}">
                <a16:creationId xmlns:a16="http://schemas.microsoft.com/office/drawing/2014/main" id="{EF6B390E-5877-9297-712A-9BE317286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452" y="6129843"/>
            <a:ext cx="409069" cy="40906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A693C2-9339-5D7D-2CD4-774A34A596DB}"/>
              </a:ext>
            </a:extLst>
          </p:cNvPr>
          <p:cNvCxnSpPr>
            <a:cxnSpLocks/>
          </p:cNvCxnSpPr>
          <p:nvPr/>
        </p:nvCxnSpPr>
        <p:spPr bwMode="gray">
          <a:xfrm flipH="1">
            <a:off x="7768294" y="5880186"/>
            <a:ext cx="6127" cy="249657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1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2956D9-21C7-308D-6DC1-343EDF11047B}"/>
              </a:ext>
            </a:extLst>
          </p:cNvPr>
          <p:cNvSpPr txBox="1">
            <a:spLocks/>
          </p:cNvSpPr>
          <p:nvPr/>
        </p:nvSpPr>
        <p:spPr bwMode="black">
          <a:xfrm>
            <a:off x="1785199" y="1925618"/>
            <a:ext cx="6825401" cy="31539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IPFIX configured on P and PE SRv6 nodes on SRv6 and IPv4/6 VRF unicast enabled interfaces. Capturing L3 IPv4/6 and L2 Ethernet overlay customer data plane </a:t>
            </a:r>
            <a:r>
              <a:rPr lang="en-US" sz="1350" b="1" dirty="0">
                <a:solidFill>
                  <a:srgbClr val="FF0000"/>
                </a:solidFill>
              </a:rPr>
              <a:t>and underlay SRv6 provider data plane metrics on SRv6 enabled interfaces, </a:t>
            </a:r>
            <a:r>
              <a:rPr lang="en-US" sz="1350" dirty="0"/>
              <a:t>and IPv4/6 and L2 Ethernet overlay customer data plane metrics on IPv4/6 VRF unicast enabled interfaces.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IPv4/6 unicast customer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vital, </a:t>
            </a:r>
            <a:r>
              <a:rPr lang="en-US" sz="1350" b="1" dirty="0"/>
              <a:t>SRv6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</a:t>
            </a:r>
            <a:r>
              <a:rPr lang="en-US" sz="1350" b="1" dirty="0"/>
              <a:t> On-Path delay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</a:t>
            </a:r>
            <a:r>
              <a:rPr lang="en-US" sz="1350" b="1" dirty="0">
                <a:solidFill>
                  <a:srgbClr val="00B050"/>
                </a:solidFill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Adj-RIB In post-policy on BGP VPNv4 /6 and IPv4/6 VRF unicast peers and Local-RIB on all RIB's configured on SRv6 PE's. BMP Adj-RIB In post-policy on BGP VPNv4 /6 peers on Route Reflectors configured.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BMP Local RIB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 </a:t>
            </a:r>
            <a:r>
              <a:rPr lang="en-US" sz="1350" b="1" dirty="0"/>
              <a:t>BMP</a:t>
            </a:r>
            <a:r>
              <a:rPr lang="en-US" sz="1350" b="1" dirty="0">
                <a:solidFill>
                  <a:srgbClr val="FF0000"/>
                </a:solidFill>
              </a:rPr>
              <a:t> </a:t>
            </a:r>
            <a:r>
              <a:rPr lang="en-US" sz="1350" b="1" dirty="0"/>
              <a:t>Path Marking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YANG Push Legacy on most nodes enabled but not relevant for this use case.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Take, </a:t>
            </a:r>
            <a:r>
              <a:rPr lang="en-US" sz="1350" b="1" dirty="0"/>
              <a:t>means that current YANG-Push legacy implementation is used without any vendor code change and is in </a:t>
            </a:r>
            <a:r>
              <a:rPr lang="en-US" sz="1350" b="1" dirty="0">
                <a:solidFill>
                  <a:srgbClr val="00B050"/>
                </a:solidFill>
              </a:rPr>
              <a:t>accepted</a:t>
            </a:r>
            <a:r>
              <a:rPr lang="en-US" sz="1350" b="1" dirty="0"/>
              <a:t> stage. However, IETF YANG-Push is</a:t>
            </a:r>
            <a:r>
              <a:rPr lang="en-US" sz="1350" b="1" dirty="0">
                <a:solidFill>
                  <a:srgbClr val="00B050"/>
                </a:solidFill>
              </a:rPr>
              <a:t> shape </a:t>
            </a:r>
            <a:r>
              <a:rPr lang="en-US" sz="1350" b="1" dirty="0"/>
              <a:t>and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state.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774544A5-3C16-9493-9022-8907FDEF2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2" y="3850616"/>
            <a:ext cx="409069" cy="4090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8DA5853-80EC-31B0-ADA5-CF683E212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8121" y="5336605"/>
            <a:ext cx="410400" cy="410400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C515F773-D637-C025-5CC8-46F0B273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3" y="1925041"/>
            <a:ext cx="409069" cy="409069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5939124C-67BA-49D8-5E9E-97A906154C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Network Telemetry Coverage</a:t>
            </a:r>
          </a:p>
        </p:txBody>
      </p:sp>
      <p:pic>
        <p:nvPicPr>
          <p:cNvPr id="4" name="Picture 3" descr="A diagram of a pyramid&#10;&#10;Description automatically generated with medium confidence">
            <a:extLst>
              <a:ext uri="{FF2B5EF4-FFF2-40B4-BE49-F238E27FC236}">
                <a16:creationId xmlns:a16="http://schemas.microsoft.com/office/drawing/2014/main" id="{9957FF2A-1726-269B-FEF0-38B8C18BC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77" y="1922075"/>
            <a:ext cx="3001541" cy="42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1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070F97-5D79-7BE4-BAC2-315966453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705467"/>
            <a:ext cx="8714646" cy="40465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117166"/>
            <a:ext cx="872068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Mobile Subscriber Management Control Plane Overlay </a:t>
            </a:r>
            <a:r>
              <a:rPr lang="en-US" sz="1350" b="1" dirty="0">
                <a:solidFill>
                  <a:srgbClr val="FF0000"/>
                </a:solidFill>
              </a:rPr>
              <a:t>Congestion</a:t>
            </a:r>
            <a:r>
              <a:rPr lang="en-US" sz="1350" b="1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1317848"/>
            <a:ext cx="24112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SRv6 forwarding plane and customer data plane. </a:t>
            </a:r>
            <a:r>
              <a:rPr lang="en-US" sz="1350" dirty="0"/>
              <a:t>Shows on a particular L3 VPN the amount of TCP SYN and RST </a:t>
            </a:r>
            <a:r>
              <a:rPr lang="en-US" sz="1350" b="1" dirty="0">
                <a:solidFill>
                  <a:srgbClr val="FF0000"/>
                </a:solidFill>
              </a:rPr>
              <a:t>from L4 port 389 were originated </a:t>
            </a:r>
            <a:r>
              <a:rPr lang="en-US" sz="1350" dirty="0"/>
              <a:t>and </a:t>
            </a:r>
            <a:r>
              <a:rPr lang="en-US" sz="1350" b="1" dirty="0"/>
              <a:t>through which PE nodes and with which SRv6 SID's</a:t>
            </a:r>
            <a:r>
              <a:rPr lang="en-US" sz="1350" dirty="0"/>
              <a:t> the traffic was forwarded with.  </a:t>
            </a:r>
            <a:r>
              <a:rPr lang="en-US" sz="1350" b="1" dirty="0"/>
              <a:t>Remark: IE6 </a:t>
            </a:r>
            <a:r>
              <a:rPr lang="en-US" sz="1350" b="1" dirty="0" err="1"/>
              <a:t>tcpControlBits</a:t>
            </a:r>
            <a:r>
              <a:rPr lang="en-US" sz="1350" b="1" dirty="0"/>
              <a:t> is a none key field.</a:t>
            </a:r>
            <a:endParaRPr lang="de-CH" sz="13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8976049" y="2402761"/>
            <a:ext cx="520376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23E8E282-DDF6-844E-1386-D9BEA4C5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998" y="3762229"/>
            <a:ext cx="2653447" cy="194586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FE90F28-276C-1DF2-1F07-37BE763FC268}"/>
              </a:ext>
            </a:extLst>
          </p:cNvPr>
          <p:cNvSpPr/>
          <p:nvPr/>
        </p:nvSpPr>
        <p:spPr>
          <a:xfrm>
            <a:off x="9157941" y="5862503"/>
            <a:ext cx="2653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Resulted in Mobile Fallback Subscriber Session Count</a:t>
            </a:r>
            <a:endParaRPr lang="de-CH" sz="135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024C12A-6CB5-0B2D-EBE6-3BB7111B69E0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Mobile Subscriber Management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69046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C6F61C-511A-4B37-FAF5-AFE33388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691640"/>
            <a:ext cx="8714309" cy="4028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105135"/>
            <a:ext cx="872068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VOIP SIP Signaling Overlay </a:t>
            </a:r>
            <a:r>
              <a:rPr lang="en-US" sz="1350" b="1" dirty="0">
                <a:solidFill>
                  <a:srgbClr val="FF0000"/>
                </a:solidFill>
              </a:rPr>
              <a:t>Congestion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2915043"/>
            <a:ext cx="2411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SRv6 forwarding plane and customer data plane. </a:t>
            </a:r>
            <a:r>
              <a:rPr lang="en-US" sz="1350" dirty="0"/>
              <a:t>Shows on a particular L3 VPN the amount of traffic </a:t>
            </a:r>
            <a:r>
              <a:rPr lang="en-US" sz="1350" b="1" dirty="0">
                <a:solidFill>
                  <a:srgbClr val="FF0000"/>
                </a:solidFill>
              </a:rPr>
              <a:t>between L4 port 5060 </a:t>
            </a:r>
            <a:r>
              <a:rPr lang="en-US" sz="1350" dirty="0"/>
              <a:t>and </a:t>
            </a:r>
            <a:r>
              <a:rPr lang="en-US" sz="1350" b="1" dirty="0"/>
              <a:t>through which PE nodes and with which SRv6 SID's</a:t>
            </a:r>
            <a:r>
              <a:rPr lang="en-US" sz="1350" dirty="0"/>
              <a:t> the traffic was forwarded with. </a:t>
            </a:r>
            <a:endParaRPr lang="de-CH" sz="13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9039225" y="3792206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FF698D95-A9CB-05D6-9F28-4C0B83A1E7B3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Mobile Subscriber Management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4207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0C1672-A594-887B-6A21-70289935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639291"/>
            <a:ext cx="8758023" cy="40280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050990"/>
            <a:ext cx="8720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BGP Overlay VRF Endpoint </a:t>
            </a:r>
            <a:r>
              <a:rPr lang="en-US" sz="1200" b="1" dirty="0">
                <a:solidFill>
                  <a:srgbClr val="FF0000"/>
                </a:solidFill>
              </a:rPr>
              <a:t>Topology Change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2517998"/>
            <a:ext cx="24112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BMP BGP Local-RIB </a:t>
            </a:r>
            <a:r>
              <a:rPr lang="en-US" sz="1350" b="1" dirty="0">
                <a:solidFill>
                  <a:srgbClr val="FF0000"/>
                </a:solidFill>
              </a:rPr>
              <a:t>L3 VPN topology change for a particular BGP route-distinguisher</a:t>
            </a:r>
            <a:r>
              <a:rPr lang="en-US" sz="1350" dirty="0"/>
              <a:t>. </a:t>
            </a:r>
            <a:r>
              <a:rPr lang="en-US" sz="1350" b="1" dirty="0"/>
              <a:t>Only best path is exported due to implementation limitation. </a:t>
            </a:r>
            <a:r>
              <a:rPr lang="en-US" sz="1350" dirty="0"/>
              <a:t>Shows in time frame 00:57-58 that </a:t>
            </a:r>
            <a:r>
              <a:rPr lang="en-US" sz="1350" b="1" dirty="0">
                <a:solidFill>
                  <a:srgbClr val="FF0000"/>
                </a:solidFill>
              </a:rPr>
              <a:t>prefixes were removed from the VRF routing table </a:t>
            </a:r>
            <a:r>
              <a:rPr lang="en-US" sz="1350" b="1" dirty="0"/>
              <a:t>on a particular PE node</a:t>
            </a:r>
            <a:r>
              <a:rPr lang="en-US" sz="1350" dirty="0"/>
              <a:t>. Leading to potential blackholing. </a:t>
            </a:r>
            <a:endParaRPr lang="de-CH" sz="13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9020175" y="3810660"/>
            <a:ext cx="47625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7">
            <a:extLst>
              <a:ext uri="{FF2B5EF4-FFF2-40B4-BE49-F238E27FC236}">
                <a16:creationId xmlns:a16="http://schemas.microsoft.com/office/drawing/2014/main" id="{8FE8C5C5-19EF-8598-4B74-F92E76C87A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L3 VPN Overlay Topology Change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67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2241</Words>
  <Application>Microsoft Office PowerPoint</Application>
  <PresentationFormat>Widescreen</PresentationFormat>
  <Paragraphs>165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TheSans Swisscom</vt:lpstr>
      <vt:lpstr>TheSans Swisscom Light</vt:lpstr>
      <vt:lpstr>Wingdings</vt:lpstr>
      <vt:lpstr>Office Theme</vt:lpstr>
      <vt:lpstr>PowerPoint Presentation</vt:lpstr>
      <vt:lpstr>Data Mesh organizes Data in Organizations Enables Network Analytics use cases</vt:lpstr>
      <vt:lpstr>Monitoring L3 VPN's with IPFIX, BMP and YANG Push From Connectivity Service to Realtime Network Analytics</vt:lpstr>
      <vt:lpstr>Problem Statement and Motivation How it is being addressed in which document</vt:lpstr>
      <vt:lpstr>August 14th, SRv6 IS-IS ABR Route Aggregation Post Maintenance Window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284</cp:revision>
  <dcterms:created xsi:type="dcterms:W3CDTF">2019-11-29T14:22:02Z</dcterms:created>
  <dcterms:modified xsi:type="dcterms:W3CDTF">2024-10-27T17:06:11Z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