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95d579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3a195d579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a195d5793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g33a195d5793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c8d2bce1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g39c8d2bce1f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62c0add1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3862c0add1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2.png"/><Relationship Id="rId6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mailarchive.ietf.org/arch/msg/netconf/V0awk3huXZg7V_DIQn5fFNn5kv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ietf-yang-types@2025-06-23.yang" TargetMode="External"/><Relationship Id="rId4" Type="http://schemas.openxmlformats.org/officeDocument/2006/relationships/hyperlink" Target="mailto:ietf-yang-types@2025-06-23.ya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hyperlink" Target="https://datatracker.ietf.org/doc/html/draft-ietf-netmod-rfc8407bis-28#section-4.3.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062870" y="1365772"/>
            <a:ext cx="10405800" cy="323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en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en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lang="en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draft-ietf-netconf-notif-envelope-03</a:t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Feng, INSA-Lyon </a:t>
            </a:r>
            <a:endParaRPr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November 3rd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Reminder</a:t>
            </a:r>
            <a:r>
              <a:rPr lang="en" sz="2400">
                <a:solidFill>
                  <a:srgbClr val="AEABAB"/>
                </a:solidFill>
              </a:rPr>
              <a:t> on current proposal</a:t>
            </a:r>
            <a:endParaRPr sz="4100"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79" name="Google Shape;179;p22"/>
          <p:cNvSpPr txBox="1"/>
          <p:nvPr/>
        </p:nvSpPr>
        <p:spPr>
          <a:xfrm>
            <a:off x="838200" y="1522975"/>
            <a:ext cx="10847100" cy="36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proposal was centralizing requests via an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Feedback: complex to manage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proposal: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Switch headers using “/sn:subscriptions/inotenv:enable-notification-envelope”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switching this node, existing Subscriptions are tore down: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748" y="2996925"/>
            <a:ext cx="4478526" cy="9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9911" y="4731600"/>
            <a:ext cx="5503690" cy="1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YANG model for NETCONF Event Notifications</a:t>
            </a:r>
            <a:br>
              <a:rPr lang="en" sz="3600"/>
            </a:br>
            <a:r>
              <a:rPr lang="en" sz="2700">
                <a:solidFill>
                  <a:srgbClr val="AEABAB"/>
                </a:solidFill>
              </a:rPr>
              <a:t>Interim 2024-09-19 – </a:t>
            </a:r>
            <a:r>
              <a:rPr lang="en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187" name="Google Shape;187;p23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en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194" name="Google Shape;194;p24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4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24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0" name="Google Shape;200;p24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enable-notification-envelope=true</a:t>
            </a:r>
            <a:endParaRPr sz="1000"/>
          </a:p>
        </p:txBody>
      </p:sp>
      <p:cxnSp>
        <p:nvCxnSpPr>
          <p:cNvPr id="201" name="Google Shape;201;p24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2" name="Google Shape;202;p24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envelope Header</a:t>
            </a:r>
            <a:endParaRPr sz="1000"/>
          </a:p>
        </p:txBody>
      </p: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4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Collector</a:t>
            </a:r>
            <a:endParaRPr/>
          </a:p>
        </p:txBody>
      </p:sp>
      <p:pic>
        <p:nvPicPr>
          <p:cNvPr id="205" name="Google Shape;20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24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7" name="Google Shape;207;p24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enable-notification-envelope=false</a:t>
            </a:r>
            <a:endParaRPr sz="1000"/>
          </a:p>
        </p:txBody>
      </p:sp>
      <p:cxnSp>
        <p:nvCxnSpPr>
          <p:cNvPr id="208" name="Google Shape;208;p24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24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Old</a:t>
            </a:r>
            <a:r>
              <a:rPr lang="en" sz="1000"/>
              <a:t> Header as RFC5277</a:t>
            </a:r>
            <a:endParaRPr sz="1000"/>
          </a:p>
        </p:txBody>
      </p:sp>
      <p:sp>
        <p:nvSpPr>
          <p:cNvPr id="210" name="Google Shape;210;p24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217" name="Google Shape;217;p25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5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25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5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Capabilities</a:t>
            </a:r>
            <a:endParaRPr sz="1000"/>
          </a:p>
        </p:txBody>
      </p:sp>
      <p:cxnSp>
        <p:nvCxnSpPr>
          <p:cNvPr id="223" name="Google Shape;223;p25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4" name="Google Shape;224;p25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notification-envelope=True</a:t>
            </a:r>
            <a:endParaRPr sz="1000"/>
          </a:p>
        </p:txBody>
      </p:sp>
      <p:pic>
        <p:nvPicPr>
          <p:cNvPr id="225" name="Google Shape;22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234" name="Google Shape;234;p26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6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36" name="Google Shape;23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6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9" name="Google Shape;239;p26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6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241" name="Google Shape;241;p26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6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243" name="Google Shape;243;p26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6" name="Google Shape;246;p26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26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48" name="Google Shape;248;p26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49" name="Google Shape;249;p26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50" name="Google Shape;250;p26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6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259" name="Google Shape;259;p27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260" name="Google Shape;2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7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268" name="Google Shape;268;p28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Status of the draft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838200" y="1522975"/>
            <a:ext cx="10828200" cy="41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Draft under WGLC since </a:t>
            </a:r>
            <a:r>
              <a:rPr b="1" lang="en" sz="1800">
                <a:solidFill>
                  <a:srgbClr val="FF0000"/>
                </a:solidFill>
              </a:rPr>
              <a:t>28th August</a:t>
            </a:r>
            <a:r>
              <a:rPr lang="en" sz="1800">
                <a:solidFill>
                  <a:schemeClr val="dk1"/>
                </a:solidFill>
              </a:rPr>
              <a:t> [1]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Extended WGLC to facilitate early reviews by OPSDIR and YANGDOCTORS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YANGDOCTOR review by Jürgen Schönwälder: “</a:t>
            </a:r>
            <a:r>
              <a:rPr b="1" lang="en" sz="1800">
                <a:solidFill>
                  <a:srgbClr val="38761D"/>
                </a:solidFill>
              </a:rPr>
              <a:t>Almost Ready</a:t>
            </a:r>
            <a:r>
              <a:rPr lang="en" sz="1800">
                <a:solidFill>
                  <a:schemeClr val="dk1"/>
                </a:solidFill>
              </a:rPr>
              <a:t>”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OPSDIR review by Joe Clarke: “</a:t>
            </a:r>
            <a:r>
              <a:rPr b="1" lang="en" sz="1800">
                <a:solidFill>
                  <a:srgbClr val="BF9000"/>
                </a:solidFill>
              </a:rPr>
              <a:t>Has Issues</a:t>
            </a:r>
            <a:r>
              <a:rPr lang="en" sz="1800">
                <a:solidFill>
                  <a:schemeClr val="dk1"/>
                </a:solidFill>
              </a:rPr>
              <a:t>”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WGLC </a:t>
            </a:r>
            <a:r>
              <a:rPr lang="en" sz="1800">
                <a:solidFill>
                  <a:schemeClr val="dk1"/>
                </a:solidFill>
              </a:rPr>
              <a:t>forwarded</a:t>
            </a:r>
            <a:r>
              <a:rPr lang="en" sz="1800">
                <a:solidFill>
                  <a:schemeClr val="dk1"/>
                </a:solidFill>
              </a:rPr>
              <a:t> to CORE WG for review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feedback received from CORE WG yet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Received reviews from Paul Aitken, Qin Wu, Rob Wilton, Reshad Rahman, Jürgen Schönwälder and Joe Clark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Thanks a lot for the reviews!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2 last-minute “open discussions”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98" name="Google Shape;98;p14"/>
          <p:cNvSpPr txBox="1"/>
          <p:nvPr/>
        </p:nvSpPr>
        <p:spPr>
          <a:xfrm>
            <a:off x="788275" y="6166075"/>
            <a:ext cx="867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https://mailarchive.ietf.org/arch/msg/netconf/V0awk3huXZg7V_DIQn5fFNn5kvo/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Changes since -02</a:t>
            </a:r>
            <a:endParaRPr sz="4100"/>
          </a:p>
        </p:txBody>
      </p:sp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05" name="Google Shape;105;p15"/>
          <p:cNvSpPr txBox="1"/>
          <p:nvPr/>
        </p:nvSpPr>
        <p:spPr>
          <a:xfrm>
            <a:off x="838200" y="1522975"/>
            <a:ext cx="10802100" cy="48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 fixing ambiguity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XML/JSON/CBOR examples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“</a:t>
            </a:r>
            <a:r>
              <a:rPr lang="en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'contents' element MUST be located at the end of the notification envelope structure.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Removed references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RFC3339 (Timestamps)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compliance with RFC3339 and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RFC9557 (Timestamps with Additional Information)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RFC1213 (MIB, for the 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sysName) → Rely on </a:t>
            </a: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ietf-yang-types@2025-06-23.yang</a:t>
            </a: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the newly defined “type inet:host-name”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 “type inet:hostname” to “type inet:host-name” for the definition of a hostname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text: “The hostname MUST be configured before by the administrator to identify the node uniquely.”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.sid file normative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YANG features: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notification-envelope”: Support of the notif-envelope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Calibri"/>
              <a:buChar char="○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“feature hostname-sequence-number”: Support of the hostname and sequence number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 discussion (1)</a:t>
            </a:r>
            <a:endParaRPr sz="4100"/>
          </a:p>
        </p:txBody>
      </p:sp>
      <p:sp>
        <p:nvSpPr>
          <p:cNvPr id="111" name="Google Shape;111;p16"/>
          <p:cNvSpPr txBox="1"/>
          <p:nvPr/>
        </p:nvSpPr>
        <p:spPr>
          <a:xfrm>
            <a:off x="838200" y="1488685"/>
            <a:ext cx="1015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Reshad suggested changing “timestamp” to “observed-timestamp”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13" name="Google Shape;113;p16" title="Screenshot 2025-10-19 at 21.15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875" y="2049525"/>
            <a:ext cx="4668175" cy="2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 title="Screenshot 2025-10-19 at 21.17.3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1298" y="2031738"/>
            <a:ext cx="5258702" cy="22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1515250" y="3424625"/>
            <a:ext cx="21282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6"/>
          <p:cNvSpPr/>
          <p:nvPr/>
        </p:nvSpPr>
        <p:spPr>
          <a:xfrm>
            <a:off x="6850300" y="3424625"/>
            <a:ext cx="2790600" cy="1752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908675" y="4864025"/>
            <a:ext cx="102870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Reasons in favor of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readability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 against “observed-timestamp”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draft-ietf-netmod-rfc8407bis-28#section-4.3.1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states that the name should not be repeated within a container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1559813" y="4318000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(Current version &amp; position from the authors)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200488" y="4300225"/>
            <a:ext cx="336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Proposal from Reshad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838200" y="1522975"/>
            <a:ext cx="10155000" cy="33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Toggling “enable-notification-envelope” kills all the active subscriptions (both dynamic and configured)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Joe Clarke (OPSDIR review) proposes to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Enable toggling 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“enable-notification-envelope” </a:t>
            </a:r>
            <a:r>
              <a:rPr b="1" lang="en" sz="19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if all active subscriptions are terminated (less disruptive)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Last minute</a:t>
            </a:r>
            <a:r>
              <a:rPr lang="en" sz="2400">
                <a:solidFill>
                  <a:srgbClr val="AEABAB"/>
                </a:solidFill>
              </a:rPr>
              <a:t> discussion (2)</a:t>
            </a:r>
            <a:endParaRPr sz="4100"/>
          </a:p>
        </p:txBody>
      </p: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N</a:t>
            </a:r>
            <a:r>
              <a:rPr lang="en" sz="2400">
                <a:solidFill>
                  <a:srgbClr val="AEABAB"/>
                </a:solidFill>
              </a:rPr>
              <a:t>ext steps</a:t>
            </a:r>
            <a:endParaRPr sz="4100"/>
          </a:p>
        </p:txBody>
      </p:sp>
      <p:sp>
        <p:nvSpPr>
          <p:cNvPr id="132" name="Google Shape;132;p18"/>
          <p:cNvSpPr txBox="1"/>
          <p:nvPr/>
        </p:nvSpPr>
        <p:spPr>
          <a:xfrm>
            <a:off x="838200" y="1522975"/>
            <a:ext cx="10155000" cy="13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OPSDIR review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 to the IESG for publication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BACKUP</a:t>
            </a:r>
            <a:endParaRPr/>
          </a:p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146" name="Google Shape;146;p20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Collector</a:t>
            </a:r>
            <a:endParaRPr sz="1100"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0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20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enable-notif-envelope=True</a:t>
            </a:r>
            <a:endParaRPr sz="1000"/>
          </a:p>
        </p:txBody>
      </p:sp>
      <p:cxnSp>
        <p:nvCxnSpPr>
          <p:cNvPr id="153" name="Google Shape;153;p20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" name="Google Shape;154;p20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Notification-envelope</a:t>
            </a:r>
            <a:endParaRPr sz="1000"/>
          </a:p>
        </p:txBody>
      </p:sp>
      <p:sp>
        <p:nvSpPr>
          <p:cNvPr id="155" name="Google Shape;155;p20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6" name="Google Shape;15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20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0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60" name="Google Shape;160;p20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1" name="Google Shape;161;p20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0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0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6675" y="1716926"/>
            <a:ext cx="3553975" cy="2706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38350" y="3262926"/>
            <a:ext cx="4971000" cy="10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en" sz="2800"/>
              <a:t>Extensible YANG model for YANG-Push Notifications</a:t>
            </a:r>
            <a:br>
              <a:rPr lang="en" sz="3600"/>
            </a:br>
            <a:r>
              <a:rPr lang="en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en" sz="2200"/>
              <a:t>‹#›</a:t>
            </a:fld>
            <a:endParaRPr sz="2200"/>
          </a:p>
        </p:txBody>
      </p:sp>
      <p:sp>
        <p:nvSpPr>
          <p:cNvPr id="172" name="Google Shape;172;p21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" sz="1900">
                <a:solidFill>
                  <a:schemeClr val="dk1"/>
                </a:solidFill>
              </a:rPr>
              <a:t>YANG Notification structure for </a:t>
            </a:r>
            <a:r>
              <a:rPr lang="en" sz="1900">
                <a:solidFill>
                  <a:srgbClr val="FF0000"/>
                </a:solidFill>
              </a:rPr>
              <a:t>YANG-Push Notifications</a:t>
            </a:r>
            <a:r>
              <a:rPr lang="en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en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